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9"/>
  </p:notesMasterIdLst>
  <p:handoutMasterIdLst>
    <p:handoutMasterId r:id="rId40"/>
  </p:handoutMasterIdLst>
  <p:sldIdLst>
    <p:sldId id="256" r:id="rId5"/>
    <p:sldId id="301" r:id="rId6"/>
    <p:sldId id="300" r:id="rId7"/>
    <p:sldId id="258" r:id="rId8"/>
    <p:sldId id="292" r:id="rId9"/>
    <p:sldId id="260" r:id="rId10"/>
    <p:sldId id="291" r:id="rId11"/>
    <p:sldId id="262" r:id="rId12"/>
    <p:sldId id="293" r:id="rId13"/>
    <p:sldId id="264" r:id="rId14"/>
    <p:sldId id="265" r:id="rId15"/>
    <p:sldId id="266" r:id="rId16"/>
    <p:sldId id="267" r:id="rId17"/>
    <p:sldId id="294" r:id="rId18"/>
    <p:sldId id="269" r:id="rId19"/>
    <p:sldId id="295" r:id="rId20"/>
    <p:sldId id="271" r:id="rId21"/>
    <p:sldId id="296" r:id="rId22"/>
    <p:sldId id="273" r:id="rId23"/>
    <p:sldId id="274" r:id="rId24"/>
    <p:sldId id="275" r:id="rId25"/>
    <p:sldId id="276" r:id="rId26"/>
    <p:sldId id="277" r:id="rId27"/>
    <p:sldId id="297" r:id="rId28"/>
    <p:sldId id="279" r:id="rId29"/>
    <p:sldId id="280" r:id="rId30"/>
    <p:sldId id="281" r:id="rId31"/>
    <p:sldId id="298" r:id="rId32"/>
    <p:sldId id="283" r:id="rId33"/>
    <p:sldId id="284" r:id="rId34"/>
    <p:sldId id="299" r:id="rId35"/>
    <p:sldId id="286" r:id="rId36"/>
    <p:sldId id="287" r:id="rId37"/>
    <p:sldId id="288" r:id="rId38"/>
  </p:sldIdLst>
  <p:sldSz cx="18288000" cy="10287000"/>
  <p:notesSz cx="6858000" cy="9144000"/>
  <p:embeddedFontLst>
    <p:embeddedFont>
      <p:font typeface="Inter" panose="02000503000000020004" pitchFamily="2" charset="0"/>
      <p:regular r:id="rId41"/>
      <p:bold r:id="rId42"/>
    </p:embeddedFont>
    <p:embeddedFont>
      <p:font typeface="Inter Bold" panose="02000503000000020004" pitchFamily="2" charset="0"/>
      <p:regular r:id="rId43"/>
      <p:bold r:id="rId44"/>
    </p:embeddedFont>
    <p:embeddedFont>
      <p:font typeface="Inter Italics" panose="020B0604020202020204" charset="0"/>
      <p:regular r:id="rId45"/>
    </p:embeddedFont>
    <p:embeddedFont>
      <p:font typeface="Playfair Display" pitchFamily="2" charset="0"/>
      <p:regular r:id="rId46"/>
      <p:bold r:id="rId47"/>
      <p:italic r:id="rId48"/>
      <p:boldItalic r:id="rId49"/>
    </p:embeddedFont>
    <p:embeddedFont>
      <p:font typeface="Playfair Display Bold" pitchFamily="2" charset="0"/>
      <p:regular r:id="rId50"/>
      <p:bold r:id="rId51"/>
    </p:embeddedFont>
    <p:embeddedFont>
      <p:font typeface="Playfair Display Heavy" panose="020B0604020202020204" charset="0"/>
      <p:regular r:id="rId52"/>
    </p:embeddedFont>
    <p:embeddedFont>
      <p:font typeface="Playfair Display Semi-Bol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D52F12-9633-D572-9700-89E59F3EFECB}" name="Janie Leclerc" initials="" userId="S::jleclerc@csmoca.org::084aea6b-37f2-43b1-a3b4-5a493d7c4786" providerId="AD"/>
  <p188:author id="{D24882E3-2862-709B-BA76-BC71F1E4CC5A}" name="Marylin Donsbeck" initials="MD" userId="S::mdonsbeck@csmoca.org::c997f234-0185-4753-a348-bb63af2ecf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E1"/>
    <a:srgbClr val="EE2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046CD-B0A9-4E2C-8BD2-401A1C01B78A}" v="17" dt="2026-04-23T20:54:46.4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4622" autoAdjust="0"/>
  </p:normalViewPr>
  <p:slideViewPr>
    <p:cSldViewPr>
      <p:cViewPr varScale="1">
        <p:scale>
          <a:sx n="70" d="100"/>
          <a:sy n="70" d="100"/>
        </p:scale>
        <p:origin x="13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lin Donsbeck" userId="c997f234-0185-4753-a348-bb63af2ecf81" providerId="ADAL" clId="{6FE71F32-0D55-4505-9223-15A2EFDFF7F5}"/>
    <pc:docChg chg="modSld">
      <pc:chgData name="Marylin Donsbeck" userId="c997f234-0185-4753-a348-bb63af2ecf81" providerId="ADAL" clId="{6FE71F32-0D55-4505-9223-15A2EFDFF7F5}" dt="2026-03-31T20:24:59.328" v="12" actId="1076"/>
      <pc:docMkLst>
        <pc:docMk/>
      </pc:docMkLst>
      <pc:sldChg chg="addSp modSp mod">
        <pc:chgData name="Marylin Donsbeck" userId="c997f234-0185-4753-a348-bb63af2ecf81" providerId="ADAL" clId="{6FE71F32-0D55-4505-9223-15A2EFDFF7F5}" dt="2026-03-31T20:24:59.328" v="12" actId="1076"/>
        <pc:sldMkLst>
          <pc:docMk/>
          <pc:sldMk cId="0" sldId="286"/>
        </pc:sldMkLst>
        <pc:spChg chg="mod">
          <ac:chgData name="Marylin Donsbeck" userId="c997f234-0185-4753-a348-bb63af2ecf81" providerId="ADAL" clId="{6FE71F32-0D55-4505-9223-15A2EFDFF7F5}" dt="2026-03-31T20:24:40.858" v="9" actId="1076"/>
          <ac:spMkLst>
            <pc:docMk/>
            <pc:sldMk cId="0" sldId="286"/>
            <ac:spMk id="3" creationId="{00000000-0000-0000-0000-000000000000}"/>
          </ac:spMkLst>
        </pc:spChg>
        <pc:spChg chg="mod">
          <ac:chgData name="Marylin Donsbeck" userId="c997f234-0185-4753-a348-bb63af2ecf81" providerId="ADAL" clId="{6FE71F32-0D55-4505-9223-15A2EFDFF7F5}" dt="2026-03-31T20:23:56.973" v="2" actId="34136"/>
          <ac:spMkLst>
            <pc:docMk/>
            <pc:sldMk cId="0" sldId="286"/>
            <ac:spMk id="9" creationId="{00000000-0000-0000-0000-000000000000}"/>
          </ac:spMkLst>
        </pc:spChg>
        <pc:spChg chg="mod">
          <ac:chgData name="Marylin Donsbeck" userId="c997f234-0185-4753-a348-bb63af2ecf81" providerId="ADAL" clId="{6FE71F32-0D55-4505-9223-15A2EFDFF7F5}" dt="2026-03-31T20:23:56.973" v="2" actId="34136"/>
          <ac:spMkLst>
            <pc:docMk/>
            <pc:sldMk cId="0" sldId="286"/>
            <ac:spMk id="10" creationId="{00000000-0000-0000-0000-000000000000}"/>
          </ac:spMkLst>
        </pc:spChg>
        <pc:spChg chg="mod">
          <ac:chgData name="Marylin Donsbeck" userId="c997f234-0185-4753-a348-bb63af2ecf81" providerId="ADAL" clId="{6FE71F32-0D55-4505-9223-15A2EFDFF7F5}" dt="2026-03-31T20:24:11.184" v="5" actId="1076"/>
          <ac:spMkLst>
            <pc:docMk/>
            <pc:sldMk cId="0" sldId="286"/>
            <ac:spMk id="11" creationId="{00000000-0000-0000-0000-000000000000}"/>
          </ac:spMkLst>
        </pc:spChg>
        <pc:spChg chg="mod">
          <ac:chgData name="Marylin Donsbeck" userId="c997f234-0185-4753-a348-bb63af2ecf81" providerId="ADAL" clId="{6FE71F32-0D55-4505-9223-15A2EFDFF7F5}" dt="2026-03-31T20:24:01.408" v="3" actId="1076"/>
          <ac:spMkLst>
            <pc:docMk/>
            <pc:sldMk cId="0" sldId="286"/>
            <ac:spMk id="12" creationId="{00000000-0000-0000-0000-000000000000}"/>
          </ac:spMkLst>
        </pc:spChg>
        <pc:spChg chg="mod">
          <ac:chgData name="Marylin Donsbeck" userId="c997f234-0185-4753-a348-bb63af2ecf81" providerId="ADAL" clId="{6FE71F32-0D55-4505-9223-15A2EFDFF7F5}" dt="2026-03-31T20:24:18.401" v="6"/>
          <ac:spMkLst>
            <pc:docMk/>
            <pc:sldMk cId="0" sldId="286"/>
            <ac:spMk id="22" creationId="{3EF1425C-7B23-3D95-BED8-8BED82DC7160}"/>
          </ac:spMkLst>
        </pc:spChg>
        <pc:spChg chg="mod">
          <ac:chgData name="Marylin Donsbeck" userId="c997f234-0185-4753-a348-bb63af2ecf81" providerId="ADAL" clId="{6FE71F32-0D55-4505-9223-15A2EFDFF7F5}" dt="2026-03-31T20:24:18.401" v="6"/>
          <ac:spMkLst>
            <pc:docMk/>
            <pc:sldMk cId="0" sldId="286"/>
            <ac:spMk id="23" creationId="{2837CA6A-1EC1-C801-E8F4-183248FE3B7C}"/>
          </ac:spMkLst>
        </pc:spChg>
        <pc:spChg chg="add mod">
          <ac:chgData name="Marylin Donsbeck" userId="c997f234-0185-4753-a348-bb63af2ecf81" providerId="ADAL" clId="{6FE71F32-0D55-4505-9223-15A2EFDFF7F5}" dt="2026-03-31T20:24:48.278" v="11" actId="1076"/>
          <ac:spMkLst>
            <pc:docMk/>
            <pc:sldMk cId="0" sldId="286"/>
            <ac:spMk id="24" creationId="{4541F2B1-CCDB-E6C0-69DB-06DC3B7BC19A}"/>
          </ac:spMkLst>
        </pc:spChg>
        <pc:spChg chg="add mod">
          <ac:chgData name="Marylin Donsbeck" userId="c997f234-0185-4753-a348-bb63af2ecf81" providerId="ADAL" clId="{6FE71F32-0D55-4505-9223-15A2EFDFF7F5}" dt="2026-03-31T20:24:59.328" v="12" actId="1076"/>
          <ac:spMkLst>
            <pc:docMk/>
            <pc:sldMk cId="0" sldId="286"/>
            <ac:spMk id="25" creationId="{79D61C90-9C61-F2FF-7732-21F4B64D5D77}"/>
          </ac:spMkLst>
        </pc:spChg>
        <pc:grpChg chg="mod">
          <ac:chgData name="Marylin Donsbeck" userId="c997f234-0185-4753-a348-bb63af2ecf81" providerId="ADAL" clId="{6FE71F32-0D55-4505-9223-15A2EFDFF7F5}" dt="2026-03-31T20:24:05.524" v="4" actId="1076"/>
          <ac:grpSpMkLst>
            <pc:docMk/>
            <pc:sldMk cId="0" sldId="286"/>
            <ac:grpSpMk id="8" creationId="{00000000-0000-0000-0000-000000000000}"/>
          </ac:grpSpMkLst>
        </pc:grpChg>
        <pc:grpChg chg="add mod">
          <ac:chgData name="Marylin Donsbeck" userId="c997f234-0185-4753-a348-bb63af2ecf81" providerId="ADAL" clId="{6FE71F32-0D55-4505-9223-15A2EFDFF7F5}" dt="2026-03-31T20:24:44.473" v="10" actId="1076"/>
          <ac:grpSpMkLst>
            <pc:docMk/>
            <pc:sldMk cId="0" sldId="286"/>
            <ac:grpSpMk id="21" creationId="{ED487528-BD2D-140E-4324-A9817E425690}"/>
          </ac:grpSpMkLst>
        </pc:grpChg>
      </pc:sldChg>
    </pc:docChg>
  </pc:docChgLst>
  <pc:docChgLst>
    <pc:chgData name="Janie Leclerc" userId="084aea6b-37f2-43b1-a3b4-5a493d7c4786" providerId="ADAL" clId="{65FAF6D7-2D37-4FE7-B7A4-A1B72BC06E5C}"/>
    <pc:docChg chg="modSld">
      <pc:chgData name="Janie Leclerc" userId="084aea6b-37f2-43b1-a3b4-5a493d7c4786" providerId="ADAL" clId="{65FAF6D7-2D37-4FE7-B7A4-A1B72BC06E5C}" dt="2026-04-23T21:00:37.046" v="30" actId="2711"/>
      <pc:docMkLst>
        <pc:docMk/>
      </pc:docMkLst>
      <pc:sldChg chg="modSp mod">
        <pc:chgData name="Janie Leclerc" userId="084aea6b-37f2-43b1-a3b4-5a493d7c4786" providerId="ADAL" clId="{65FAF6D7-2D37-4FE7-B7A4-A1B72BC06E5C}" dt="2026-04-23T21:00:37.046" v="30" actId="2711"/>
        <pc:sldMkLst>
          <pc:docMk/>
          <pc:sldMk cId="0" sldId="269"/>
        </pc:sldMkLst>
        <pc:spChg chg="mod">
          <ac:chgData name="Janie Leclerc" userId="084aea6b-37f2-43b1-a3b4-5a493d7c4786" providerId="ADAL" clId="{65FAF6D7-2D37-4FE7-B7A4-A1B72BC06E5C}" dt="2026-04-23T21:00:37.046" v="30" actId="2711"/>
          <ac:spMkLst>
            <pc:docMk/>
            <pc:sldMk cId="0" sldId="269"/>
            <ac:spMk id="3" creationId="{00000000-0000-0000-0000-000000000000}"/>
          </ac:spMkLst>
        </pc:spChg>
      </pc:sldChg>
      <pc:sldChg chg="modSp mod">
        <pc:chgData name="Janie Leclerc" userId="084aea6b-37f2-43b1-a3b4-5a493d7c4786" providerId="ADAL" clId="{65FAF6D7-2D37-4FE7-B7A4-A1B72BC06E5C}" dt="2026-04-23T20:55:45.668" v="28" actId="115"/>
        <pc:sldMkLst>
          <pc:docMk/>
          <pc:sldMk cId="0" sldId="280"/>
        </pc:sldMkLst>
        <pc:spChg chg="mod">
          <ac:chgData name="Janie Leclerc" userId="084aea6b-37f2-43b1-a3b4-5a493d7c4786" providerId="ADAL" clId="{65FAF6D7-2D37-4FE7-B7A4-A1B72BC06E5C}" dt="2026-04-23T20:55:45.668" v="28" actId="115"/>
          <ac:spMkLst>
            <pc:docMk/>
            <pc:sldMk cId="0" sldId="280"/>
            <ac:spMk id="15" creationId="{EFBA084E-16CA-1395-D357-01581B005404}"/>
          </ac:spMkLst>
        </pc:spChg>
      </pc:sldChg>
      <pc:sldChg chg="modSp mod">
        <pc:chgData name="Janie Leclerc" userId="084aea6b-37f2-43b1-a3b4-5a493d7c4786" providerId="ADAL" clId="{65FAF6D7-2D37-4FE7-B7A4-A1B72BC06E5C}" dt="2026-04-23T20:30:46.822" v="8" actId="20578"/>
        <pc:sldMkLst>
          <pc:docMk/>
          <pc:sldMk cId="0" sldId="286"/>
        </pc:sldMkLst>
        <pc:spChg chg="mod">
          <ac:chgData name="Janie Leclerc" userId="084aea6b-37f2-43b1-a3b4-5a493d7c4786" providerId="ADAL" clId="{65FAF6D7-2D37-4FE7-B7A4-A1B72BC06E5C}" dt="2026-04-23T20:30:46.822" v="8" actId="20578"/>
          <ac:spMkLst>
            <pc:docMk/>
            <pc:sldMk cId="0" sldId="286"/>
            <ac:spMk id="25" creationId="{79D61C90-9C61-F2FF-7732-21F4B64D5D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709CD69-690B-9AD1-008C-DE94D0BA6C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6F8890E6-E972-FC71-1ADD-B76789CCF7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0932B1-1426-44B0-82CF-083B68C3AE43}" type="datetimeFigureOut">
              <a:rPr lang="fr-CA" smtClean="0"/>
              <a:t>2026-04-23</a:t>
            </a:fld>
            <a:endParaRPr lang="fr-CA"/>
          </a:p>
        </p:txBody>
      </p:sp>
      <p:sp>
        <p:nvSpPr>
          <p:cNvPr id="4" name="Espace réservé du pied de page 3">
            <a:extLst>
              <a:ext uri="{FF2B5EF4-FFF2-40B4-BE49-F238E27FC236}">
                <a16:creationId xmlns:a16="http://schemas.microsoft.com/office/drawing/2014/main" id="{8E4301BD-DDE2-02FB-6863-DB562BC4E0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61AF30C0-A0D8-46A8-45B4-CE6853846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E9F13-BF95-4507-9B6C-D7F3B8B4BF72}" type="slidenum">
              <a:rPr lang="fr-CA" smtClean="0"/>
              <a:t>‹n°›</a:t>
            </a:fld>
            <a:endParaRPr lang="fr-CA"/>
          </a:p>
        </p:txBody>
      </p:sp>
    </p:spTree>
    <p:extLst>
      <p:ext uri="{BB962C8B-B14F-4D97-AF65-F5344CB8AC3E}">
        <p14:creationId xmlns:p14="http://schemas.microsoft.com/office/powerpoint/2010/main" val="1673472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7E7D-C8A5-4EE4-BD96-595A213E5589}" type="datetimeFigureOut">
              <a:rPr lang="fr-CA" smtClean="0"/>
              <a:t>2026-04-23</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2F741-B296-4DEE-885D-9E21CF859827}" type="slidenum">
              <a:rPr lang="fr-CA" smtClean="0"/>
              <a:t>‹n°›</a:t>
            </a:fld>
            <a:endParaRPr lang="fr-CA"/>
          </a:p>
        </p:txBody>
      </p:sp>
    </p:spTree>
    <p:extLst>
      <p:ext uri="{BB962C8B-B14F-4D97-AF65-F5344CB8AC3E}">
        <p14:creationId xmlns:p14="http://schemas.microsoft.com/office/powerpoint/2010/main" val="3183477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4CDCD9-C44D-4637-8178-A76A34D77BC9}"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24CD0-F730-4E88-BD89-5E79B6C27E23}"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BE1E3-4962-438E-8828-C847E609A18D}"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8C5E4-F578-4EBB-9A71-511A57511B8C}"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004F2-9D42-4790-BD15-B65BBA67198E}" type="datetime1">
              <a:rPr lang="en-US" smtClean="0"/>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B710FF-4F1E-4BC9-B2D9-6008CDFA2DAD}"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F0346D-7E05-436E-A8A0-72468B094854}" type="datetime1">
              <a:rPr lang="en-US" smtClean="0"/>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5F3453-EF08-4C6B-B7C1-1D693A8F7583}" type="datetime1">
              <a:rPr lang="en-US" smtClean="0"/>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BD132-9B3F-4671-8DBE-BF8D91B7834E}" type="datetime1">
              <a:rPr lang="en-US" smtClean="0"/>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058D1E-ED12-48C2-95D6-4FAB39978EA0}"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5FB330-1614-43B5-9244-CB434E4BDF58}" type="datetime1">
              <a:rPr lang="en-US" smtClean="0"/>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2241C-09EC-4587-ACDA-A02DB4B63EF8}" type="datetime1">
              <a:rPr lang="en-US" smtClean="0"/>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sv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hyperlink" Target="https://www.legisquebec.gouv.qc.ca/fr/document/lc/D-8.3"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6.png"/><Relationship Id="rId5" Type="http://schemas.openxmlformats.org/officeDocument/2006/relationships/tags" Target="../tags/tag46.xml"/><Relationship Id="rId10" Type="http://schemas.openxmlformats.org/officeDocument/2006/relationships/hyperlink" Target="https://www.cdpdj.qc.ca/fr/nos-services/outils-en-ligne/recruter-sans-discriminer" TargetMode="External"/><Relationship Id="rId4" Type="http://schemas.openxmlformats.org/officeDocument/2006/relationships/tags" Target="../tags/tag45.xml"/><Relationship Id="rId9" Type="http://schemas.openxmlformats.org/officeDocument/2006/relationships/hyperlink" Target="http://legisquebec.gouv.qc.ca/fr/showdoc/cs/E-12.001" TargetMode="Externa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16.png"/><Relationship Id="rId4" Type="http://schemas.openxmlformats.org/officeDocument/2006/relationships/tags" Target="../tags/tag52.xml"/><Relationship Id="rId9" Type="http://schemas.openxmlformats.org/officeDocument/2006/relationships/hyperlink" Target="https://csmoca.org/wp-content/uploads/2025/02/Reconnaissance-au-travail.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legisquebec.gouv.qc.ca/fr/showdoc/cs/E-12.001" TargetMode="External"/><Relationship Id="rId3" Type="http://schemas.openxmlformats.org/officeDocument/2006/relationships/tags" Target="../tags/tag58.xml"/><Relationship Id="rId7" Type="http://schemas.openxmlformats.org/officeDocument/2006/relationships/hyperlink" Target="https://www.legisquebec.gouv.qc.ca/fr/document/lc/p-39.1"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7.xml"/><Relationship Id="rId5" Type="http://schemas.openxmlformats.org/officeDocument/2006/relationships/tags" Target="../tags/tag60.xml"/><Relationship Id="rId10" Type="http://schemas.openxmlformats.org/officeDocument/2006/relationships/image" Target="../media/image16.png"/><Relationship Id="rId4" Type="http://schemas.openxmlformats.org/officeDocument/2006/relationships/tags" Target="../tags/tag59.xml"/><Relationship Id="rId9" Type="http://schemas.openxmlformats.org/officeDocument/2006/relationships/hyperlink" Target="https://laws-lois.justice.gc.ca/fra/lois/a-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csmoca.org/wp-content/uploads/2025/02/Exemples-doffenses-mineure-et-majeure-Ventrepots.pdf" TargetMode="External"/><Relationship Id="rId3" Type="http://schemas.openxmlformats.org/officeDocument/2006/relationships/tags" Target="../tags/tag63.xml"/><Relationship Id="rId7"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image" Target="../media/image16.png"/><Relationship Id="rId4" Type="http://schemas.openxmlformats.org/officeDocument/2006/relationships/tags" Target="../tags/tag64.xml"/><Relationship Id="rId9" Type="http://schemas.openxmlformats.org/officeDocument/2006/relationships/hyperlink" Target="https://www.cnesst.gouv.qc.ca/fr/organisation/documentation/acces-linformation/documents-servant-prise-decision/normes-travail/loi-sur-normes-travai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13.svg"/><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hyperlink" Target="https://www.cnesst.gouv.qc.ca/fr/organisation/documentation/acces-linformation/documents-servant-prise-decision/normes-travail/loi-sur-normes-travail" TargetMode="Externa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hyperlink" Target="https://www.legisquebec.gouv.qc.ca/fr/document/lc/E-12.001" TargetMode="Externa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Layout" Target="../slideLayouts/slideLayout7.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5.svg"/><Relationship Id="rId2" Type="http://schemas.openxmlformats.org/officeDocument/2006/relationships/slideLayout" Target="../slideLayouts/slideLayout7.xml"/><Relationship Id="rId1" Type="http://schemas.openxmlformats.org/officeDocument/2006/relationships/tags" Target="../tags/tag78.xml"/><Relationship Id="rId6" Type="http://schemas.openxmlformats.org/officeDocument/2006/relationships/image" Target="../media/image7.svg"/><Relationship Id="rId5" Type="http://schemas.openxmlformats.org/officeDocument/2006/relationships/image" Target="../media/image13.svg"/><Relationship Id="rId4" Type="http://schemas.openxmlformats.org/officeDocument/2006/relationships/image" Target="../media/image34.sv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16.png"/><Relationship Id="rId4" Type="http://schemas.openxmlformats.org/officeDocument/2006/relationships/tags" Target="../tags/tag82.xml"/><Relationship Id="rId9" Type="http://schemas.openxmlformats.org/officeDocument/2006/relationships/hyperlink" Target="https://www.cnesst.gouv.qc.ca/fr/organisation/documentation/acces-linformation/documents-servant-prise-decision/normes-travail/loi-sur-normes-travail"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0.svg"/><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86.xml"/><Relationship Id="rId6" Type="http://schemas.openxmlformats.org/officeDocument/2006/relationships/image" Target="../media/image12.svg"/><Relationship Id="rId5" Type="http://schemas.openxmlformats.org/officeDocument/2006/relationships/image" Target="../media/image37.sv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8" Type="http://schemas.openxmlformats.org/officeDocument/2006/relationships/hyperlink" Target="https://www.economie.gouv.qc.ca/bibliotheques/conformite/ouverture-des-commerces/etablissements-dalimentation-et-saq" TargetMode="External"/><Relationship Id="rId3" Type="http://schemas.openxmlformats.org/officeDocument/2006/relationships/tags" Target="../tags/tag89.xml"/><Relationship Id="rId7" Type="http://schemas.openxmlformats.org/officeDocument/2006/relationships/hyperlink" Target="https://www.cnesst.gouv.qc.ca/fr/organisation/documentation/acces-linformation/documents-servant-prise-decision/normes-travail/loi-sur-normes-travail"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7.xml"/><Relationship Id="rId5" Type="http://schemas.openxmlformats.org/officeDocument/2006/relationships/tags" Target="../tags/tag91.xml"/><Relationship Id="rId10" Type="http://schemas.openxmlformats.org/officeDocument/2006/relationships/image" Target="../media/image16.png"/><Relationship Id="rId4" Type="http://schemas.openxmlformats.org/officeDocument/2006/relationships/tags" Target="../tags/tag90.xml"/><Relationship Id="rId9" Type="http://schemas.openxmlformats.org/officeDocument/2006/relationships/hyperlink" Target="https://www.cnesst.gouv.qc.ca/fr/service-clientele/applications-outils/moncalcu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6.png"/><Relationship Id="rId5" Type="http://schemas.openxmlformats.org/officeDocument/2006/relationships/hyperlink" Target="https://www.cnesst.gouv.qc.ca/fr/organisation/documentation/acces-linformation/documents-servant-prise-decision/normes-travail/loi-sur-normes-travail" TargetMode="Externa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10" Type="http://schemas.openxmlformats.org/officeDocument/2006/relationships/image" Target="../media/image16.png"/><Relationship Id="rId4" Type="http://schemas.openxmlformats.org/officeDocument/2006/relationships/tags" Target="../tags/tag100.xml"/><Relationship Id="rId9" Type="http://schemas.openxmlformats.org/officeDocument/2006/relationships/hyperlink" Target="https://www.cnesst.gouv.qc.ca/fr/organisation/documentation/acces-linformation/documents-servant-prise-decision/normes-travail/loi-sur-normes-travai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104.xml"/><Relationship Id="rId6" Type="http://schemas.openxmlformats.org/officeDocument/2006/relationships/image" Target="../media/image38.svg"/><Relationship Id="rId5" Type="http://schemas.openxmlformats.org/officeDocument/2006/relationships/image" Target="../media/image13.svg"/><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8" Type="http://schemas.openxmlformats.org/officeDocument/2006/relationships/hyperlink" Target="https://www.quebec.ca/nouvelles/actualites/details/loi-25-nouvelles-dispositions-protegeant-la-vie-privee-des-quebecois-certaines-dispositions-entrent-en-vigueur-aujourdhui-43212" TargetMode="External"/><Relationship Id="rId3" Type="http://schemas.openxmlformats.org/officeDocument/2006/relationships/tags" Target="../tags/tag107.xml"/><Relationship Id="rId7" Type="http://schemas.openxmlformats.org/officeDocument/2006/relationships/hyperlink" Target="https://csmoca.org/wp-content/uploads/2026/04/Code_de_conduite_Ventrepots.pdf" TargetMode="Externa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7.xml"/><Relationship Id="rId5" Type="http://schemas.openxmlformats.org/officeDocument/2006/relationships/tags" Target="../tags/tag109.xml"/><Relationship Id="rId10" Type="http://schemas.openxmlformats.org/officeDocument/2006/relationships/image" Target="../media/image16.png"/><Relationship Id="rId4" Type="http://schemas.openxmlformats.org/officeDocument/2006/relationships/tags" Target="../tags/tag108.xml"/><Relationship Id="rId9" Type="http://schemas.openxmlformats.org/officeDocument/2006/relationships/hyperlink" Target="https://laws-lois.justice.gc.ca/fra/lois/a-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smoca.org/wp-content/uploads/2026/04/Politique-anti-tabac-et-anti-cigarette-electronique-VE.pdf" TargetMode="External"/><Relationship Id="rId3" Type="http://schemas.openxmlformats.org/officeDocument/2006/relationships/tags" Target="../tags/tag112.xml"/><Relationship Id="rId7" Type="http://schemas.openxmlformats.org/officeDocument/2006/relationships/hyperlink" Target="https://csmoca.org/wp-content/uploads/2026/04/Politique-alcool-et-drogues.pdf" TargetMode="Externa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7.xml"/><Relationship Id="rId5" Type="http://schemas.openxmlformats.org/officeDocument/2006/relationships/tags" Target="../tags/tag114.xml"/><Relationship Id="rId10" Type="http://schemas.openxmlformats.org/officeDocument/2006/relationships/image" Target="../media/image16.png"/><Relationship Id="rId4" Type="http://schemas.openxmlformats.org/officeDocument/2006/relationships/tags" Target="../tags/tag113.xml"/><Relationship Id="rId9" Type="http://schemas.openxmlformats.org/officeDocument/2006/relationships/hyperlink" Target="https://www.quebec.ca/sante/conseils-et-prevention/saines-habitudes-de-vie/mode-de-vie-sans-tabac/loi-concernant-la-lutte-contre-le-tabagisme"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116.xml"/><Relationship Id="rId6" Type="http://schemas.openxmlformats.org/officeDocument/2006/relationships/image" Target="../media/image13.svg"/><Relationship Id="rId5" Type="http://schemas.openxmlformats.org/officeDocument/2006/relationships/image" Target="../media/image32.sv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hyperlink" Target="https://www.cnesst.gouv.qc.ca/fr/organisation/documentation/acces-linformation/documents-servant-prise-decision/normes-travail/loi-sur-normes-travail" TargetMode="External"/><Relationship Id="rId3" Type="http://schemas.openxmlformats.org/officeDocument/2006/relationships/tags" Target="../tags/tag119.xml"/><Relationship Id="rId7" Type="http://schemas.openxmlformats.org/officeDocument/2006/relationships/hyperlink" Target="https://csmoca.org/wp-content/uploads/2026/04/Politique-sur-la-prevention-de-la-violence-discrimination-et-harcelement-VE.pdf" TargetMode="Externa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tags" Target="../tags/tag121.xml"/><Relationship Id="rId10" Type="http://schemas.openxmlformats.org/officeDocument/2006/relationships/hyperlink" Target="https://www.cnesst.gouv.qc.ca/fr/organisation/documentation/formulaires-publications/comprendre-prevenir-harcelement-psychologique" TargetMode="External"/><Relationship Id="rId4" Type="http://schemas.openxmlformats.org/officeDocument/2006/relationships/tags" Target="../tags/tag120.xml"/><Relationship Id="rId9" Type="http://schemas.openxmlformats.org/officeDocument/2006/relationships/hyperlink" Target="https://www.cnesst.gouv.qc.ca/fr/prevention-securite/milieu-travail-sain/harcelement-au-travail/obligations-lemployeur-en-matiere-harcel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3.svg"/><Relationship Id="rId5" Type="http://schemas.openxmlformats.org/officeDocument/2006/relationships/image" Target="../media/image12.svg"/><Relationship Id="rId4" Type="http://schemas.openxmlformats.org/officeDocument/2006/relationships/image" Target="../media/image11.sv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123.xml"/><Relationship Id="rId6" Type="http://schemas.openxmlformats.org/officeDocument/2006/relationships/image" Target="../media/image40.svg"/><Relationship Id="rId5" Type="http://schemas.openxmlformats.org/officeDocument/2006/relationships/image" Target="../media/image13.svg"/><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hyperlink" Target="https://laws-lois.justice.gc.ca/fra/lois/a-1/" TargetMode="Externa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hyperlink" Target="https://csmoca.org/wp-content/uploads/2026/04/Politique-sur-lutilisation-des-reseaux-sociaux-VE.pdf" TargetMode="Externa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hyperlink" Target="https://csmoca.org/wp-content/uploads/2026/04/Politique-sur-lusage-des-technologies-VE.pdf" TargetMode="External"/><Relationship Id="rId5" Type="http://schemas.openxmlformats.org/officeDocument/2006/relationships/tags" Target="../tags/tag128.xml"/><Relationship Id="rId15" Type="http://schemas.openxmlformats.org/officeDocument/2006/relationships/hyperlink" Target="https://csmoca.org/wp-content/uploads/2026/04/Politique-sur-lIA.pdf" TargetMode="External"/><Relationship Id="rId10" Type="http://schemas.openxmlformats.org/officeDocument/2006/relationships/slideLayout" Target="../slideLayouts/slideLayout7.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6.png"/><Relationship Id="rId5" Type="http://schemas.openxmlformats.org/officeDocument/2006/relationships/slideLayout" Target="../slideLayouts/slideLayout7.xml"/><Relationship Id="rId4" Type="http://schemas.openxmlformats.org/officeDocument/2006/relationships/tags" Target="../tags/tag136.xml"/></Relationships>
</file>

<file path=ppt/slides/_rels/slide3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7.xml"/><Relationship Id="rId7" Type="http://schemas.openxmlformats.org/officeDocument/2006/relationships/image" Target="../media/image44.sv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sv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15.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svg"/><Relationship Id="rId5"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6.svg"/><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image" Target="../media/image16.pn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19.sv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hyperlink" Target="https://csmoca.org/wp-content/uploads/2026/04/Les-3-piliers-de-la-culture-dentreprise.pdf" TargetMode="External"/><Relationship Id="rId32" Type="http://schemas.openxmlformats.org/officeDocument/2006/relationships/image" Target="../media/image22.sv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7.xml"/><Relationship Id="rId28" Type="http://schemas.openxmlformats.org/officeDocument/2006/relationships/image" Target="../media/image18.sv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21.sv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image" Target="../media/image17.svg"/><Relationship Id="rId30"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35.xml"/><Relationship Id="rId7" Type="http://schemas.openxmlformats.org/officeDocument/2006/relationships/image" Target="../media/image24.sv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3.svg"/><Relationship Id="rId11" Type="http://schemas.openxmlformats.org/officeDocument/2006/relationships/image" Target="../media/image26.svg"/><Relationship Id="rId5" Type="http://schemas.openxmlformats.org/officeDocument/2006/relationships/slideLayout" Target="../slideLayouts/slideLayout7.xml"/><Relationship Id="rId10" Type="http://schemas.openxmlformats.org/officeDocument/2006/relationships/image" Target="../media/image6.svg"/><Relationship Id="rId4" Type="http://schemas.openxmlformats.org/officeDocument/2006/relationships/tags" Target="../tags/tag36.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slideLayout" Target="../slideLayouts/slideLayout7.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image" Target="../media/image13.svg"/><Relationship Id="rId5" Type="http://schemas.openxmlformats.org/officeDocument/2006/relationships/image" Target="../media/image29.sv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FD8"/>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5966505" y="703281"/>
            <a:ext cx="2419156" cy="2313318"/>
          </a:xfrm>
          <a:custGeom>
            <a:avLst/>
            <a:gdLst/>
            <a:ahLst/>
            <a:cxnLst/>
            <a:rect l="l" t="t" r="r" b="b"/>
            <a:pathLst>
              <a:path w="2419156" h="2313318">
                <a:moveTo>
                  <a:pt x="0" y="0"/>
                </a:moveTo>
                <a:lnTo>
                  <a:pt x="2419157" y="0"/>
                </a:lnTo>
                <a:lnTo>
                  <a:pt x="2419157" y="2313319"/>
                </a:lnTo>
                <a:lnTo>
                  <a:pt x="0" y="231331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grpSp>
        <p:nvGrpSpPr>
          <p:cNvPr id="3" name="Group 3"/>
          <p:cNvGrpSpPr>
            <a:grpSpLocks noGrp="1" noUngrp="1" noRot="1" noMove="1" noResize="1"/>
          </p:cNvGrpSpPr>
          <p:nvPr/>
        </p:nvGrpSpPr>
        <p:grpSpPr>
          <a:xfrm>
            <a:off x="6141112" y="4073347"/>
            <a:ext cx="5032014" cy="188125"/>
            <a:chOff x="0" y="0"/>
            <a:chExt cx="6709352" cy="250833"/>
          </a:xfrm>
        </p:grpSpPr>
        <p:grpSp>
          <p:nvGrpSpPr>
            <p:cNvPr id="4" name="Group 4"/>
            <p:cNvGrpSpPr>
              <a:grpSpLocks noGrp="1" noUngrp="1" noRot="1" noMove="1" noResize="1"/>
            </p:cNvGrpSpPr>
            <p:nvPr/>
          </p:nvGrpSpPr>
          <p:grpSpPr>
            <a:xfrm rot="5400000">
              <a:off x="713252" y="-713252"/>
              <a:ext cx="250833" cy="1677338"/>
              <a:chOff x="0" y="0"/>
              <a:chExt cx="322773" cy="2158407"/>
            </a:xfrm>
          </p:grpSpPr>
          <p:sp>
            <p:nvSpPr>
              <p:cNvPr id="5" name="Freeform 5"/>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EE2E24"/>
              </a:solidFill>
            </p:spPr>
            <p:txBody>
              <a:bodyPr/>
              <a:lstStyle/>
              <a:p>
                <a:endParaRPr lang="fr-CA"/>
              </a:p>
            </p:txBody>
          </p:sp>
        </p:grpSp>
        <p:grpSp>
          <p:nvGrpSpPr>
            <p:cNvPr id="6" name="Group 6"/>
            <p:cNvGrpSpPr>
              <a:grpSpLocks noGrp="1" noUngrp="1" noRot="1" noMove="1" noResize="1"/>
            </p:cNvGrpSpPr>
            <p:nvPr/>
          </p:nvGrpSpPr>
          <p:grpSpPr>
            <a:xfrm rot="5400000">
              <a:off x="2390590" y="-713252"/>
              <a:ext cx="250833" cy="1677338"/>
              <a:chOff x="0" y="0"/>
              <a:chExt cx="322773" cy="2158407"/>
            </a:xfrm>
          </p:grpSpPr>
          <p:sp>
            <p:nvSpPr>
              <p:cNvPr id="7" name="Freeform 7"/>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00A76D"/>
              </a:solidFill>
            </p:spPr>
            <p:txBody>
              <a:bodyPr/>
              <a:lstStyle/>
              <a:p>
                <a:endParaRPr lang="fr-CA"/>
              </a:p>
            </p:txBody>
          </p:sp>
        </p:grpSp>
        <p:grpSp>
          <p:nvGrpSpPr>
            <p:cNvPr id="8" name="Group 8"/>
            <p:cNvGrpSpPr>
              <a:grpSpLocks noGrp="1" noUngrp="1" noRot="1" noMove="1" noResize="1"/>
            </p:cNvGrpSpPr>
            <p:nvPr/>
          </p:nvGrpSpPr>
          <p:grpSpPr>
            <a:xfrm rot="5400000">
              <a:off x="4067928" y="-713252"/>
              <a:ext cx="250833" cy="1677338"/>
              <a:chOff x="0" y="0"/>
              <a:chExt cx="322773" cy="2158407"/>
            </a:xfrm>
          </p:grpSpPr>
          <p:sp>
            <p:nvSpPr>
              <p:cNvPr id="9" name="Freeform 9"/>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FFD400"/>
              </a:solidFill>
            </p:spPr>
            <p:txBody>
              <a:bodyPr/>
              <a:lstStyle/>
              <a:p>
                <a:endParaRPr lang="fr-CA"/>
              </a:p>
            </p:txBody>
          </p:sp>
        </p:grpSp>
        <p:grpSp>
          <p:nvGrpSpPr>
            <p:cNvPr id="10" name="Group 10"/>
            <p:cNvGrpSpPr>
              <a:grpSpLocks noGrp="1" noUngrp="1" noRot="1" noMove="1" noResize="1"/>
            </p:cNvGrpSpPr>
            <p:nvPr/>
          </p:nvGrpSpPr>
          <p:grpSpPr>
            <a:xfrm rot="5400000">
              <a:off x="5745266" y="-713252"/>
              <a:ext cx="250833" cy="1677338"/>
              <a:chOff x="0" y="0"/>
              <a:chExt cx="322773" cy="2158407"/>
            </a:xfrm>
          </p:grpSpPr>
          <p:sp>
            <p:nvSpPr>
              <p:cNvPr id="11" name="Freeform 11"/>
              <p:cNvSpPr>
                <a:spLocks noGrp="1" noRot="1" noMove="1" noResize="1" noEditPoints="1" noAdjustHandles="1" noChangeArrowheads="1" noChangeShapeType="1"/>
              </p:cNvSpPr>
              <p:nvPr/>
            </p:nvSpPr>
            <p:spPr>
              <a:xfrm>
                <a:off x="0" y="0"/>
                <a:ext cx="322773" cy="2158407"/>
              </a:xfrm>
              <a:custGeom>
                <a:avLst/>
                <a:gdLst/>
                <a:ahLst/>
                <a:cxnLst/>
                <a:rect l="l" t="t" r="r" b="b"/>
                <a:pathLst>
                  <a:path w="322773" h="2158407">
                    <a:moveTo>
                      <a:pt x="0" y="0"/>
                    </a:moveTo>
                    <a:lnTo>
                      <a:pt x="322773" y="0"/>
                    </a:lnTo>
                    <a:lnTo>
                      <a:pt x="322773" y="2158407"/>
                    </a:lnTo>
                    <a:lnTo>
                      <a:pt x="0" y="2158407"/>
                    </a:lnTo>
                    <a:close/>
                  </a:path>
                </a:pathLst>
              </a:custGeom>
              <a:solidFill>
                <a:srgbClr val="F15822"/>
              </a:solidFill>
            </p:spPr>
            <p:txBody>
              <a:bodyPr/>
              <a:lstStyle/>
              <a:p>
                <a:endParaRPr lang="fr-CA"/>
              </a:p>
            </p:txBody>
          </p:sp>
        </p:grpSp>
      </p:grpSp>
      <p:sp>
        <p:nvSpPr>
          <p:cNvPr id="12" name="Freeform 12"/>
          <p:cNvSpPr>
            <a:spLocks noGrp="1" noRot="1" noMove="1" noResize="1" noEditPoints="1" noAdjustHandles="1" noChangeArrowheads="1" noChangeShapeType="1"/>
          </p:cNvSpPr>
          <p:nvPr/>
        </p:nvSpPr>
        <p:spPr>
          <a:xfrm flipH="1">
            <a:off x="14398122" y="6618103"/>
            <a:ext cx="3497879" cy="3578393"/>
          </a:xfrm>
          <a:custGeom>
            <a:avLst/>
            <a:gdLst/>
            <a:ahLst/>
            <a:cxnLst/>
            <a:rect l="l" t="t" r="r" b="b"/>
            <a:pathLst>
              <a:path w="3497879" h="3578393">
                <a:moveTo>
                  <a:pt x="3497880" y="0"/>
                </a:moveTo>
                <a:lnTo>
                  <a:pt x="0" y="0"/>
                </a:lnTo>
                <a:lnTo>
                  <a:pt x="0" y="3578393"/>
                </a:lnTo>
                <a:lnTo>
                  <a:pt x="3497880" y="3578393"/>
                </a:lnTo>
                <a:lnTo>
                  <a:pt x="3497880" y="0"/>
                </a:lnTo>
                <a:close/>
              </a:path>
            </a:pathLst>
          </a:custGeom>
          <a:blipFill>
            <a:blip r:embed="rId5"/>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flipH="1">
            <a:off x="0" y="6117188"/>
            <a:ext cx="5231058" cy="4079308"/>
          </a:xfrm>
          <a:custGeom>
            <a:avLst/>
            <a:gdLst/>
            <a:ahLst/>
            <a:cxnLst/>
            <a:rect l="l" t="t" r="r" b="b"/>
            <a:pathLst>
              <a:path w="5231058" h="4079308">
                <a:moveTo>
                  <a:pt x="5231058" y="0"/>
                </a:moveTo>
                <a:lnTo>
                  <a:pt x="0" y="0"/>
                </a:lnTo>
                <a:lnTo>
                  <a:pt x="0" y="4079308"/>
                </a:lnTo>
                <a:lnTo>
                  <a:pt x="5231058" y="4079308"/>
                </a:lnTo>
                <a:lnTo>
                  <a:pt x="5231058" y="0"/>
                </a:lnTo>
                <a:close/>
              </a:path>
            </a:pathLst>
          </a:custGeom>
          <a:blipFill>
            <a:blip r:embed="rId6"/>
            <a:stretch>
              <a:fillRect l="-57143"/>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flipH="1">
            <a:off x="4902906" y="6687616"/>
            <a:ext cx="4140272" cy="3508881"/>
          </a:xfrm>
          <a:custGeom>
            <a:avLst/>
            <a:gdLst/>
            <a:ahLst/>
            <a:cxnLst/>
            <a:rect l="l" t="t" r="r" b="b"/>
            <a:pathLst>
              <a:path w="4140272" h="3508881">
                <a:moveTo>
                  <a:pt x="4140272" y="0"/>
                </a:moveTo>
                <a:lnTo>
                  <a:pt x="0" y="0"/>
                </a:lnTo>
                <a:lnTo>
                  <a:pt x="0" y="3508880"/>
                </a:lnTo>
                <a:lnTo>
                  <a:pt x="4140272" y="3508880"/>
                </a:lnTo>
                <a:lnTo>
                  <a:pt x="4140272" y="0"/>
                </a:lnTo>
                <a:close/>
              </a:path>
            </a:pathLst>
          </a:custGeom>
          <a:blipFill>
            <a:blip r:embed="rId7"/>
            <a:stretch>
              <a:fillRect/>
            </a:stretch>
          </a:blip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430678" y="508137"/>
            <a:ext cx="2551552" cy="1047641"/>
          </a:xfrm>
          <a:prstGeom prst="rect">
            <a:avLst/>
          </a:prstGeom>
        </p:spPr>
        <p:txBody>
          <a:bodyPr lIns="0" tIns="0" rIns="0" bIns="0" rtlCol="0" anchor="t">
            <a:spAutoFit/>
          </a:bodyPr>
          <a:lstStyle/>
          <a:p>
            <a:pPr algn="l">
              <a:lnSpc>
                <a:spcPts val="4200"/>
              </a:lnSpc>
            </a:pPr>
            <a:r>
              <a:rPr lang="fr-CA" sz="3000" b="1">
                <a:solidFill>
                  <a:srgbClr val="000000"/>
                </a:solidFill>
                <a:latin typeface="Playfair Display Semi-Bold"/>
                <a:ea typeface="Playfair Display Semi-Bold"/>
                <a:cs typeface="Playfair Display Semi-Bold"/>
                <a:sym typeface="Playfair Display Semi-Bold"/>
              </a:rPr>
              <a:t>NOM de votre organisation</a:t>
            </a:r>
          </a:p>
        </p:txBody>
      </p:sp>
      <p:sp>
        <p:nvSpPr>
          <p:cNvPr id="16" name="TextBox 16"/>
          <p:cNvSpPr txBox="1">
            <a:spLocks noGrp="1" noRot="1" noMove="1" noResize="1" noEditPoints="1" noAdjustHandles="1" noChangeArrowheads="1" noChangeShapeType="1"/>
          </p:cNvSpPr>
          <p:nvPr/>
        </p:nvSpPr>
        <p:spPr>
          <a:xfrm>
            <a:off x="8349061" y="620484"/>
            <a:ext cx="2657130" cy="1145378"/>
          </a:xfrm>
          <a:prstGeom prst="rect">
            <a:avLst/>
          </a:prstGeom>
        </p:spPr>
        <p:txBody>
          <a:bodyPr wrap="square" lIns="0" tIns="0" rIns="0" bIns="0" rtlCol="0" anchor="t">
            <a:spAutoFit/>
          </a:bodyPr>
          <a:lstStyle/>
          <a:p>
            <a:pPr algn="ctr">
              <a:lnSpc>
                <a:spcPts val="9799"/>
              </a:lnSpc>
            </a:pPr>
            <a:r>
              <a:rPr lang="fr-CA" sz="6999" b="1">
                <a:solidFill>
                  <a:srgbClr val="000000"/>
                </a:solidFill>
                <a:latin typeface="Playfair Display Heavy"/>
                <a:ea typeface="Playfair Display Heavy"/>
                <a:cs typeface="Playfair Display Heavy"/>
                <a:sym typeface="Playfair Display Heavy"/>
              </a:rPr>
              <a:t>anuel</a:t>
            </a:r>
          </a:p>
        </p:txBody>
      </p:sp>
      <p:sp>
        <p:nvSpPr>
          <p:cNvPr id="17" name="TextBox 17"/>
          <p:cNvSpPr txBox="1">
            <a:spLocks noGrp="1" noRot="1" noMove="1" noResize="1" noEditPoints="1" noAdjustHandles="1" noChangeArrowheads="1" noChangeShapeType="1"/>
          </p:cNvSpPr>
          <p:nvPr/>
        </p:nvSpPr>
        <p:spPr>
          <a:xfrm>
            <a:off x="8515950" y="1697056"/>
            <a:ext cx="2210157" cy="585225"/>
          </a:xfrm>
          <a:prstGeom prst="rect">
            <a:avLst/>
          </a:prstGeom>
        </p:spPr>
        <p:txBody>
          <a:bodyPr lIns="0" tIns="0" rIns="0" bIns="0" rtlCol="0" anchor="t">
            <a:spAutoFit/>
          </a:bodyPr>
          <a:lstStyle/>
          <a:p>
            <a:pPr marL="0" lvl="0" indent="0" algn="ctr">
              <a:lnSpc>
                <a:spcPts val="5040"/>
              </a:lnSpc>
              <a:spcBef>
                <a:spcPct val="0"/>
              </a:spcBef>
            </a:pPr>
            <a:r>
              <a:rPr lang="fr-CA" sz="3600" u="none" strike="noStrike">
                <a:solidFill>
                  <a:srgbClr val="000000"/>
                </a:solidFill>
                <a:latin typeface="Playfair Display Heavy"/>
                <a:ea typeface="Playfair Display Heavy"/>
                <a:cs typeface="Playfair Display Heavy"/>
                <a:sym typeface="Playfair Display Heavy"/>
              </a:rPr>
              <a:t>d’employé</a:t>
            </a:r>
          </a:p>
        </p:txBody>
      </p:sp>
      <p:sp>
        <p:nvSpPr>
          <p:cNvPr id="18" name="TextBox 18"/>
          <p:cNvSpPr txBox="1">
            <a:spLocks noGrp="1" noRot="1" noMove="1" noResize="1" noEditPoints="1" noAdjustHandles="1" noChangeArrowheads="1" noChangeShapeType="1"/>
          </p:cNvSpPr>
          <p:nvPr/>
        </p:nvSpPr>
        <p:spPr>
          <a:xfrm>
            <a:off x="7779777" y="3445225"/>
            <a:ext cx="1754684" cy="523875"/>
          </a:xfrm>
          <a:prstGeom prst="rect">
            <a:avLst/>
          </a:prstGeom>
        </p:spPr>
        <p:txBody>
          <a:bodyPr lIns="0" tIns="0" rIns="0" bIns="0" rtlCol="0" anchor="t">
            <a:spAutoFit/>
          </a:bodyPr>
          <a:lstStyle/>
          <a:p>
            <a:pPr algn="ctr">
              <a:lnSpc>
                <a:spcPts val="4200"/>
              </a:lnSpc>
            </a:pPr>
            <a:r>
              <a:rPr lang="en-US" sz="3000">
                <a:solidFill>
                  <a:srgbClr val="000000"/>
                </a:solidFill>
                <a:latin typeface="Inter"/>
                <a:ea typeface="Inter"/>
                <a:cs typeface="Inter"/>
                <a:sym typeface="Inter"/>
              </a:rPr>
              <a:t>Entrepôts</a:t>
            </a:r>
          </a:p>
        </p:txBody>
      </p:sp>
      <p:sp>
        <p:nvSpPr>
          <p:cNvPr id="20" name="TextBox 20"/>
          <p:cNvSpPr txBox="1">
            <a:spLocks noGrp="1" noRot="1" noMove="1" noResize="1" noEditPoints="1" noAdjustHandles="1" noChangeArrowheads="1" noChangeShapeType="1"/>
          </p:cNvSpPr>
          <p:nvPr/>
        </p:nvSpPr>
        <p:spPr>
          <a:xfrm>
            <a:off x="430678" y="1954744"/>
            <a:ext cx="2551552" cy="490904"/>
          </a:xfrm>
          <a:prstGeom prst="rect">
            <a:avLst/>
          </a:prstGeom>
        </p:spPr>
        <p:txBody>
          <a:bodyPr lIns="0" tIns="0" rIns="0" bIns="0" rtlCol="0" anchor="t">
            <a:spAutoFit/>
          </a:bodyPr>
          <a:lstStyle/>
          <a:p>
            <a:pPr algn="l">
              <a:lnSpc>
                <a:spcPts val="4200"/>
              </a:lnSpc>
            </a:pPr>
            <a:r>
              <a:rPr lang="en-US" sz="3000" b="1">
                <a:solidFill>
                  <a:srgbClr val="000000"/>
                </a:solidFill>
                <a:latin typeface="Playfair Display Semi-Bold"/>
                <a:ea typeface="Playfair Display Semi-Bold"/>
                <a:cs typeface="Playfair Display Semi-Bold"/>
                <a:sym typeface="Playfair Display Semi-Bold"/>
              </a:rPr>
              <a:t>2025</a:t>
            </a:r>
          </a:p>
        </p:txBody>
      </p:sp>
      <p:sp>
        <p:nvSpPr>
          <p:cNvPr id="21" name="Freeform 21"/>
          <p:cNvSpPr>
            <a:spLocks noGrp="1" noRot="1" noMove="1" noResize="1" noEditPoints="1" noAdjustHandles="1" noChangeArrowheads="1" noChangeShapeType="1"/>
          </p:cNvSpPr>
          <p:nvPr/>
        </p:nvSpPr>
        <p:spPr>
          <a:xfrm flipH="1">
            <a:off x="10175543" y="6995710"/>
            <a:ext cx="3090214" cy="3200786"/>
          </a:xfrm>
          <a:custGeom>
            <a:avLst/>
            <a:gdLst/>
            <a:ahLst/>
            <a:cxnLst/>
            <a:rect l="l" t="t" r="r" b="b"/>
            <a:pathLst>
              <a:path w="3090214" h="3200786">
                <a:moveTo>
                  <a:pt x="3090213" y="0"/>
                </a:moveTo>
                <a:lnTo>
                  <a:pt x="0" y="0"/>
                </a:lnTo>
                <a:lnTo>
                  <a:pt x="0" y="3200786"/>
                </a:lnTo>
                <a:lnTo>
                  <a:pt x="3090213" y="3200786"/>
                </a:lnTo>
                <a:lnTo>
                  <a:pt x="3090213"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grpSp>
        <p:nvGrpSpPr>
          <p:cNvPr id="25" name="Groupe 24">
            <a:extLst>
              <a:ext uri="{FF2B5EF4-FFF2-40B4-BE49-F238E27FC236}">
                <a16:creationId xmlns:a16="http://schemas.microsoft.com/office/drawing/2014/main" id="{C27F6644-A869-6959-6222-8F585D643A9E}"/>
              </a:ext>
            </a:extLst>
          </p:cNvPr>
          <p:cNvGrpSpPr/>
          <p:nvPr>
            <p:custDataLst>
              <p:tags r:id="rId1"/>
            </p:custDataLst>
          </p:nvPr>
        </p:nvGrpSpPr>
        <p:grpSpPr>
          <a:xfrm>
            <a:off x="-4003318" y="125834"/>
            <a:ext cx="3562380" cy="1640028"/>
            <a:chOff x="-1888376" y="2436065"/>
            <a:chExt cx="1634880" cy="1579804"/>
          </a:xfrm>
          <a:solidFill>
            <a:schemeClr val="bg1">
              <a:lumMod val="75000"/>
            </a:schemeClr>
          </a:solidFill>
        </p:grpSpPr>
        <p:sp>
          <p:nvSpPr>
            <p:cNvPr id="26" name="TextBox 3">
              <a:extLst>
                <a:ext uri="{FF2B5EF4-FFF2-40B4-BE49-F238E27FC236}">
                  <a16:creationId xmlns:a16="http://schemas.microsoft.com/office/drawing/2014/main" id="{30B8BF20-9561-A1B2-31E2-0D3E8345286B}"/>
                </a:ext>
              </a:extLst>
            </p:cNvPr>
            <p:cNvSpPr txBox="1"/>
            <p:nvPr/>
          </p:nvSpPr>
          <p:spPr>
            <a:xfrm>
              <a:off x="-1888376" y="2436065"/>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27" name="ZoneTexte 26">
              <a:extLst>
                <a:ext uri="{FF2B5EF4-FFF2-40B4-BE49-F238E27FC236}">
                  <a16:creationId xmlns:a16="http://schemas.microsoft.com/office/drawing/2014/main" id="{7441D7FC-7811-0F0F-8629-B80E30B3BB26}"/>
                </a:ext>
              </a:extLst>
            </p:cNvPr>
            <p:cNvSpPr txBox="1"/>
            <p:nvPr/>
          </p:nvSpPr>
          <p:spPr>
            <a:xfrm>
              <a:off x="-1888376" y="3225967"/>
              <a:ext cx="1634879" cy="415064"/>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Ajoutez le </a:t>
              </a:r>
              <a:r>
                <a:rPr lang="fr-CA" sz="1100" b="1">
                  <a:latin typeface="Inter" panose="02000503000000020004" pitchFamily="2" charset="0"/>
                  <a:ea typeface="Inter" panose="02000503000000020004" pitchFamily="2" charset="0"/>
                </a:rPr>
                <a:t>nom de votre organisation et </a:t>
              </a:r>
              <a:r>
                <a:rPr lang="fr-CA" sz="1100" b="1" i="0">
                  <a:effectLst/>
                  <a:latin typeface="Inter" panose="02000503000000020004" pitchFamily="2" charset="0"/>
                  <a:ea typeface="Inter" panose="02000503000000020004" pitchFamily="2" charset="0"/>
                </a:rPr>
                <a:t>votre logo </a:t>
              </a:r>
              <a:r>
                <a:rPr lang="fr-CA" sz="1100" b="0" i="0">
                  <a:effectLst/>
                  <a:latin typeface="Inter" panose="02000503000000020004" pitchFamily="2" charset="0"/>
                  <a:ea typeface="Inter" panose="02000503000000020004" pitchFamily="2" charset="0"/>
                </a:rPr>
                <a:t>aux endroits indiqués</a:t>
              </a:r>
              <a:endParaRPr lang="fr-CA" sz="1100">
                <a:latin typeface="Inter" panose="02000503000000020004" pitchFamily="2" charset="0"/>
                <a:ea typeface="Inter" panose="02000503000000020004" pitchFamily="2" charset="0"/>
              </a:endParaRPr>
            </a:p>
          </p:txBody>
        </p:sp>
      </p:grpSp>
      <p:pic>
        <p:nvPicPr>
          <p:cNvPr id="28" name="Graphique 27" descr="Scribble contour">
            <a:extLst>
              <a:ext uri="{FF2B5EF4-FFF2-40B4-BE49-F238E27FC236}">
                <a16:creationId xmlns:a16="http://schemas.microsoft.com/office/drawing/2014/main" id="{10521B14-EA2E-82AF-1E2F-E6E00560E6B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05334" y="278898"/>
            <a:ext cx="566410" cy="566410"/>
          </a:xfrm>
          <a:prstGeom prst="rect">
            <a:avLst/>
          </a:prstGeom>
        </p:spPr>
      </p:pic>
      <p:sp>
        <p:nvSpPr>
          <p:cNvPr id="22" name="TextBox 21">
            <a:extLst>
              <a:ext uri="{FF2B5EF4-FFF2-40B4-BE49-F238E27FC236}">
                <a16:creationId xmlns:a16="http://schemas.microsoft.com/office/drawing/2014/main" id="{AC0FFB9A-A49D-4D31-2D61-BDF6CBBBC58C}"/>
              </a:ext>
            </a:extLst>
          </p:cNvPr>
          <p:cNvSpPr txBox="1"/>
          <p:nvPr>
            <p:custDataLst>
              <p:tags r:id="rId2"/>
            </p:custDataLst>
          </p:nvPr>
        </p:nvSpPr>
        <p:spPr>
          <a:xfrm>
            <a:off x="16168948" y="445198"/>
            <a:ext cx="1716167" cy="800219"/>
          </a:xfrm>
          <a:prstGeom prst="rect">
            <a:avLst/>
          </a:prstGeom>
        </p:spPr>
        <p:txBody>
          <a:bodyPr wrap="square" lIns="0" tIns="0" rIns="0" bIns="0" rtlCol="0" anchor="t">
            <a:spAutoFit/>
          </a:bodyPr>
          <a:lstStyle/>
          <a:p>
            <a:pPr algn="ctr"/>
            <a:r>
              <a:rPr lang="en-US" sz="1000" dirty="0" err="1">
                <a:solidFill>
                  <a:srgbClr val="000000"/>
                </a:solidFill>
                <a:latin typeface="Playfair Display Bold"/>
                <a:ea typeface="Playfair Display Bold"/>
                <a:cs typeface="Playfair Display Bold"/>
                <a:sym typeface="Playfair Display Bold"/>
              </a:rPr>
              <a:t>Ajoutez</a:t>
            </a:r>
            <a:r>
              <a:rPr lang="en-US" sz="1000" dirty="0">
                <a:solidFill>
                  <a:srgbClr val="000000"/>
                </a:solidFill>
                <a:latin typeface="Playfair Display Bold"/>
                <a:ea typeface="Playfair Display Bold"/>
                <a:cs typeface="Playfair Display Bold"/>
                <a:sym typeface="Playfair Display Bold"/>
              </a:rPr>
              <a:t> </a:t>
            </a:r>
            <a:r>
              <a:rPr lang="en-US" sz="1000" dirty="0" err="1">
                <a:solidFill>
                  <a:srgbClr val="000000"/>
                </a:solidFill>
                <a:latin typeface="Playfair Display Bold"/>
                <a:ea typeface="Playfair Display Bold"/>
                <a:cs typeface="Playfair Display Bold"/>
                <a:sym typeface="Playfair Display Bold"/>
              </a:rPr>
              <a:t>votre</a:t>
            </a:r>
            <a:endParaRPr lang="en-US" sz="1000" dirty="0">
              <a:solidFill>
                <a:srgbClr val="000000"/>
              </a:solidFill>
              <a:latin typeface="Playfair Display Bold"/>
              <a:ea typeface="Playfair Display Bold"/>
              <a:cs typeface="Playfair Display Bold"/>
              <a:sym typeface="Playfair Display Bold"/>
            </a:endParaRPr>
          </a:p>
          <a:p>
            <a:pPr algn="ctr"/>
            <a:r>
              <a:rPr lang="en-US" sz="4200" dirty="0">
                <a:solidFill>
                  <a:srgbClr val="000000"/>
                </a:solidFill>
                <a:latin typeface="Playfair Display Bold"/>
                <a:ea typeface="Playfair Display Bold"/>
                <a:cs typeface="Playfair Display Bold"/>
                <a:sym typeface="Playfair Display Bold"/>
              </a:rPr>
              <a:t>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4131" y="2030628"/>
            <a:ext cx="17114438" cy="915670"/>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favorisons les mouvements internes de main-d’œuvre en regardant avant tout si une personne déjà employée de l’entrepôt pourrait convenir lorsqu’un poste nécessite d’être pourvu. Ces mouvements internes s’inscrivent dans la perspective d’avancement et de développement de carrière que nous tentons de privilégier pour tous les corps d’emploi. Nous valorisons également l’apport de nos employé(e)s quant à la recommandation de candidat(e)s, pouvant se traduire par une prime si une personne recommandée est retenue pour le poste. Si aucun profil au sein de l’entreprise ne convient, le poste sera affiché à l’externe.</a:t>
            </a:r>
          </a:p>
        </p:txBody>
      </p:sp>
      <p:sp>
        <p:nvSpPr>
          <p:cNvPr id="3" name="TextBox 3"/>
          <p:cNvSpPr txBox="1"/>
          <p:nvPr/>
        </p:nvSpPr>
        <p:spPr>
          <a:xfrm>
            <a:off x="404131" y="5246123"/>
            <a:ext cx="17114438" cy="16014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L’intégration de nos nouveaux(elles) employé(e)s passe par un processus d’accueil efficace, incluant de nombreuses mesures de soutien. </a:t>
            </a:r>
          </a:p>
          <a:p>
            <a:pPr algn="l">
              <a:lnSpc>
                <a:spcPts val="1820"/>
              </a:lnSpc>
            </a:pPr>
            <a:endParaRPr lang="fr-CA" sz="1400" dirty="0">
              <a:solidFill>
                <a:srgbClr val="000000"/>
              </a:solidFill>
              <a:latin typeface="Inter"/>
              <a:ea typeface="Inter"/>
              <a:cs typeface="Inter"/>
              <a:sym typeface="Inter"/>
            </a:endParaRPr>
          </a:p>
          <a:p>
            <a:pPr algn="l">
              <a:lnSpc>
                <a:spcPts val="1820"/>
              </a:lnSpc>
            </a:pPr>
            <a:r>
              <a:rPr lang="fr-CA" sz="1400" dirty="0">
                <a:solidFill>
                  <a:srgbClr val="000000"/>
                </a:solidFill>
                <a:latin typeface="Inter"/>
                <a:ea typeface="Inter"/>
                <a:cs typeface="Inter"/>
                <a:sym typeface="Inter"/>
              </a:rPr>
              <a:t>À votre arrivée, nous vous formerons sur l’établissement et sur son fonctionnement, nous vous ferons visiter les lieux et rencontrer vos nouveaux(elles) collègues. Les jours suivants seront l’occasion de vous familiariser avec votre poste de travail et développer une relation de confiance avec vos collègues et votre supérieur(e) immédiat(e). Les premiers mois d’intégration en emploi doivent servir à répondre à toutes vos questions. Votre superviseur(e) demeure ouvert(e) à toute discussion entourant votre poste et le fonctionnement de l’emploi. </a:t>
            </a:r>
          </a:p>
          <a:p>
            <a:pPr algn="l">
              <a:lnSpc>
                <a:spcPts val="1820"/>
              </a:lnSpc>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Afin d’assurer une période d’intégration optimale, vous serez sujet à une période d’essai de </a:t>
            </a:r>
            <a:r>
              <a:rPr lang="fr-CA" sz="1400" dirty="0">
                <a:highlight>
                  <a:srgbClr val="00FF00"/>
                </a:highlight>
                <a:latin typeface="Inter"/>
                <a:ea typeface="Inter"/>
                <a:cs typeface="Inter"/>
                <a:sym typeface="Inter"/>
              </a:rPr>
              <a:t>[X] (mois, jours ou heures) </a:t>
            </a:r>
            <a:r>
              <a:rPr lang="fr-CA" sz="1400" dirty="0">
                <a:solidFill>
                  <a:srgbClr val="000000"/>
                </a:solidFill>
                <a:latin typeface="Inter"/>
                <a:ea typeface="Inter"/>
                <a:cs typeface="Inter"/>
                <a:sym typeface="Inter"/>
              </a:rPr>
              <a:t>afin démontrer que vous répondez aux exigences du poste.</a:t>
            </a:r>
          </a:p>
        </p:txBody>
      </p:sp>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596448" y="559682"/>
            <a:ext cx="2442492"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Recrutement et sélection de l’équipe</a:t>
            </a:r>
          </a:p>
        </p:txBody>
      </p:sp>
      <p:grpSp>
        <p:nvGrpSpPr>
          <p:cNvPr id="8" name="Group 8"/>
          <p:cNvGrpSpPr>
            <a:grpSpLocks noGrp="1" noUngrp="1" noRot="1" noMove="1" noResize="1"/>
          </p:cNvGrpSpPr>
          <p:nvPr/>
        </p:nvGrpSpPr>
        <p:grpSpPr>
          <a:xfrm>
            <a:off x="404131" y="3513873"/>
            <a:ext cx="2827126" cy="1179800"/>
            <a:chOff x="0" y="0"/>
            <a:chExt cx="3769501" cy="1573066"/>
          </a:xfrm>
        </p:grpSpPr>
        <p:grpSp>
          <p:nvGrpSpPr>
            <p:cNvPr id="9" name="Group 9"/>
            <p:cNvGrpSpPr>
              <a:grpSpLocks noGrp="1" noUngrp="1" noRot="1" noMove="1" noResize="1"/>
            </p:cNvGrpSpPr>
            <p:nvPr/>
          </p:nvGrpSpPr>
          <p:grpSpPr>
            <a:xfrm>
              <a:off x="0" y="0"/>
              <a:ext cx="3769501" cy="1573066"/>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2" name="TextBox 12"/>
            <p:cNvSpPr txBox="1">
              <a:spLocks noGrp="1" noRot="1" noMove="1" noResize="1" noEditPoints="1" noAdjustHandles="1" noChangeArrowheads="1" noChangeShapeType="1"/>
            </p:cNvSpPr>
            <p:nvPr/>
          </p:nvSpPr>
          <p:spPr>
            <a:xfrm>
              <a:off x="457343" y="322069"/>
              <a:ext cx="2854818" cy="915037"/>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Premiers pas dans l’équipe</a:t>
              </a:r>
            </a:p>
          </p:txBody>
        </p:sp>
      </p:grpSp>
      <p:grpSp>
        <p:nvGrpSpPr>
          <p:cNvPr id="13" name="Group 13"/>
          <p:cNvGrpSpPr>
            <a:grpSpLocks/>
          </p:cNvGrpSpPr>
          <p:nvPr/>
        </p:nvGrpSpPr>
        <p:grpSpPr>
          <a:xfrm>
            <a:off x="404131" y="7190493"/>
            <a:ext cx="2827126" cy="1179800"/>
            <a:chOff x="0" y="0"/>
            <a:chExt cx="3769501" cy="1573066"/>
          </a:xfrm>
        </p:grpSpPr>
        <p:grpSp>
          <p:nvGrpSpPr>
            <p:cNvPr id="14" name="Group 14"/>
            <p:cNvGrpSpPr>
              <a:grpSpLocks/>
            </p:cNvGrpSpPr>
            <p:nvPr/>
          </p:nvGrpSpPr>
          <p:grpSpPr>
            <a:xfrm>
              <a:off x="0" y="0"/>
              <a:ext cx="3769501" cy="1573066"/>
              <a:chOff x="0" y="0"/>
              <a:chExt cx="973846" cy="406400"/>
            </a:xfrm>
          </p:grpSpPr>
          <p:sp>
            <p:nvSpPr>
              <p:cNvPr id="15" name="Freeform 15"/>
              <p:cNvSpPr>
                <a:spLocks/>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6" name="TextBox 16"/>
              <p:cNvSpPr txBox="1">
                <a:spLocks/>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7" name="TextBox 17"/>
            <p:cNvSpPr txBox="1">
              <a:spLocks/>
            </p:cNvSpPr>
            <p:nvPr/>
          </p:nvSpPr>
          <p:spPr>
            <a:xfrm>
              <a:off x="457343" y="87191"/>
              <a:ext cx="2854818" cy="1393801"/>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Formation et développement continu</a:t>
              </a:r>
            </a:p>
          </p:txBody>
        </p:sp>
      </p:grpSp>
      <p:sp>
        <p:nvSpPr>
          <p:cNvPr id="18" name="TextBox 18"/>
          <p:cNvSpPr txBox="1"/>
          <p:nvPr/>
        </p:nvSpPr>
        <p:spPr>
          <a:xfrm>
            <a:off x="413096" y="8953500"/>
            <a:ext cx="17114438" cy="646331"/>
          </a:xfrm>
          <a:prstGeom prst="rect">
            <a:avLst/>
          </a:prstGeom>
        </p:spPr>
        <p:txBody>
          <a:bodyPr lIns="0" tIns="0" rIns="0" bIns="0" rtlCol="0" anchor="t">
            <a:spAutoFit/>
          </a:bodyPr>
          <a:lstStyle/>
          <a:p>
            <a:pPr algn="l"/>
            <a:r>
              <a:rPr lang="fr-CA" sz="1400">
                <a:solidFill>
                  <a:srgbClr val="000000"/>
                </a:solidFill>
                <a:latin typeface="Inter"/>
                <a:ea typeface="Inter"/>
                <a:cs typeface="Inter"/>
                <a:sym typeface="Inter"/>
              </a:rPr>
              <a:t>Au sein de notre entrepôt, la formation est une priorité pour assurer notre pérennité et l’épanouissement de tous(tes). </a:t>
            </a:r>
          </a:p>
          <a:p>
            <a:pPr algn="l"/>
            <a:r>
              <a:rPr lang="fr-CA" sz="1400">
                <a:solidFill>
                  <a:srgbClr val="000000"/>
                </a:solidFill>
                <a:latin typeface="Inter"/>
                <a:ea typeface="Inter"/>
                <a:cs typeface="Inter"/>
                <a:sym typeface="Inter"/>
              </a:rPr>
              <a:t>Nous vous encourageons à développer vos compétences au moyen de formations internes et externes. </a:t>
            </a:r>
          </a:p>
          <a:p>
            <a:pPr algn="l"/>
            <a:r>
              <a:rPr lang="fr-CA" sz="1400">
                <a:solidFill>
                  <a:srgbClr val="000000"/>
                </a:solidFill>
                <a:latin typeface="Inter"/>
                <a:ea typeface="Inter"/>
                <a:cs typeface="Inter"/>
                <a:sym typeface="Inter"/>
              </a:rPr>
              <a:t>Toute formation, ainsi que les frais qui y sont reliés,  doivent être autorisés par votre supérieur(e) immédiat(e), lequel(laquelle) tient compte des besoins et du budget lié à la formation. </a:t>
            </a:r>
          </a:p>
        </p:txBody>
      </p:sp>
      <p:sp>
        <p:nvSpPr>
          <p:cNvPr id="19" name="TextBox 3">
            <a:extLst>
              <a:ext uri="{FF2B5EF4-FFF2-40B4-BE49-F238E27FC236}">
                <a16:creationId xmlns:a16="http://schemas.microsoft.com/office/drawing/2014/main" id="{330EA4A2-4E2A-1D76-5BA4-7B4B987EC194}"/>
              </a:ext>
            </a:extLst>
          </p:cNvPr>
          <p:cNvSpPr txBox="1"/>
          <p:nvPr>
            <p:custDataLst>
              <p:tags r:id="rId1"/>
            </p:custDataLst>
          </p:nvPr>
        </p:nvSpPr>
        <p:spPr>
          <a:xfrm>
            <a:off x="-3276600" y="1219121"/>
            <a:ext cx="3075488" cy="220988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0" name="ZoneTexte 19">
            <a:extLst>
              <a:ext uri="{FF2B5EF4-FFF2-40B4-BE49-F238E27FC236}">
                <a16:creationId xmlns:a16="http://schemas.microsoft.com/office/drawing/2014/main" id="{C737F3A4-0CC2-4C02-FB55-6AE0DED17754}"/>
              </a:ext>
            </a:extLst>
          </p:cNvPr>
          <p:cNvSpPr txBox="1"/>
          <p:nvPr>
            <p:custDataLst>
              <p:tags r:id="rId2"/>
            </p:custDataLst>
          </p:nvPr>
        </p:nvSpPr>
        <p:spPr>
          <a:xfrm>
            <a:off x="-3119826" y="2487772"/>
            <a:ext cx="2687562" cy="769441"/>
          </a:xfrm>
          <a:prstGeom prst="rect">
            <a:avLst/>
          </a:prstGeom>
          <a:noFill/>
        </p:spPr>
        <p:txBody>
          <a:bodyPr wrap="square">
            <a:spAutoFit/>
          </a:bodyPr>
          <a:lstStyle/>
          <a:p>
            <a:pPr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l’équité salariale</a:t>
            </a:r>
            <a:r>
              <a:rPr lang="fr-CA" sz="1100" b="0" i="0">
                <a:effectLst/>
                <a:latin typeface="Inter" panose="02000503000000020004" pitchFamily="2" charset="0"/>
                <a:ea typeface="Inter" panose="02000503000000020004" pitchFamily="2" charset="0"/>
              </a:rPr>
              <a:t> ou consultez la ressource </a:t>
            </a:r>
            <a:r>
              <a:rPr lang="fr-CA" sz="1100" b="1" i="0" u="sng" strike="noStrike">
                <a:effectLst/>
                <a:latin typeface="Inter" panose="02000503000000020004" pitchFamily="2" charset="0"/>
                <a:ea typeface="Inter" panose="02000503000000020004" pitchFamily="2" charset="0"/>
                <a:hlinkClick r:id="rId10">
                  <a:extLst>
                    <a:ext uri="{A12FA001-AC4F-418D-AE19-62706E023703}">
                      <ahyp:hlinkClr xmlns:ahyp="http://schemas.microsoft.com/office/drawing/2018/hyperlinkcolor" val="tx"/>
                    </a:ext>
                  </a:extLst>
                </a:hlinkClick>
              </a:rPr>
              <a:t>Recruter sans discriminer</a:t>
            </a:r>
            <a:r>
              <a:rPr lang="fr-CA" sz="1100" b="0" i="0">
                <a:effectLst/>
                <a:latin typeface="Inter" panose="02000503000000020004" pitchFamily="2" charset="0"/>
                <a:ea typeface="Inter" panose="02000503000000020004" pitchFamily="2" charset="0"/>
              </a:rPr>
              <a:t> pour en savoir plus. </a:t>
            </a:r>
          </a:p>
        </p:txBody>
      </p:sp>
      <p:sp>
        <p:nvSpPr>
          <p:cNvPr id="21" name="TextBox 3">
            <a:extLst>
              <a:ext uri="{FF2B5EF4-FFF2-40B4-BE49-F238E27FC236}">
                <a16:creationId xmlns:a16="http://schemas.microsoft.com/office/drawing/2014/main" id="{A665204E-8760-9947-574F-BBCF7C72ED81}"/>
              </a:ext>
            </a:extLst>
          </p:cNvPr>
          <p:cNvSpPr txBox="1"/>
          <p:nvPr>
            <p:custDataLst>
              <p:tags r:id="rId3"/>
            </p:custDataLst>
          </p:nvPr>
        </p:nvSpPr>
        <p:spPr>
          <a:xfrm>
            <a:off x="-3276600" y="5820933"/>
            <a:ext cx="3075488" cy="4466067"/>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pic>
        <p:nvPicPr>
          <p:cNvPr id="23" name="Picture 3">
            <a:extLst>
              <a:ext uri="{FF2B5EF4-FFF2-40B4-BE49-F238E27FC236}">
                <a16:creationId xmlns:a16="http://schemas.microsoft.com/office/drawing/2014/main" id="{A7B350C5-CE37-CB21-DC75-CF98B7252A90}"/>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152183" y="1465537"/>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a:extLst>
              <a:ext uri="{FF2B5EF4-FFF2-40B4-BE49-F238E27FC236}">
                <a16:creationId xmlns:a16="http://schemas.microsoft.com/office/drawing/2014/main" id="{CF3C7142-6AD3-82E9-D1E9-F382EB2D3070}"/>
              </a:ext>
            </a:extLst>
          </p:cNvPr>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152182" y="5939009"/>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5" name="Espace réservé du numéro de diapositive 40">
            <a:extLst>
              <a:ext uri="{FF2B5EF4-FFF2-40B4-BE49-F238E27FC236}">
                <a16:creationId xmlns:a16="http://schemas.microsoft.com/office/drawing/2014/main" id="{586AF245-DF67-6705-EC38-792DB520F032}"/>
              </a:ext>
            </a:extLst>
          </p:cNvPr>
          <p:cNvSpPr>
            <a:spLocks noGrp="1" noRot="1" noMove="1" noResize="1" noEditPoints="1" noAdjustHandles="1" noChangeArrowheads="1" noChangeShapeType="1"/>
          </p:cNvSpPr>
          <p:nvPr>
            <p:ph type="sldNum" sz="quarter" idx="12"/>
            <p:custDataLst>
              <p:tags r:id="rId6"/>
            </p:custDataLst>
          </p:nvPr>
        </p:nvSpPr>
        <p:spPr>
          <a:xfrm>
            <a:off x="15925800" y="9791700"/>
            <a:ext cx="2133600" cy="365125"/>
          </a:xfrm>
        </p:spPr>
        <p:txBody>
          <a:bodyPr/>
          <a:lstStyle/>
          <a:p>
            <a:fld id="{B6F15528-21DE-4FAA-801E-634DDDAF4B2B}" type="slidenum">
              <a:rPr lang="en-US" smtClean="0"/>
              <a:pPr/>
              <a:t>10</a:t>
            </a:fld>
            <a:endParaRPr lang="en-US" dirty="0"/>
          </a:p>
        </p:txBody>
      </p:sp>
      <p:sp>
        <p:nvSpPr>
          <p:cNvPr id="26" name="ZoneTexte 25">
            <a:extLst>
              <a:ext uri="{FF2B5EF4-FFF2-40B4-BE49-F238E27FC236}">
                <a16:creationId xmlns:a16="http://schemas.microsoft.com/office/drawing/2014/main" id="{AE7BD770-FD9B-56C3-A1DE-9BA7CD088092}"/>
              </a:ext>
            </a:extLst>
          </p:cNvPr>
          <p:cNvSpPr txBox="1"/>
          <p:nvPr>
            <p:custDataLst>
              <p:tags r:id="rId7"/>
            </p:custDataLst>
          </p:nvPr>
        </p:nvSpPr>
        <p:spPr>
          <a:xfrm>
            <a:off x="-3247288" y="6832904"/>
            <a:ext cx="2942488" cy="3477875"/>
          </a:xfrm>
          <a:prstGeom prst="rect">
            <a:avLst/>
          </a:prstGeom>
          <a:noFill/>
        </p:spPr>
        <p:txBody>
          <a:bodyPr wrap="square">
            <a:spAutoFit/>
          </a:bodyPr>
          <a:lstStyle/>
          <a:p>
            <a:pPr algn="l" rtl="0" fontAlgn="base">
              <a:buFont typeface="Arial" panose="020B0604020202020204" pitchFamily="34" charset="0"/>
              <a:buChar char="•"/>
            </a:pPr>
            <a:r>
              <a:rPr lang="fr-CA" sz="1100" b="0" i="1">
                <a:effectLst/>
                <a:latin typeface="Inter" panose="02000503000000020004" pitchFamily="2" charset="0"/>
                <a:ea typeface="Inter" panose="02000503000000020004" pitchFamily="2" charset="0"/>
              </a:rPr>
              <a:t>si vous êtes assujetti(e)s à la </a:t>
            </a:r>
            <a:r>
              <a:rPr lang="fr-CA" sz="1100" b="1" i="1" u="sng" strike="noStrike">
                <a:effectLst/>
                <a:latin typeface="Inter" panose="02000503000000020004" pitchFamily="2" charset="0"/>
                <a:ea typeface="Inter" panose="02000503000000020004" pitchFamily="2" charset="0"/>
                <a:hlinkClick r:id="rId12">
                  <a:extLst>
                    <a:ext uri="{A12FA001-AC4F-418D-AE19-62706E023703}">
                      <ahyp:hlinkClr xmlns:ahyp="http://schemas.microsoft.com/office/drawing/2018/hyperlinkcolor" val="tx"/>
                    </a:ext>
                  </a:extLst>
                </a:hlinkClick>
              </a:rPr>
              <a:t>loi favorisant le développement et la reconnaissance des compétences de la main d’œuvre</a:t>
            </a:r>
            <a:r>
              <a:rPr lang="fr-CA" sz="1100" b="0" i="1">
                <a:effectLst/>
                <a:latin typeface="Inter" panose="02000503000000020004" pitchFamily="2" charset="0"/>
                <a:ea typeface="Inter" panose="02000503000000020004" pitchFamily="2" charset="0"/>
              </a:rPr>
              <a:t>, assurez-vous que vos dépenses de formation sont admissibles</a:t>
            </a:r>
            <a:r>
              <a:rPr lang="fr-CA" sz="1100" b="0" i="0">
                <a:effectLst/>
                <a:latin typeface="Inter" panose="02000503000000020004" pitchFamily="2" charset="0"/>
                <a:ea typeface="Inter" panose="02000503000000020004" pitchFamily="2" charset="0"/>
              </a:rPr>
              <a:t> </a:t>
            </a:r>
          </a:p>
          <a:p>
            <a:pPr algn="l" rtl="0" fontAlgn="base"/>
            <a:endParaRPr lang="fr-CA" sz="1100" b="0" i="0">
              <a:effectLst/>
              <a:latin typeface="Inter" panose="02000503000000020004" pitchFamily="2" charset="0"/>
              <a:ea typeface="Inter" panose="02000503000000020004" pitchFamily="2" charset="0"/>
            </a:endParaRPr>
          </a:p>
          <a:p>
            <a:pPr algn="l" rtl="0" fontAlgn="base">
              <a:buFont typeface="Arial" panose="020B0604020202020204" pitchFamily="34" charset="0"/>
              <a:buChar char="•"/>
            </a:pPr>
            <a:r>
              <a:rPr lang="fr-CA" sz="1100" i="1">
                <a:latin typeface="Inter" panose="02000503000000020004" pitchFamily="2" charset="0"/>
                <a:ea typeface="Inter" panose="02000503000000020004" pitchFamily="2" charset="0"/>
              </a:rPr>
              <a:t>E</a:t>
            </a:r>
            <a:r>
              <a:rPr lang="fr-CA" sz="1100" b="0" i="1">
                <a:effectLst/>
                <a:latin typeface="Inter" panose="02000503000000020004" pitchFamily="2" charset="0"/>
                <a:ea typeface="Inter" panose="02000503000000020004" pitchFamily="2" charset="0"/>
              </a:rPr>
              <a:t>n tant qu’employeur(euse), investir dans la formation continue est essentiel pour maintenir l'engagement et la satisfaction des employé(e)s, car il leur permet de développer leurs compétences, de se sentir valorisé(e)s et de rester motivé(e)s, ce qui favorise leur fidélisation à long terme</a:t>
            </a:r>
            <a:r>
              <a:rPr lang="fr-CA" sz="1100" b="0" i="0">
                <a:effectLst/>
                <a:latin typeface="Inter" panose="02000503000000020004" pitchFamily="2" charset="0"/>
                <a:ea typeface="Inter" panose="02000503000000020004" pitchFamily="2" charset="0"/>
              </a:rPr>
              <a:t> </a:t>
            </a:r>
          </a:p>
          <a:p>
            <a:pPr algn="l" rtl="0" fontAlgn="base"/>
            <a:endParaRPr lang="fr-CA" sz="1100" b="0" i="0">
              <a:effectLst/>
              <a:latin typeface="Inter" panose="02000503000000020004" pitchFamily="2" charset="0"/>
              <a:ea typeface="Inter" panose="02000503000000020004" pitchFamily="2" charset="0"/>
            </a:endParaRPr>
          </a:p>
          <a:p>
            <a:pPr algn="l" rtl="0" fontAlgn="base">
              <a:buFont typeface="Arial" panose="020B0604020202020204" pitchFamily="34" charset="0"/>
              <a:buChar char="•"/>
            </a:pPr>
            <a:r>
              <a:rPr lang="fr-CA" sz="1100" b="0" i="1">
                <a:effectLst/>
                <a:latin typeface="Inter" panose="02000503000000020004" pitchFamily="2" charset="0"/>
                <a:ea typeface="Inter" panose="02000503000000020004" pitchFamily="2" charset="0"/>
              </a:rPr>
              <a:t>La formation de vos employé(e)s peut prendre la forme de : mentorat, formation, coaching, conférences, à des cours crédités, à des séminaires et à des réunions</a:t>
            </a:r>
            <a:r>
              <a:rPr lang="fr-CA" sz="1100" b="0" i="0">
                <a:effectLst/>
                <a:latin typeface="Inter" panose="02000503000000020004" pitchFamily="2" charset="0"/>
                <a:ea typeface="Inter" panose="02000503000000020004" pitchFamily="2"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4131" y="2139966"/>
            <a:ext cx="17489652" cy="6870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Nous souhaitons offrir à nos employé(e)s des occasions de développement de carrière intéressantes et enrichissantes afin de leur permettre de développer tout leur potentiel.</a:t>
            </a:r>
          </a:p>
          <a:p>
            <a:pPr algn="l">
              <a:lnSpc>
                <a:spcPts val="1820"/>
              </a:lnSpc>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Quels que soient les antécédents scolaires ou les intérêts professionnels de nos employé(e)s, nous croyons pouvoir leur offrir une carrière qui saura susciter de l’intérêt et un engagement à long terme.</a:t>
            </a:r>
          </a:p>
        </p:txBody>
      </p:sp>
      <p:grpSp>
        <p:nvGrpSpPr>
          <p:cNvPr id="3" name="Group 3"/>
          <p:cNvGrpSpPr>
            <a:grpSpLocks noGrp="1" noUngrp="1" noRot="1" noMove="1" noResize="1"/>
          </p:cNvGrpSpPr>
          <p:nvPr/>
        </p:nvGrpSpPr>
        <p:grpSpPr>
          <a:xfrm>
            <a:off x="404131" y="302304"/>
            <a:ext cx="2827126" cy="1179800"/>
            <a:chOff x="0" y="0"/>
            <a:chExt cx="3769501" cy="1573066"/>
          </a:xfrm>
        </p:grpSpPr>
        <p:grpSp>
          <p:nvGrpSpPr>
            <p:cNvPr id="4" name="Group 4"/>
            <p:cNvGrpSpPr>
              <a:grpSpLocks noGrp="1" noUngrp="1" noRot="1" noMove="1" noResize="1"/>
            </p:cNvGrpSpPr>
            <p:nvPr/>
          </p:nvGrpSpPr>
          <p:grpSpPr>
            <a:xfrm>
              <a:off x="0" y="0"/>
              <a:ext cx="3769501" cy="1573066"/>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7" name="TextBox 7"/>
            <p:cNvSpPr txBox="1">
              <a:spLocks noGrp="1" noRot="1" noMove="1" noResize="1" noEditPoints="1" noAdjustHandles="1" noChangeArrowheads="1" noChangeShapeType="1"/>
            </p:cNvSpPr>
            <p:nvPr/>
          </p:nvSpPr>
          <p:spPr>
            <a:xfrm>
              <a:off x="129527" y="556946"/>
              <a:ext cx="3510449" cy="436273"/>
            </a:xfrm>
            <a:prstGeom prst="rect">
              <a:avLst/>
            </a:prstGeom>
          </p:spPr>
          <p:txBody>
            <a:bodyPr lIns="0" tIns="0" rIns="0" bIns="0" rtlCol="0" anchor="t">
              <a:spAutoFit/>
            </a:bodyPr>
            <a:lstStyle/>
            <a:p>
              <a:pPr algn="l">
                <a:lnSpc>
                  <a:spcPts val="2799"/>
                </a:lnSpc>
              </a:pPr>
              <a:r>
                <a:rPr lang="fr-CA" sz="1999" b="1" dirty="0">
                  <a:solidFill>
                    <a:srgbClr val="FFFFFF"/>
                  </a:solidFill>
                  <a:latin typeface="Playfair Display Bold"/>
                  <a:ea typeface="Playfair Display Bold"/>
                  <a:cs typeface="Playfair Display Bold"/>
                  <a:sym typeface="Playfair Display Bold"/>
                </a:rPr>
                <a:t>Avancement au travail</a:t>
              </a:r>
            </a:p>
          </p:txBody>
        </p:sp>
      </p:grpSp>
      <p:grpSp>
        <p:nvGrpSpPr>
          <p:cNvPr id="8" name="Group 8"/>
          <p:cNvGrpSpPr>
            <a:grpSpLocks noGrp="1" noUngrp="1" noRot="1" noMove="1" noResize="1"/>
          </p:cNvGrpSpPr>
          <p:nvPr/>
        </p:nvGrpSpPr>
        <p:grpSpPr>
          <a:xfrm>
            <a:off x="404131" y="3275186"/>
            <a:ext cx="2827126" cy="1179800"/>
            <a:chOff x="0" y="0"/>
            <a:chExt cx="3769501" cy="1573066"/>
          </a:xfrm>
        </p:grpSpPr>
        <p:grpSp>
          <p:nvGrpSpPr>
            <p:cNvPr id="9" name="Group 9"/>
            <p:cNvGrpSpPr>
              <a:grpSpLocks noGrp="1" noUngrp="1" noRot="1" noMove="1" noResize="1"/>
            </p:cNvGrpSpPr>
            <p:nvPr/>
          </p:nvGrpSpPr>
          <p:grpSpPr>
            <a:xfrm>
              <a:off x="0" y="0"/>
              <a:ext cx="3769501" cy="1573066"/>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2" name="TextBox 12"/>
            <p:cNvSpPr txBox="1">
              <a:spLocks noGrp="1" noRot="1" noMove="1" noResize="1" noEditPoints="1" noAdjustHandles="1" noChangeArrowheads="1" noChangeShapeType="1"/>
            </p:cNvSpPr>
            <p:nvPr/>
          </p:nvSpPr>
          <p:spPr>
            <a:xfrm>
              <a:off x="129527" y="322069"/>
              <a:ext cx="3510449" cy="915037"/>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Appréciation de la performance</a:t>
              </a:r>
            </a:p>
          </p:txBody>
        </p:sp>
      </p:grpSp>
      <p:sp>
        <p:nvSpPr>
          <p:cNvPr id="13" name="TextBox 13"/>
          <p:cNvSpPr txBox="1"/>
          <p:nvPr/>
        </p:nvSpPr>
        <p:spPr>
          <a:xfrm>
            <a:off x="404131" y="5112211"/>
            <a:ext cx="16855169" cy="20586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Dans notre entrepôt, le(la) supérieur(e) immédiat(e) effectue des rétroactions tout au long de l’année. </a:t>
            </a:r>
          </a:p>
          <a:p>
            <a:pPr algn="l">
              <a:lnSpc>
                <a:spcPts val="1820"/>
              </a:lnSpc>
            </a:pPr>
            <a:endParaRPr lang="fr-CA" sz="1400">
              <a:solidFill>
                <a:srgbClr val="000000"/>
              </a:solidFill>
              <a:latin typeface="Inter"/>
              <a:ea typeface="Inter"/>
              <a:cs typeface="Inter"/>
              <a:sym typeface="Inter"/>
            </a:endParaRPr>
          </a:p>
          <a:p>
            <a:pPr algn="l">
              <a:lnSpc>
                <a:spcPts val="1820"/>
              </a:lnSpc>
            </a:pPr>
            <a:r>
              <a:rPr lang="fr-CA" sz="1400">
                <a:solidFill>
                  <a:srgbClr val="000000"/>
                </a:solidFill>
                <a:latin typeface="Inter"/>
                <a:ea typeface="Inter"/>
                <a:cs typeface="Inter"/>
                <a:sym typeface="Inter"/>
              </a:rPr>
              <a:t>Une première appréciation de rendement a lieu avant la fin de la période de probation de chaque employé(e), puis une appréciation a lieu annuellement. Ces rencontres ont pour but de faire le point sur l’année qui vient de s’écouler et de fixer des objectifs individuels pour l’année à venir.</a:t>
            </a:r>
          </a:p>
          <a:p>
            <a:pPr algn="l">
              <a:lnSpc>
                <a:spcPts val="1820"/>
              </a:lnSpc>
            </a:pPr>
            <a:endParaRPr lang="fr-CA" sz="1400">
              <a:solidFill>
                <a:srgbClr val="000000"/>
              </a:solidFill>
              <a:latin typeface="Inter"/>
              <a:ea typeface="Inter"/>
              <a:cs typeface="Inter"/>
              <a:sym typeface="Inter"/>
            </a:endParaRPr>
          </a:p>
          <a:p>
            <a:pPr algn="l">
              <a:lnSpc>
                <a:spcPts val="1820"/>
              </a:lnSpc>
            </a:pPr>
            <a:r>
              <a:rPr lang="fr-CA" sz="1400">
                <a:solidFill>
                  <a:srgbClr val="000000"/>
                </a:solidFill>
                <a:latin typeface="Inter"/>
                <a:ea typeface="Inter"/>
                <a:cs typeface="Inter"/>
                <a:sym typeface="Inter"/>
              </a:rPr>
              <a:t>La performance est évaluée en fonction des objectifs et des attentes, dans le respect et conformément à une approche de développement professionnel. Les employé(e)s doivent se préparer à cette rencontre. </a:t>
            </a:r>
          </a:p>
          <a:p>
            <a:pPr algn="l">
              <a:lnSpc>
                <a:spcPts val="1820"/>
              </a:lnSpc>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Nous nous engageons à mettre à disposition l’ensemble des ressources pour atteindre les objectifs (formation, outils de travail, ressources humaines et matérielles, etc.).</a:t>
            </a:r>
          </a:p>
        </p:txBody>
      </p:sp>
      <p:grpSp>
        <p:nvGrpSpPr>
          <p:cNvPr id="14" name="Group 14"/>
          <p:cNvGrpSpPr>
            <a:grpSpLocks noGrp="1" noUngrp="1" noRot="1" noMove="1" noResize="1"/>
          </p:cNvGrpSpPr>
          <p:nvPr/>
        </p:nvGrpSpPr>
        <p:grpSpPr>
          <a:xfrm>
            <a:off x="404131" y="7617907"/>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8" name="TextBox 18"/>
            <p:cNvSpPr txBox="1">
              <a:spLocks noGrp="1" noRot="1" noMove="1" noResize="1" noEditPoints="1" noAdjustHandles="1" noChangeArrowheads="1" noChangeShapeType="1"/>
            </p:cNvSpPr>
            <p:nvPr/>
          </p:nvSpPr>
          <p:spPr>
            <a:xfrm>
              <a:off x="364315" y="322069"/>
              <a:ext cx="3040873" cy="915037"/>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Reconnaissance au travail</a:t>
              </a:r>
            </a:p>
          </p:txBody>
        </p:sp>
      </p:grpSp>
      <p:sp>
        <p:nvSpPr>
          <p:cNvPr id="19" name="TextBox 19"/>
          <p:cNvSpPr txBox="1"/>
          <p:nvPr/>
        </p:nvSpPr>
        <p:spPr>
          <a:xfrm>
            <a:off x="404131" y="9454931"/>
            <a:ext cx="16855169" cy="6870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Dans notre entrepôt, la reconnaissance est un élément essentiel pour soutenir et valoriser les efforts de nos employé(e)s, donner un sens à leur travail, favoriser leur développement et contribuer à leur bien-être professionnel.</a:t>
            </a:r>
          </a:p>
          <a:p>
            <a:pPr algn="l">
              <a:lnSpc>
                <a:spcPts val="1820"/>
              </a:lnSpc>
              <a:spcBef>
                <a:spcPct val="0"/>
              </a:spcBef>
            </a:pPr>
            <a:endParaRPr lang="fr-CA" sz="1400">
              <a:solidFill>
                <a:srgbClr val="000000"/>
              </a:solidFill>
              <a:latin typeface="Inter"/>
              <a:ea typeface="Inter"/>
              <a:cs typeface="Inter"/>
              <a:sym typeface="Inter"/>
            </a:endParaRPr>
          </a:p>
        </p:txBody>
      </p:sp>
      <p:sp>
        <p:nvSpPr>
          <p:cNvPr id="20" name="TextBox 3">
            <a:extLst>
              <a:ext uri="{FF2B5EF4-FFF2-40B4-BE49-F238E27FC236}">
                <a16:creationId xmlns:a16="http://schemas.microsoft.com/office/drawing/2014/main" id="{53E021F8-44EC-AEF3-A035-A1AF16EF8F85}"/>
              </a:ext>
            </a:extLst>
          </p:cNvPr>
          <p:cNvSpPr txBox="1"/>
          <p:nvPr>
            <p:custDataLst>
              <p:tags r:id="rId1"/>
            </p:custDataLst>
          </p:nvPr>
        </p:nvSpPr>
        <p:spPr>
          <a:xfrm>
            <a:off x="-2415365" y="3522798"/>
            <a:ext cx="2241317" cy="2084251"/>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1" name="ZoneTexte 20">
            <a:extLst>
              <a:ext uri="{FF2B5EF4-FFF2-40B4-BE49-F238E27FC236}">
                <a16:creationId xmlns:a16="http://schemas.microsoft.com/office/drawing/2014/main" id="{716284B1-133C-66CD-F0D6-CD88EAFFCA61}"/>
              </a:ext>
            </a:extLst>
          </p:cNvPr>
          <p:cNvSpPr txBox="1"/>
          <p:nvPr>
            <p:custDataLst>
              <p:tags r:id="rId2"/>
            </p:custDataLst>
          </p:nvPr>
        </p:nvSpPr>
        <p:spPr>
          <a:xfrm>
            <a:off x="-2415366" y="4561658"/>
            <a:ext cx="2241315" cy="938719"/>
          </a:xfrm>
          <a:prstGeom prst="rect">
            <a:avLst/>
          </a:prstGeom>
          <a:noFill/>
        </p:spPr>
        <p:txBody>
          <a:bodyPr wrap="square">
            <a:spAutoFit/>
          </a:bodyPr>
          <a:lstStyle/>
          <a:p>
            <a:pPr algn="l" rtl="0" fontAlgn="base"/>
            <a:r>
              <a:rPr lang="fr-CA" sz="1100" b="0" i="0">
                <a:effectLst/>
                <a:latin typeface="Inter" panose="02000503000000020004" pitchFamily="2" charset="0"/>
                <a:ea typeface="Inter" panose="02000503000000020004" pitchFamily="2" charset="0"/>
              </a:rPr>
              <a:t>Assurez-vous que votre politique soit adaptée et applicable à tous les départements de votre organisation. </a:t>
            </a:r>
          </a:p>
        </p:txBody>
      </p:sp>
      <p:sp>
        <p:nvSpPr>
          <p:cNvPr id="22" name="TextBox 3">
            <a:extLst>
              <a:ext uri="{FF2B5EF4-FFF2-40B4-BE49-F238E27FC236}">
                <a16:creationId xmlns:a16="http://schemas.microsoft.com/office/drawing/2014/main" id="{A3D9EF9E-F5DB-E642-A761-D9AE2662A460}"/>
              </a:ext>
            </a:extLst>
          </p:cNvPr>
          <p:cNvSpPr txBox="1"/>
          <p:nvPr>
            <p:custDataLst>
              <p:tags r:id="rId3"/>
            </p:custDataLst>
          </p:nvPr>
        </p:nvSpPr>
        <p:spPr>
          <a:xfrm>
            <a:off x="-2415365" y="7124700"/>
            <a:ext cx="2273235" cy="3029058"/>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3" name="ZoneTexte 22">
            <a:extLst>
              <a:ext uri="{FF2B5EF4-FFF2-40B4-BE49-F238E27FC236}">
                <a16:creationId xmlns:a16="http://schemas.microsoft.com/office/drawing/2014/main" id="{0E731FE7-D713-94EC-F4F6-CEADD88201EC}"/>
              </a:ext>
            </a:extLst>
          </p:cNvPr>
          <p:cNvSpPr txBox="1"/>
          <p:nvPr>
            <p:custDataLst>
              <p:tags r:id="rId4"/>
            </p:custDataLst>
          </p:nvPr>
        </p:nvSpPr>
        <p:spPr>
          <a:xfrm>
            <a:off x="-2415365" y="8207807"/>
            <a:ext cx="2241316" cy="1785104"/>
          </a:xfrm>
          <a:prstGeom prst="rect">
            <a:avLst/>
          </a:prstGeom>
          <a:noFill/>
        </p:spPr>
        <p:txBody>
          <a:bodyPr wrap="square">
            <a:spAutoFit/>
          </a:bodyPr>
          <a:lstStyle/>
          <a:p>
            <a:pPr algn="l" rtl="0" fontAlgn="base"/>
            <a:r>
              <a:rPr lang="fr-CA" sz="1100" b="0" i="1" dirty="0">
                <a:effectLst/>
                <a:latin typeface="Inter" panose="02000503000000020004" pitchFamily="2" charset="0"/>
                <a:ea typeface="Inter" panose="02000503000000020004" pitchFamily="2" charset="0"/>
              </a:rPr>
              <a:t>Pour améliorer la rétention et la mobilisation de </a:t>
            </a:r>
            <a:r>
              <a:rPr lang="fr-CA" sz="1100" b="0" i="1">
                <a:effectLst/>
                <a:latin typeface="Inter" panose="02000503000000020004" pitchFamily="2" charset="0"/>
                <a:ea typeface="Inter" panose="02000503000000020004" pitchFamily="2" charset="0"/>
              </a:rPr>
              <a:t>vos employé(e)s</a:t>
            </a:r>
            <a:r>
              <a:rPr lang="fr-CA" sz="1100" b="0" i="1" dirty="0">
                <a:effectLst/>
                <a:latin typeface="Inter" panose="02000503000000020004" pitchFamily="2" charset="0"/>
                <a:ea typeface="Inter" panose="02000503000000020004" pitchFamily="2" charset="0"/>
              </a:rPr>
              <a:t>, vous devez vous démarquer en </a:t>
            </a:r>
            <a:r>
              <a:rPr lang="fr-CA" sz="1100" b="0" i="1">
                <a:effectLst/>
                <a:latin typeface="Inter" panose="02000503000000020004" pitchFamily="2" charset="0"/>
                <a:ea typeface="Inter" panose="02000503000000020004" pitchFamily="2" charset="0"/>
              </a:rPr>
              <a:t>tant qu’employeur(euse). </a:t>
            </a:r>
            <a:r>
              <a:rPr lang="fr-CA" sz="1100" b="0" i="0">
                <a:effectLst/>
                <a:latin typeface="Inter" panose="02000503000000020004" pitchFamily="2" charset="0"/>
                <a:ea typeface="Inter" panose="02000503000000020004" pitchFamily="2" charset="0"/>
              </a:rPr>
              <a:t> </a:t>
            </a:r>
            <a:endParaRPr lang="fr-CA" sz="1100" b="0" i="0" dirty="0">
              <a:effectLst/>
              <a:latin typeface="Inter" panose="02000503000000020004" pitchFamily="2" charset="0"/>
              <a:ea typeface="Inter" panose="02000503000000020004" pitchFamily="2" charset="0"/>
            </a:endParaRPr>
          </a:p>
          <a:p>
            <a:pPr algn="l" rtl="0" fontAlgn="base"/>
            <a:r>
              <a:rPr lang="fr-CA" sz="1100" b="0" i="0" dirty="0">
                <a:effectLst/>
                <a:latin typeface="Inter" panose="02000503000000020004" pitchFamily="2" charset="0"/>
                <a:ea typeface="Inter" panose="02000503000000020004" pitchFamily="2" charset="0"/>
              </a:rPr>
              <a:t> </a:t>
            </a:r>
          </a:p>
          <a:p>
            <a:pPr algn="l" rtl="0" fontAlgn="base"/>
            <a:r>
              <a:rPr lang="fr-CA" sz="1100" b="0" i="1" dirty="0">
                <a:effectLst/>
                <a:latin typeface="Inter" panose="02000503000000020004" pitchFamily="2" charset="0"/>
                <a:ea typeface="Inter" panose="02000503000000020004" pitchFamily="2" charset="0"/>
              </a:rPr>
              <a:t>Vous pouvez vous référer ici, à une liste non exhaustive des </a:t>
            </a:r>
            <a:r>
              <a:rPr lang="fr-CA" sz="1100" b="1" i="1" u="sng" dirty="0">
                <a:latin typeface="Inter" panose="02000503000000020004" pitchFamily="2" charset="0"/>
                <a:ea typeface="Inter" panose="02000503000000020004" pitchFamily="2" charset="0"/>
              </a:rPr>
              <a:t> </a:t>
            </a:r>
            <a:r>
              <a:rPr lang="fr-CA" sz="1100" b="1" i="1" u="sng" dirty="0">
                <a:latin typeface="Inter" panose="02000503000000020004" pitchFamily="2" charset="0"/>
                <a:ea typeface="Inter" panose="02000503000000020004" pitchFamily="2" charset="0"/>
                <a:hlinkClick r:id="rId9"/>
              </a:rPr>
              <a:t>efforts de reconnaissance </a:t>
            </a:r>
            <a:r>
              <a:rPr lang="fr-CA" sz="1100" i="1" dirty="0">
                <a:latin typeface="Inter" panose="02000503000000020004" pitchFamily="2" charset="0"/>
                <a:ea typeface="Inter" panose="02000503000000020004" pitchFamily="2" charset="0"/>
              </a:rPr>
              <a:t>disponibles.</a:t>
            </a:r>
            <a:endParaRPr lang="fr-CA" sz="1100" i="0" dirty="0">
              <a:effectLst/>
              <a:latin typeface="Inter" panose="02000503000000020004" pitchFamily="2" charset="0"/>
              <a:ea typeface="Inter" panose="02000503000000020004" pitchFamily="2" charset="0"/>
            </a:endParaRPr>
          </a:p>
        </p:txBody>
      </p:sp>
      <p:pic>
        <p:nvPicPr>
          <p:cNvPr id="24" name="Picture 3">
            <a:extLst>
              <a:ext uri="{FF2B5EF4-FFF2-40B4-BE49-F238E27FC236}">
                <a16:creationId xmlns:a16="http://schemas.microsoft.com/office/drawing/2014/main" id="{CA2149A9-3157-D416-324A-8A081878A98F}"/>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670845" y="3679166"/>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1E36A8E8-E607-A162-8084-63FD2261005D}"/>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654886" y="7124700"/>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numéro de diapositive 40">
            <a:extLst>
              <a:ext uri="{FF2B5EF4-FFF2-40B4-BE49-F238E27FC236}">
                <a16:creationId xmlns:a16="http://schemas.microsoft.com/office/drawing/2014/main" id="{CAECEF6B-A3BE-9173-2A7A-CA72693B1174}"/>
              </a:ext>
            </a:extLst>
          </p:cNvPr>
          <p:cNvSpPr>
            <a:spLocks noGrp="1" noRot="1" noMove="1" noResize="1" noEditPoints="1" noAdjustHandles="1" noChangeArrowheads="1" noChangeShapeType="1"/>
          </p:cNvSpPr>
          <p:nvPr>
            <p:ph type="sldNum" sz="quarter" idx="12"/>
            <p:custDataLst>
              <p:tags r:id="rId7"/>
            </p:custDataLst>
          </p:nvPr>
        </p:nvSpPr>
        <p:spPr>
          <a:xfrm>
            <a:off x="15925800" y="9791700"/>
            <a:ext cx="2133600" cy="365125"/>
          </a:xfrm>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399174" y="2069450"/>
            <a:ext cx="17489652" cy="687070"/>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croyons fermement aux principes d’équité et d’égalité des chances en emploi. Ainsi, chaque employé(e) de l’entrepôt ou chaque personne candidate à un poste est évalué(e) objectivement sur ses compétences et ses qualités professionnelles dans le cadre d’un recrutement ou d’une évaluation de rendement, et non pas sur des critères discriminatoires liés à ses caractéristiques personnelles ou culturelles. </a:t>
            </a:r>
          </a:p>
        </p:txBody>
      </p:sp>
      <p:sp>
        <p:nvSpPr>
          <p:cNvPr id="3" name="TextBox 3"/>
          <p:cNvSpPr txBox="1"/>
          <p:nvPr/>
        </p:nvSpPr>
        <p:spPr>
          <a:xfrm>
            <a:off x="399174" y="4854194"/>
            <a:ext cx="17489652" cy="216085"/>
          </a:xfrm>
          <a:prstGeom prst="rect">
            <a:avLst/>
          </a:prstGeom>
        </p:spPr>
        <p:txBody>
          <a:bodyPr wrap="square"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L’ancienneté dans notre entrepôt se calcule en jours et débute à la date où se termine la période de probation de l’employé(e). </a:t>
            </a:r>
          </a:p>
        </p:txBody>
      </p:sp>
      <p:grpSp>
        <p:nvGrpSpPr>
          <p:cNvPr id="4" name="Group 4"/>
          <p:cNvGrpSpPr>
            <a:grpSpLocks noGrp="1" noUngrp="1" noRot="1" noMove="1" noResize="1"/>
          </p:cNvGrpSpPr>
          <p:nvPr/>
        </p:nvGrpSpPr>
        <p:grpSpPr>
          <a:xfrm>
            <a:off x="404131" y="302304"/>
            <a:ext cx="2827126" cy="1179800"/>
            <a:chOff x="0" y="0"/>
            <a:chExt cx="3769501" cy="1573066"/>
          </a:xfrm>
        </p:grpSpPr>
        <p:grpSp>
          <p:nvGrpSpPr>
            <p:cNvPr id="5" name="Group 5"/>
            <p:cNvGrpSpPr>
              <a:grpSpLocks noGrp="1" noUngrp="1" noRot="1" noMove="1" noResize="1"/>
            </p:cNvGrpSpPr>
            <p:nvPr/>
          </p:nvGrpSpPr>
          <p:grpSpPr>
            <a:xfrm>
              <a:off x="0" y="0"/>
              <a:ext cx="3769501" cy="1573066"/>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8" name="TextBox 8"/>
            <p:cNvSpPr txBox="1">
              <a:spLocks noGrp="1" noRot="1" noMove="1" noResize="1" noEditPoints="1" noAdjustHandles="1" noChangeArrowheads="1" noChangeShapeType="1"/>
            </p:cNvSpPr>
            <p:nvPr/>
          </p:nvSpPr>
          <p:spPr>
            <a:xfrm>
              <a:off x="519316" y="556946"/>
              <a:ext cx="2730869" cy="436273"/>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Équité au travail</a:t>
              </a:r>
            </a:p>
          </p:txBody>
        </p:sp>
      </p:grpSp>
      <p:grpSp>
        <p:nvGrpSpPr>
          <p:cNvPr id="9" name="Group 9"/>
          <p:cNvGrpSpPr>
            <a:grpSpLocks noGrp="1" noUngrp="1" noRot="1" noMove="1" noResize="1"/>
          </p:cNvGrpSpPr>
          <p:nvPr/>
        </p:nvGrpSpPr>
        <p:grpSpPr>
          <a:xfrm>
            <a:off x="399174" y="3356352"/>
            <a:ext cx="2827126" cy="1179800"/>
            <a:chOff x="0" y="0"/>
            <a:chExt cx="3769501" cy="1573066"/>
          </a:xfrm>
        </p:grpSpPr>
        <p:grpSp>
          <p:nvGrpSpPr>
            <p:cNvPr id="10" name="Group 10"/>
            <p:cNvGrpSpPr>
              <a:grpSpLocks noGrp="1" noUngrp="1" noRot="1" noMove="1" noResize="1"/>
            </p:cNvGrpSpPr>
            <p:nvPr/>
          </p:nvGrpSpPr>
          <p:grpSpPr>
            <a:xfrm>
              <a:off x="0" y="0"/>
              <a:ext cx="3769501" cy="1573066"/>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3" name="TextBox 13"/>
            <p:cNvSpPr txBox="1">
              <a:spLocks noGrp="1" noRot="1" noMove="1" noResize="1" noEditPoints="1" noAdjustHandles="1" noChangeArrowheads="1" noChangeShapeType="1"/>
            </p:cNvSpPr>
            <p:nvPr/>
          </p:nvSpPr>
          <p:spPr>
            <a:xfrm>
              <a:off x="300567" y="322069"/>
              <a:ext cx="3168370" cy="915037"/>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Ancienneté au sein de l’équipe</a:t>
              </a:r>
            </a:p>
          </p:txBody>
        </p:sp>
      </p:grpSp>
      <p:grpSp>
        <p:nvGrpSpPr>
          <p:cNvPr id="14" name="Group 14"/>
          <p:cNvGrpSpPr>
            <a:grpSpLocks noGrp="1" noUngrp="1" noRot="1" noMove="1" noResize="1"/>
          </p:cNvGrpSpPr>
          <p:nvPr/>
        </p:nvGrpSpPr>
        <p:grpSpPr>
          <a:xfrm>
            <a:off x="399174" y="5947040"/>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8" name="TextBox 18"/>
            <p:cNvSpPr txBox="1">
              <a:spLocks noGrp="1" noRot="1" noMove="1" noResize="1" noEditPoints="1" noAdjustHandles="1" noChangeArrowheads="1" noChangeShapeType="1"/>
            </p:cNvSpPr>
            <p:nvPr/>
          </p:nvSpPr>
          <p:spPr>
            <a:xfrm>
              <a:off x="300567" y="322069"/>
              <a:ext cx="3168370" cy="915037"/>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Suivi du dossier personnel</a:t>
              </a:r>
            </a:p>
          </p:txBody>
        </p:sp>
      </p:grpSp>
      <p:sp>
        <p:nvSpPr>
          <p:cNvPr id="19" name="TextBox 19"/>
          <p:cNvSpPr txBox="1"/>
          <p:nvPr/>
        </p:nvSpPr>
        <p:spPr>
          <a:xfrm>
            <a:off x="399174" y="7707865"/>
            <a:ext cx="17489652" cy="11442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Nous recueillons différents renseignements personnels pour constituer les dossiers des membres de notre personnel. Les renseignements constituant le dossier de l’employé(e) sont strictement confidentiels et peuvent inclure son CV, ses évaluations de rendement, ses avis disciplinaires qu’il(elle) a reçus, ses formulaires d’impôt ou tout autre document relatif à sa relation d’emploi avec notre établissement.</a:t>
            </a:r>
          </a:p>
          <a:p>
            <a:pPr algn="l">
              <a:lnSpc>
                <a:spcPts val="1820"/>
              </a:lnSpc>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Bien que l’accès au dossier soit étroitement surveillé et limité</a:t>
            </a:r>
            <a:r>
              <a:rPr lang="fr-CA" sz="1400">
                <a:solidFill>
                  <a:srgbClr val="000000"/>
                </a:solidFill>
                <a:latin typeface="Inter"/>
                <a:ea typeface="Inter"/>
                <a:cs typeface="Inter"/>
                <a:sym typeface="Inter"/>
              </a:rPr>
              <a:t>, seul </a:t>
            </a:r>
            <a:r>
              <a:rPr lang="fr-CA" sz="1400" dirty="0">
                <a:solidFill>
                  <a:srgbClr val="000000"/>
                </a:solidFill>
                <a:latin typeface="Inter"/>
                <a:ea typeface="Inter"/>
                <a:cs typeface="Inter"/>
                <a:sym typeface="Inter"/>
              </a:rPr>
              <a:t>l’employé(e) peut faire une demande spéciale adressée à la direction pour pouvoir en consulter le contenu. Nous nous engageons par ailleurs à respecter tous les énoncés stipulés dans la </a:t>
            </a:r>
            <a:r>
              <a:rPr lang="fr-CA" sz="1400" u="sng" dirty="0">
                <a:solidFill>
                  <a:srgbClr val="004AAD"/>
                </a:solidFill>
                <a:latin typeface="Inter"/>
                <a:ea typeface="Inter"/>
                <a:cs typeface="Inter"/>
                <a:sym typeface="Inter"/>
                <a:hlinkClick r:id="rId7" tooltip="https://www.legisquebec.gouv.qc.ca/fr/document/lc/p-39.1"/>
              </a:rPr>
              <a:t>Loi sur la protection des renseignements personnels dans le secteur privé.</a:t>
            </a:r>
          </a:p>
        </p:txBody>
      </p:sp>
      <p:grpSp>
        <p:nvGrpSpPr>
          <p:cNvPr id="20" name="Groupe 19">
            <a:extLst>
              <a:ext uri="{FF2B5EF4-FFF2-40B4-BE49-F238E27FC236}">
                <a16:creationId xmlns:a16="http://schemas.microsoft.com/office/drawing/2014/main" id="{FF8643C9-A164-5F87-5697-5D615D889400}"/>
              </a:ext>
            </a:extLst>
          </p:cNvPr>
          <p:cNvGrpSpPr/>
          <p:nvPr>
            <p:custDataLst>
              <p:tags r:id="rId1"/>
            </p:custDataLst>
          </p:nvPr>
        </p:nvGrpSpPr>
        <p:grpSpPr>
          <a:xfrm>
            <a:off x="-2590800" y="1110771"/>
            <a:ext cx="2439891" cy="1847826"/>
            <a:chOff x="-1428297" y="1376037"/>
            <a:chExt cx="1174799" cy="1556000"/>
          </a:xfrm>
        </p:grpSpPr>
        <p:sp>
          <p:nvSpPr>
            <p:cNvPr id="21" name="TextBox 3">
              <a:extLst>
                <a:ext uri="{FF2B5EF4-FFF2-40B4-BE49-F238E27FC236}">
                  <a16:creationId xmlns:a16="http://schemas.microsoft.com/office/drawing/2014/main" id="{20887F0A-F9E3-21AC-6E82-7729452AD46C}"/>
                </a:ext>
              </a:extLst>
            </p:cNvPr>
            <p:cNvSpPr txBox="1"/>
            <p:nvPr/>
          </p:nvSpPr>
          <p:spPr>
            <a:xfrm>
              <a:off x="-1428297" y="1376037"/>
              <a:ext cx="1174799" cy="155600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2" name="ZoneTexte 21">
              <a:extLst>
                <a:ext uri="{FF2B5EF4-FFF2-40B4-BE49-F238E27FC236}">
                  <a16:creationId xmlns:a16="http://schemas.microsoft.com/office/drawing/2014/main" id="{D22791EE-7CAC-A713-DC38-D307E660B364}"/>
                </a:ext>
              </a:extLst>
            </p:cNvPr>
            <p:cNvSpPr txBox="1"/>
            <p:nvPr/>
          </p:nvSpPr>
          <p:spPr>
            <a:xfrm>
              <a:off x="-1353943" y="2330781"/>
              <a:ext cx="1026090" cy="362837"/>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Loi sur l’équité salariale </a:t>
              </a:r>
              <a:r>
                <a:rPr lang="fr-CA" sz="1000" b="0" i="0">
                  <a:effectLst/>
                  <a:latin typeface="Inter" panose="02000503000000020004" pitchFamily="2" charset="0"/>
                  <a:ea typeface="Inter" panose="02000503000000020004" pitchFamily="2" charset="0"/>
                </a:rPr>
                <a:t> </a:t>
              </a:r>
              <a:endParaRPr lang="fr-CA" sz="1000">
                <a:latin typeface="Inter" panose="02000503000000020004" pitchFamily="2" charset="0"/>
                <a:ea typeface="Inter" panose="02000503000000020004" pitchFamily="2" charset="0"/>
              </a:endParaRPr>
            </a:p>
          </p:txBody>
        </p:sp>
      </p:grpSp>
      <p:grpSp>
        <p:nvGrpSpPr>
          <p:cNvPr id="23" name="Groupe 22">
            <a:extLst>
              <a:ext uri="{FF2B5EF4-FFF2-40B4-BE49-F238E27FC236}">
                <a16:creationId xmlns:a16="http://schemas.microsoft.com/office/drawing/2014/main" id="{4AD109C7-F6E5-62CB-F1DF-7681CBCBF8BD}"/>
              </a:ext>
            </a:extLst>
          </p:cNvPr>
          <p:cNvGrpSpPr/>
          <p:nvPr>
            <p:custDataLst>
              <p:tags r:id="rId2"/>
            </p:custDataLst>
          </p:nvPr>
        </p:nvGrpSpPr>
        <p:grpSpPr>
          <a:xfrm>
            <a:off x="-2590800" y="6038874"/>
            <a:ext cx="2444599" cy="1847826"/>
            <a:chOff x="-1691976" y="1792628"/>
            <a:chExt cx="1177384" cy="1285550"/>
          </a:xfrm>
        </p:grpSpPr>
        <p:sp>
          <p:nvSpPr>
            <p:cNvPr id="24" name="TextBox 3">
              <a:extLst>
                <a:ext uri="{FF2B5EF4-FFF2-40B4-BE49-F238E27FC236}">
                  <a16:creationId xmlns:a16="http://schemas.microsoft.com/office/drawing/2014/main" id="{683A1201-48A0-C9EB-618D-60E34F8A2EE9}"/>
                </a:ext>
              </a:extLst>
            </p:cNvPr>
            <p:cNvSpPr txBox="1"/>
            <p:nvPr/>
          </p:nvSpPr>
          <p:spPr>
            <a:xfrm>
              <a:off x="-1691976" y="1792628"/>
              <a:ext cx="1174232" cy="128555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5" name="ZoneTexte 24">
              <a:extLst>
                <a:ext uri="{FF2B5EF4-FFF2-40B4-BE49-F238E27FC236}">
                  <a16:creationId xmlns:a16="http://schemas.microsoft.com/office/drawing/2014/main" id="{F138CB2C-0280-8AD2-6860-8B333A32D03D}"/>
                </a:ext>
              </a:extLst>
            </p:cNvPr>
            <p:cNvSpPr txBox="1"/>
            <p:nvPr/>
          </p:nvSpPr>
          <p:spPr>
            <a:xfrm>
              <a:off x="-1677292" y="2549536"/>
              <a:ext cx="1162700" cy="299772"/>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a:t>
              </a:r>
              <a:r>
                <a:rPr lang="fr-CA" sz="1100" b="1" i="0">
                  <a:effectLst/>
                  <a:latin typeface="Inter" panose="02000503000000020004" pitchFamily="2" charset="0"/>
                  <a:ea typeface="Inter" panose="02000503000000020004" pitchFamily="2" charset="0"/>
                </a:rPr>
                <a:t>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l’accès à l’information</a:t>
              </a:r>
              <a:r>
                <a:rPr lang="fr-CA" sz="1100" b="1" i="0">
                  <a:effectLst/>
                  <a:latin typeface="Inter" panose="02000503000000020004" pitchFamily="2" charset="0"/>
                  <a:ea typeface="Inter" panose="02000503000000020004" pitchFamily="2" charset="0"/>
                </a:rPr>
                <a:t>.</a:t>
              </a:r>
              <a:r>
                <a:rPr lang="fr-CA" sz="1100" b="0" i="0">
                  <a:effectLst/>
                  <a:latin typeface="Inter" panose="02000503000000020004" pitchFamily="2" charset="0"/>
                  <a:ea typeface="Inter" panose="02000503000000020004" pitchFamily="2" charset="0"/>
                </a:rPr>
                <a:t> </a:t>
              </a:r>
              <a:endParaRPr lang="fr-CA" sz="600">
                <a:latin typeface="Inter" panose="02000503000000020004" pitchFamily="2" charset="0"/>
                <a:ea typeface="Inter" panose="02000503000000020004" pitchFamily="2" charset="0"/>
              </a:endParaRPr>
            </a:p>
          </p:txBody>
        </p:sp>
      </p:grpSp>
      <p:pic>
        <p:nvPicPr>
          <p:cNvPr id="26" name="Picture 3">
            <a:extLst>
              <a:ext uri="{FF2B5EF4-FFF2-40B4-BE49-F238E27FC236}">
                <a16:creationId xmlns:a16="http://schemas.microsoft.com/office/drawing/2014/main" id="{7283FB55-FA8D-E450-C1D1-B7503A415762}"/>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746994" y="1211114"/>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id="{27139E97-C76E-5415-AD5D-3D8FE7E565D5}"/>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747911" y="6175892"/>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8" name="Espace réservé du numéro de diapositive 40">
            <a:extLst>
              <a:ext uri="{FF2B5EF4-FFF2-40B4-BE49-F238E27FC236}">
                <a16:creationId xmlns:a16="http://schemas.microsoft.com/office/drawing/2014/main" id="{F31AD7CE-AB3E-C3BE-EBEC-7B86F90C6E0D}"/>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677941" y="1837610"/>
            <a:ext cx="17215841" cy="29730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Les mesures disciplinaires* dans notre entrepôt sont progressives, selon la nature du problème. Le but est de déceler le rendement insatisfaisant ou les comportements inacceptables. Pour connaître des exemples d’offenses pouvant faire l’objet d’interventions disciplinaires, veuillez vous référer à une </a:t>
            </a:r>
            <a:r>
              <a:rPr lang="fr-CA" sz="1400" dirty="0">
                <a:solidFill>
                  <a:srgbClr val="000000"/>
                </a:solidFill>
                <a:latin typeface="Inter"/>
                <a:ea typeface="Inter"/>
                <a:cs typeface="Inter"/>
                <a:sym typeface="Inter"/>
                <a:hlinkClick r:id="rId8"/>
              </a:rPr>
              <a:t>liste d’exemples non exhaustives d’offenses mineures et majeures</a:t>
            </a:r>
            <a:r>
              <a:rPr lang="fr-CA" sz="1400" dirty="0">
                <a:solidFill>
                  <a:srgbClr val="000000"/>
                </a:solidFill>
                <a:latin typeface="Inter"/>
                <a:ea typeface="Inter"/>
                <a:cs typeface="Inter"/>
                <a:sym typeface="Inter"/>
              </a:rPr>
              <a:t>. </a:t>
            </a:r>
          </a:p>
          <a:p>
            <a:pPr algn="l">
              <a:lnSpc>
                <a:spcPts val="1820"/>
              </a:lnSpc>
            </a:pPr>
            <a:endParaRPr lang="fr-CA" sz="1400" dirty="0">
              <a:solidFill>
                <a:srgbClr val="000000"/>
              </a:solidFill>
              <a:latin typeface="Inter"/>
              <a:ea typeface="Inter"/>
              <a:cs typeface="Inter"/>
              <a:sym typeface="Inter"/>
            </a:endParaRPr>
          </a:p>
          <a:p>
            <a:pPr algn="l">
              <a:lnSpc>
                <a:spcPts val="1820"/>
              </a:lnSpc>
            </a:pPr>
            <a:r>
              <a:rPr lang="fr-CA" sz="1400" dirty="0">
                <a:solidFill>
                  <a:srgbClr val="000000"/>
                </a:solidFill>
                <a:latin typeface="Inter"/>
                <a:ea typeface="Inter"/>
                <a:cs typeface="Inter"/>
                <a:sym typeface="Inter"/>
              </a:rPr>
              <a:t>Voici les étapes qui sont suivies :</a:t>
            </a:r>
          </a:p>
          <a:p>
            <a:pPr marL="302261" lvl="1" indent="-151130" algn="l">
              <a:lnSpc>
                <a:spcPts val="1820"/>
              </a:lnSpc>
              <a:buFont typeface="Arial"/>
              <a:buChar char="•"/>
            </a:pPr>
            <a:r>
              <a:rPr lang="fr-CA" sz="1400" dirty="0">
                <a:solidFill>
                  <a:srgbClr val="000000"/>
                </a:solidFill>
                <a:latin typeface="Inter"/>
                <a:ea typeface="Inter"/>
                <a:cs typeface="Inter"/>
                <a:sym typeface="Inter"/>
              </a:rPr>
              <a:t>Avis verbal</a:t>
            </a:r>
          </a:p>
          <a:p>
            <a:pPr marL="302261" lvl="1" indent="-151130" algn="l">
              <a:lnSpc>
                <a:spcPts val="1820"/>
              </a:lnSpc>
              <a:buFont typeface="Arial"/>
              <a:buChar char="•"/>
            </a:pPr>
            <a:r>
              <a:rPr lang="fr-CA" sz="1400" dirty="0">
                <a:solidFill>
                  <a:srgbClr val="000000"/>
                </a:solidFill>
                <a:latin typeface="Inter"/>
                <a:ea typeface="Inter"/>
                <a:cs typeface="Inter"/>
                <a:sym typeface="Inter"/>
              </a:rPr>
              <a:t>Avis écrit</a:t>
            </a:r>
          </a:p>
          <a:p>
            <a:pPr marL="302261" lvl="1" indent="-151130" algn="l">
              <a:lnSpc>
                <a:spcPts val="1820"/>
              </a:lnSpc>
              <a:buFont typeface="Arial"/>
              <a:buChar char="•"/>
            </a:pPr>
            <a:r>
              <a:rPr lang="fr-CA" sz="1400" dirty="0">
                <a:solidFill>
                  <a:srgbClr val="000000"/>
                </a:solidFill>
                <a:latin typeface="Inter"/>
                <a:ea typeface="Inter"/>
                <a:cs typeface="Inter"/>
                <a:sym typeface="Inter"/>
              </a:rPr>
              <a:t>Suspension (avec ou sans solde, de courte ou longue durée)</a:t>
            </a:r>
          </a:p>
          <a:p>
            <a:pPr marL="302261" lvl="1" indent="-151130" algn="l">
              <a:lnSpc>
                <a:spcPts val="1820"/>
              </a:lnSpc>
              <a:buFont typeface="Arial"/>
              <a:buChar char="•"/>
            </a:pPr>
            <a:r>
              <a:rPr lang="fr-CA" sz="1400" dirty="0">
                <a:solidFill>
                  <a:srgbClr val="000000"/>
                </a:solidFill>
                <a:latin typeface="Inter"/>
                <a:ea typeface="Inter"/>
                <a:cs typeface="Inter"/>
                <a:sym typeface="Inter"/>
              </a:rPr>
              <a:t>Congédiement</a:t>
            </a:r>
          </a:p>
          <a:p>
            <a:pPr algn="l">
              <a:lnSpc>
                <a:spcPts val="1820"/>
              </a:lnSpc>
            </a:pPr>
            <a:endParaRPr lang="fr-CA" sz="1400" dirty="0">
              <a:solidFill>
                <a:srgbClr val="000000"/>
              </a:solidFill>
              <a:latin typeface="Inter"/>
              <a:ea typeface="Inter"/>
              <a:cs typeface="Inter"/>
              <a:sym typeface="Inter"/>
            </a:endParaRPr>
          </a:p>
          <a:p>
            <a:pPr algn="l">
              <a:lnSpc>
                <a:spcPts val="1820"/>
              </a:lnSpc>
            </a:pPr>
            <a:r>
              <a:rPr lang="fr-CA" sz="1400" dirty="0">
                <a:solidFill>
                  <a:srgbClr val="000000"/>
                </a:solidFill>
                <a:latin typeface="Inter"/>
                <a:ea typeface="Inter"/>
                <a:cs typeface="Inter"/>
                <a:sym typeface="Inter"/>
              </a:rPr>
              <a:t>Il peut arriver que le problème soit suffisamment sérieux pour qu’on ne suive pas les quatre étapes, par exemple si un(e) employé(e) s’est rendu(e) coupable de vol, d’agression ou qu’il(elle) a intentionnellement manqué à son devoir.</a:t>
            </a:r>
          </a:p>
          <a:p>
            <a:pPr algn="l">
              <a:lnSpc>
                <a:spcPts val="1820"/>
              </a:lnSpc>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a:t>
            </a:r>
            <a:r>
              <a:rPr lang="fr-CA" sz="1400" i="1" dirty="0">
                <a:solidFill>
                  <a:srgbClr val="000000"/>
                </a:solidFill>
                <a:latin typeface="Inter Italics"/>
                <a:ea typeface="Inter Italics"/>
                <a:cs typeface="Inter Italics"/>
                <a:sym typeface="Inter Italics"/>
              </a:rPr>
              <a:t>Précisons que les conventions collectives ont préséance.</a:t>
            </a:r>
          </a:p>
        </p:txBody>
      </p:sp>
      <p:grpSp>
        <p:nvGrpSpPr>
          <p:cNvPr id="3" name="Group 3"/>
          <p:cNvGrpSpPr>
            <a:grpSpLocks noGrp="1" noUngrp="1" noRot="1" noMove="1" noResize="1"/>
          </p:cNvGrpSpPr>
          <p:nvPr/>
        </p:nvGrpSpPr>
        <p:grpSpPr>
          <a:xfrm>
            <a:off x="404131" y="302304"/>
            <a:ext cx="2827126" cy="1179800"/>
            <a:chOff x="0" y="0"/>
            <a:chExt cx="973846" cy="406400"/>
          </a:xfrm>
        </p:grpSpPr>
        <p:sp>
          <p:nvSpPr>
            <p:cNvPr id="4" name="Freeform 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6" name="TextBox 6"/>
          <p:cNvSpPr txBox="1">
            <a:spLocks noGrp="1" noRot="1" noMove="1" noResize="1" noEditPoints="1" noAdjustHandles="1" noChangeArrowheads="1" noChangeShapeType="1"/>
          </p:cNvSpPr>
          <p:nvPr/>
        </p:nvSpPr>
        <p:spPr>
          <a:xfrm>
            <a:off x="857294" y="527187"/>
            <a:ext cx="1920798" cy="691933"/>
          </a:xfrm>
          <a:prstGeom prst="rect">
            <a:avLst/>
          </a:prstGeom>
        </p:spPr>
        <p:txBody>
          <a:bodyPr lIns="0" tIns="0" rIns="0" bIns="0" rtlCol="0" anchor="t">
            <a:spAutoFit/>
          </a:bodyPr>
          <a:lstStyle/>
          <a:p>
            <a:pPr algn="ctr">
              <a:lnSpc>
                <a:spcPts val="2800"/>
              </a:lnSpc>
            </a:pPr>
            <a:r>
              <a:rPr lang="fr-CA" sz="2000" b="1">
                <a:solidFill>
                  <a:srgbClr val="FFFFFF"/>
                </a:solidFill>
                <a:latin typeface="Playfair Display Bold"/>
                <a:ea typeface="Playfair Display Bold"/>
                <a:cs typeface="Playfair Display Bold"/>
                <a:sym typeface="Playfair Display Bold"/>
              </a:rPr>
              <a:t>Interventions disciplinaires</a:t>
            </a:r>
          </a:p>
        </p:txBody>
      </p:sp>
      <p:grpSp>
        <p:nvGrpSpPr>
          <p:cNvPr id="7" name="Group 7"/>
          <p:cNvGrpSpPr>
            <a:grpSpLocks noGrp="1" noUngrp="1" noRot="1" noMove="1" noResize="1"/>
          </p:cNvGrpSpPr>
          <p:nvPr/>
        </p:nvGrpSpPr>
        <p:grpSpPr>
          <a:xfrm>
            <a:off x="404131" y="5447800"/>
            <a:ext cx="2827126" cy="1179800"/>
            <a:chOff x="0" y="0"/>
            <a:chExt cx="973846" cy="406400"/>
          </a:xfrm>
        </p:grpSpPr>
        <p:sp>
          <p:nvSpPr>
            <p:cNvPr id="8" name="Freeform 8"/>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9" name="TextBox 9"/>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0" name="TextBox 10"/>
          <p:cNvSpPr txBox="1"/>
          <p:nvPr/>
        </p:nvSpPr>
        <p:spPr>
          <a:xfrm>
            <a:off x="677941" y="6980024"/>
            <a:ext cx="17215841" cy="13728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Plusieurs raisons peuvent mener à une rupture du lien d’emploi. Notre entrepôt donnera un avis écrit de cessation d’emploi avant de mettre fin au contrat de travail de l’employé(e) ou avant de le(la) mettre à pied. Les délais pour remettre l’avis à l’employé(e) varient selon la durée de son service continu.</a:t>
            </a:r>
          </a:p>
          <a:p>
            <a:pPr algn="l">
              <a:lnSpc>
                <a:spcPts val="1820"/>
              </a:lnSpc>
            </a:pPr>
            <a:endParaRPr lang="fr-CA" sz="1400" dirty="0">
              <a:solidFill>
                <a:srgbClr val="000000"/>
              </a:solidFill>
              <a:latin typeface="Inter"/>
              <a:ea typeface="Inter"/>
              <a:cs typeface="Inter"/>
              <a:sym typeface="Inter"/>
            </a:endParaRPr>
          </a:p>
          <a:p>
            <a:pPr algn="l">
              <a:lnSpc>
                <a:spcPts val="1820"/>
              </a:lnSpc>
            </a:pPr>
            <a:r>
              <a:rPr lang="fr-CA" sz="1400" dirty="0">
                <a:solidFill>
                  <a:srgbClr val="000000"/>
                </a:solidFill>
                <a:latin typeface="Inter"/>
                <a:ea typeface="Inter"/>
                <a:cs typeface="Inter"/>
                <a:sym typeface="Inter"/>
              </a:rPr>
              <a:t>Pour connaître les délais de préavis, veuillez-vous référer à la </a:t>
            </a:r>
            <a:r>
              <a:rPr lang="fr-CA" sz="1400" u="sng" dirty="0">
                <a:solidFill>
                  <a:srgbClr val="004AAD"/>
                </a:solidFill>
                <a:latin typeface="Inter"/>
                <a:ea typeface="Inter"/>
                <a:cs typeface="Inter"/>
                <a:sym typeface="Inter"/>
                <a:hlinkClick r:id="rId9" tooltip="https://www.cnesst.gouv.qc.ca/fr/organisation/documentation/acces-linformation/documents-servant-prise-decision/normes-travail/loi-sur-normes-travail"/>
              </a:rPr>
              <a:t>Loi sur les normes du travail (LNT)</a:t>
            </a:r>
          </a:p>
          <a:p>
            <a:pPr algn="l">
              <a:lnSpc>
                <a:spcPts val="1820"/>
              </a:lnSpc>
            </a:pPr>
            <a:endParaRPr lang="fr-CA" sz="1400" u="sng" dirty="0">
              <a:solidFill>
                <a:srgbClr val="004AAD"/>
              </a:solidFill>
              <a:latin typeface="Inter"/>
              <a:ea typeface="Inter"/>
              <a:cs typeface="Inter"/>
              <a:sym typeface="Inter"/>
              <a:hlinkClick r:id="rId9" tooltip="https://www.cnesst.gouv.qc.ca/fr/organisation/documentation/acces-linformation/documents-servant-prise-decision/normes-travail/loi-sur-normes-travail"/>
            </a:endParaRPr>
          </a:p>
          <a:p>
            <a:pPr algn="l">
              <a:lnSpc>
                <a:spcPts val="1820"/>
              </a:lnSpc>
              <a:spcBef>
                <a:spcPct val="0"/>
              </a:spcBef>
            </a:pPr>
            <a:r>
              <a:rPr lang="fr-CA" sz="1400" dirty="0">
                <a:solidFill>
                  <a:srgbClr val="000000"/>
                </a:solidFill>
                <a:latin typeface="Inter"/>
                <a:ea typeface="Inter"/>
                <a:cs typeface="Inter"/>
                <a:sym typeface="Inter"/>
              </a:rPr>
              <a:t>Nous pouvons cependant remplacer ce préavis écrit, en tout ou en partie, en versant à l’employé(e) une indemnité en salaire équivalant à la partie non couverte par le préavis écrit. </a:t>
            </a:r>
          </a:p>
        </p:txBody>
      </p:sp>
      <p:sp>
        <p:nvSpPr>
          <p:cNvPr id="11" name="TextBox 11"/>
          <p:cNvSpPr txBox="1">
            <a:spLocks noGrp="1" noRot="1" noMove="1" noResize="1" noEditPoints="1" noAdjustHandles="1" noChangeArrowheads="1" noChangeShapeType="1"/>
          </p:cNvSpPr>
          <p:nvPr/>
        </p:nvSpPr>
        <p:spPr>
          <a:xfrm>
            <a:off x="857294" y="5848841"/>
            <a:ext cx="1920798" cy="339617"/>
          </a:xfrm>
          <a:prstGeom prst="rect">
            <a:avLst/>
          </a:prstGeom>
        </p:spPr>
        <p:txBody>
          <a:bodyPr lIns="0" tIns="0" rIns="0" bIns="0" rtlCol="0" anchor="t">
            <a:spAutoFit/>
          </a:bodyPr>
          <a:lstStyle/>
          <a:p>
            <a:pPr algn="l">
              <a:lnSpc>
                <a:spcPts val="2800"/>
              </a:lnSpc>
            </a:pPr>
            <a:r>
              <a:rPr lang="fr-CA" sz="2000" b="1">
                <a:solidFill>
                  <a:srgbClr val="FFFFFF"/>
                </a:solidFill>
                <a:latin typeface="Playfair Display Bold"/>
                <a:ea typeface="Playfair Display Bold"/>
                <a:cs typeface="Playfair Display Bold"/>
                <a:sym typeface="Playfair Display Bold"/>
              </a:rPr>
              <a:t>Fin de l’emploi</a:t>
            </a:r>
          </a:p>
        </p:txBody>
      </p:sp>
      <p:grpSp>
        <p:nvGrpSpPr>
          <p:cNvPr id="12" name="Groupe 11">
            <a:extLst>
              <a:ext uri="{FF2B5EF4-FFF2-40B4-BE49-F238E27FC236}">
                <a16:creationId xmlns:a16="http://schemas.microsoft.com/office/drawing/2014/main" id="{803DB284-E24E-C9FA-29B1-42E07D0F7B20}"/>
              </a:ext>
            </a:extLst>
          </p:cNvPr>
          <p:cNvGrpSpPr/>
          <p:nvPr>
            <p:custDataLst>
              <p:tags r:id="rId1"/>
            </p:custDataLst>
          </p:nvPr>
        </p:nvGrpSpPr>
        <p:grpSpPr>
          <a:xfrm>
            <a:off x="-3577595" y="892204"/>
            <a:ext cx="3481262" cy="1812896"/>
            <a:chOff x="-1347946" y="4810405"/>
            <a:chExt cx="1174233" cy="1409326"/>
          </a:xfrm>
        </p:grpSpPr>
        <p:sp>
          <p:nvSpPr>
            <p:cNvPr id="13" name="TextBox 3">
              <a:extLst>
                <a:ext uri="{FF2B5EF4-FFF2-40B4-BE49-F238E27FC236}">
                  <a16:creationId xmlns:a16="http://schemas.microsoft.com/office/drawing/2014/main" id="{C3DFB65F-5581-470A-DA95-E40330D0167A}"/>
                </a:ext>
              </a:extLst>
            </p:cNvPr>
            <p:cNvSpPr txBox="1"/>
            <p:nvPr/>
          </p:nvSpPr>
          <p:spPr>
            <a:xfrm>
              <a:off x="-1347946" y="4810405"/>
              <a:ext cx="1174233" cy="1409326"/>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4" name="ZoneTexte 13">
              <a:extLst>
                <a:ext uri="{FF2B5EF4-FFF2-40B4-BE49-F238E27FC236}">
                  <a16:creationId xmlns:a16="http://schemas.microsoft.com/office/drawing/2014/main" id="{F0B73C7F-F919-1CB3-C616-C29D910A9C8A}"/>
                </a:ext>
              </a:extLst>
            </p:cNvPr>
            <p:cNvSpPr txBox="1"/>
            <p:nvPr/>
          </p:nvSpPr>
          <p:spPr>
            <a:xfrm>
              <a:off x="-1319364" y="5613171"/>
              <a:ext cx="1129619" cy="334967"/>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300">
                <a:latin typeface="Inter" panose="02000503000000020004" pitchFamily="2" charset="0"/>
                <a:ea typeface="Inter" panose="02000503000000020004" pitchFamily="2" charset="0"/>
              </a:endParaRPr>
            </a:p>
          </p:txBody>
        </p:sp>
      </p:grpSp>
      <p:sp>
        <p:nvSpPr>
          <p:cNvPr id="15" name="TextBox 3">
            <a:extLst>
              <a:ext uri="{FF2B5EF4-FFF2-40B4-BE49-F238E27FC236}">
                <a16:creationId xmlns:a16="http://schemas.microsoft.com/office/drawing/2014/main" id="{85D4F536-E292-6BC2-B198-CFE484DE1605}"/>
              </a:ext>
            </a:extLst>
          </p:cNvPr>
          <p:cNvSpPr txBox="1"/>
          <p:nvPr>
            <p:custDataLst>
              <p:tags r:id="rId2"/>
            </p:custDataLst>
          </p:nvPr>
        </p:nvSpPr>
        <p:spPr>
          <a:xfrm>
            <a:off x="-3577595" y="4686211"/>
            <a:ext cx="3491351" cy="5600789"/>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b="1">
              <a:solidFill>
                <a:srgbClr val="00A76D"/>
              </a:solidFill>
              <a:effectLst/>
            </a:endParaRPr>
          </a:p>
        </p:txBody>
      </p:sp>
      <p:pic>
        <p:nvPicPr>
          <p:cNvPr id="16" name="Picture 3">
            <a:extLst>
              <a:ext uri="{FF2B5EF4-FFF2-40B4-BE49-F238E27FC236}">
                <a16:creationId xmlns:a16="http://schemas.microsoft.com/office/drawing/2014/main" id="{09B26166-DA3E-6C78-1382-7FB37728EED6}"/>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194497" y="969451"/>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a:extLst>
              <a:ext uri="{FF2B5EF4-FFF2-40B4-BE49-F238E27FC236}">
                <a16:creationId xmlns:a16="http://schemas.microsoft.com/office/drawing/2014/main" id="{AD36A8AB-898F-FAA9-622F-FF80778C6293}"/>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208058" y="4808661"/>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numéro de diapositive 40">
            <a:extLst>
              <a:ext uri="{FF2B5EF4-FFF2-40B4-BE49-F238E27FC236}">
                <a16:creationId xmlns:a16="http://schemas.microsoft.com/office/drawing/2014/main" id="{6605354C-73F0-2905-9DC4-FEABD586E591}"/>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13</a:t>
            </a:fld>
            <a:endParaRPr lang="en-US" dirty="0"/>
          </a:p>
        </p:txBody>
      </p:sp>
      <p:sp>
        <p:nvSpPr>
          <p:cNvPr id="20" name="ZoneTexte 19">
            <a:extLst>
              <a:ext uri="{FF2B5EF4-FFF2-40B4-BE49-F238E27FC236}">
                <a16:creationId xmlns:a16="http://schemas.microsoft.com/office/drawing/2014/main" id="{FEBAB994-1FAC-2150-4FFE-C0E165EE9166}"/>
              </a:ext>
            </a:extLst>
          </p:cNvPr>
          <p:cNvSpPr txBox="1"/>
          <p:nvPr>
            <p:custDataLst>
              <p:tags r:id="rId6"/>
            </p:custDataLst>
          </p:nvPr>
        </p:nvSpPr>
        <p:spPr>
          <a:xfrm>
            <a:off x="-3577595" y="5644037"/>
            <a:ext cx="3538649" cy="4662815"/>
          </a:xfrm>
          <a:prstGeom prst="rect">
            <a:avLst/>
          </a:prstGeom>
          <a:noFill/>
        </p:spPr>
        <p:txBody>
          <a:bodyPr wrap="square" rtlCol="0">
            <a:spAutoFit/>
          </a:bodyPr>
          <a:lstStyle/>
          <a:p>
            <a:pPr algn="l" rtl="0" fontAlgn="base"/>
            <a:r>
              <a:rPr lang="fr-CA" sz="1100" b="0" i="0" dirty="0">
                <a:effectLst/>
                <a:latin typeface="Inter" panose="02000503000000020004" pitchFamily="2" charset="0"/>
                <a:ea typeface="Inter" panose="02000503000000020004" pitchFamily="2" charset="0"/>
              </a:rPr>
              <a:t>Plusieurs raisons peuvent mener à une rupture du lien d’emploi. Rappel de quelques définitions : </a:t>
            </a:r>
          </a:p>
          <a:p>
            <a:pPr algn="l" rtl="0" fontAlgn="base"/>
            <a:endParaRPr lang="fr-CA" sz="1100" b="0" i="0" dirty="0">
              <a:effectLst/>
              <a:latin typeface="Inter" panose="02000503000000020004" pitchFamily="2" charset="0"/>
              <a:ea typeface="Inter" panose="02000503000000020004" pitchFamily="2" charset="0"/>
            </a:endParaRP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Le </a:t>
            </a:r>
            <a:r>
              <a:rPr lang="fr-CA" sz="1100" b="1" i="0" dirty="0">
                <a:effectLst/>
                <a:latin typeface="Inter" panose="02000503000000020004" pitchFamily="2" charset="0"/>
                <a:ea typeface="Inter" panose="02000503000000020004" pitchFamily="2" charset="0"/>
              </a:rPr>
              <a:t>licenciement </a:t>
            </a:r>
            <a:r>
              <a:rPr lang="fr-CA" sz="1100" b="0" i="0" dirty="0">
                <a:effectLst/>
                <a:latin typeface="Inter" panose="02000503000000020004" pitchFamily="2" charset="0"/>
                <a:ea typeface="Inter" panose="02000503000000020004" pitchFamily="2" charset="0"/>
              </a:rPr>
              <a:t>est la rupture définitive,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économiques, organisationnelles ou techniques.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Le </a:t>
            </a:r>
            <a:r>
              <a:rPr lang="fr-CA" sz="1100" b="1" i="0" dirty="0">
                <a:effectLst/>
                <a:latin typeface="Inter" panose="02000503000000020004" pitchFamily="2" charset="0"/>
                <a:ea typeface="Inter" panose="02000503000000020004" pitchFamily="2" charset="0"/>
              </a:rPr>
              <a:t>congédiement </a:t>
            </a:r>
            <a:r>
              <a:rPr lang="fr-CA" sz="1100" b="0" i="0" dirty="0">
                <a:effectLst/>
                <a:latin typeface="Inter" panose="02000503000000020004" pitchFamily="2" charset="0"/>
                <a:ea typeface="Inter" panose="02000503000000020004" pitchFamily="2" charset="0"/>
              </a:rPr>
              <a:t>est la rupture définitive,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disciplinaires ou son incapacité à exécuter ses tâches.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mise à pied</a:t>
            </a:r>
            <a:r>
              <a:rPr lang="fr-CA" sz="1100" b="0" i="0" dirty="0">
                <a:effectLst/>
                <a:latin typeface="Inter" panose="02000503000000020004" pitchFamily="2" charset="0"/>
                <a:ea typeface="Inter" panose="02000503000000020004" pitchFamily="2" charset="0"/>
              </a:rPr>
              <a:t> est la suspension temporaire, à l’initiative de l’employeur(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du lien d’emploi qui l’unit à une personne salariée pour des raisons d’ordre économique, organisationnel ou technique. L’employé(e) mis(e) à pied peut donc être rappelé(e) au travail. Il(elle) conserve son lien d’emploi pendant la durée de sa mise à pied. </a:t>
            </a:r>
          </a:p>
          <a:p>
            <a:pPr marL="171450" indent="-171450" algn="l" rtl="0" fontAlgn="base">
              <a:buFont typeface="Arial" panose="020B0604020202020204" pitchFamily="34" charset="0"/>
              <a:buChar char="•"/>
            </a:pPr>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démission </a:t>
            </a:r>
            <a:r>
              <a:rPr lang="fr-CA" sz="1100" b="0" i="0" dirty="0">
                <a:effectLst/>
                <a:latin typeface="Inter" panose="02000503000000020004" pitchFamily="2" charset="0"/>
                <a:ea typeface="Inter" panose="02000503000000020004" pitchFamily="2" charset="0"/>
              </a:rPr>
              <a:t>est la rupture définitive, à l’initiative d’une personne salariée, du lien d’emploi qui l’unit à son employeur(</a:t>
            </a:r>
            <a:r>
              <a:rPr lang="fr-CA" sz="1100" b="0" i="0" dirty="0" err="1">
                <a:effectLst/>
                <a:latin typeface="Inter" panose="02000503000000020004" pitchFamily="2" charset="0"/>
                <a:ea typeface="Inter" panose="02000503000000020004" pitchFamily="2" charset="0"/>
              </a:rPr>
              <a:t>euse</a:t>
            </a:r>
            <a:r>
              <a:rPr lang="fr-CA" sz="1100" b="0" i="0" dirty="0">
                <a:effectLst/>
                <a:latin typeface="Inter" panose="02000503000000020004" pitchFamily="2" charset="0"/>
                <a:ea typeface="Inter" panose="02000503000000020004" pitchFamily="2" charset="0"/>
              </a:rPr>
              <a:t>). </a:t>
            </a:r>
          </a:p>
          <a:p>
            <a:pPr marL="171450" indent="-171450" algn="l" rtl="0" fontAlgn="base">
              <a:buFont typeface="Arial" panose="020B0604020202020204" pitchFamily="34" charset="0"/>
              <a:buChar char="•"/>
            </a:pPr>
            <a:endParaRPr lang="fr-CA" sz="1100" b="0" i="0" dirty="0">
              <a:effectLst/>
              <a:latin typeface="Inter" panose="02000503000000020004" pitchFamily="2" charset="0"/>
              <a:ea typeface="Inter" panose="02000503000000020004" pitchFamily="2" charset="0"/>
            </a:endParaRPr>
          </a:p>
          <a:p>
            <a:pPr algn="l" rtl="0" fontAlgn="base"/>
            <a:r>
              <a:rPr lang="fr-CA" sz="1100" b="0" i="0" dirty="0">
                <a:effectLst/>
                <a:latin typeface="Inter" panose="02000503000000020004" pitchFamily="2" charset="0"/>
                <a:ea typeface="Inter" panose="02000503000000020004" pitchFamily="2" charset="0"/>
              </a:rPr>
              <a:t>Veuillez-vous référer à la </a:t>
            </a:r>
            <a:r>
              <a:rPr kumimoji="0" lang="fr-CA" sz="1100" b="1" i="1" u="sng"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hlinkClick r:id="rId9">
                  <a:extLst>
                    <a:ext uri="{A12FA001-AC4F-418D-AE19-62706E023703}">
                      <ahyp:hlinkClr xmlns:ahyp="http://schemas.microsoft.com/office/drawing/2018/hyperlinkcolor" val="tx"/>
                    </a:ext>
                  </a:extLst>
                </a:hlinkClick>
              </a:rPr>
              <a:t>Loi sur les normes du travail (LNT)</a:t>
            </a:r>
            <a:r>
              <a:rPr kumimoji="0" lang="fr-CA" sz="11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mn-cs"/>
              </a:rPr>
              <a:t>. </a:t>
            </a:r>
            <a:endParaRPr lang="fr-CA"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flipH="1">
            <a:off x="9539709" y="1316838"/>
            <a:ext cx="9513988" cy="8139677"/>
          </a:xfrm>
          <a:custGeom>
            <a:avLst/>
            <a:gdLst/>
            <a:ahLst/>
            <a:cxnLst/>
            <a:rect l="l" t="t" r="r" b="b"/>
            <a:pathLst>
              <a:path w="9513988" h="8139677">
                <a:moveTo>
                  <a:pt x="9513988" y="0"/>
                </a:moveTo>
                <a:lnTo>
                  <a:pt x="0" y="0"/>
                </a:lnTo>
                <a:lnTo>
                  <a:pt x="0" y="8139677"/>
                </a:lnTo>
                <a:lnTo>
                  <a:pt x="9513988" y="8139677"/>
                </a:lnTo>
                <a:lnTo>
                  <a:pt x="9513988" y="0"/>
                </a:lnTo>
                <a:close/>
              </a:path>
            </a:pathLst>
          </a:custGeom>
          <a:blipFill>
            <a:blip r:embed="rId4"/>
            <a:stretch>
              <a:fillRect b="-1104"/>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326973" y="1742175"/>
            <a:ext cx="3412139"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3 : Salaires et avantages</a:t>
            </a:r>
          </a:p>
        </p:txBody>
      </p:sp>
      <p:sp>
        <p:nvSpPr>
          <p:cNvPr id="7" name="TextBox 7"/>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8" name="Freeform 8"/>
          <p:cNvSpPr>
            <a:spLocks noGrp="1" noRot="1" noMove="1" noResize="1" noEditPoints="1" noAdjustHandles="1" noChangeArrowheads="1" noChangeShapeType="1"/>
          </p:cNvSpPr>
          <p:nvPr/>
        </p:nvSpPr>
        <p:spPr>
          <a:xfrm>
            <a:off x="252804" y="8501673"/>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252804" y="5534464"/>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7513574"/>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dirty="0"/>
          </a:p>
        </p:txBody>
      </p:sp>
      <p:sp>
        <p:nvSpPr>
          <p:cNvPr id="11" name="TextBox 11"/>
          <p:cNvSpPr txBox="1">
            <a:spLocks noGrp="1" noRot="1" noMove="1" noResize="1" noEditPoints="1" noAdjustHandles="1" noChangeArrowheads="1" noChangeShapeType="1"/>
          </p:cNvSpPr>
          <p:nvPr/>
        </p:nvSpPr>
        <p:spPr>
          <a:xfrm>
            <a:off x="1018922" y="5719679"/>
            <a:ext cx="1787877" cy="2667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Paiement du salaire</a:t>
            </a:r>
          </a:p>
        </p:txBody>
      </p:sp>
      <p:sp>
        <p:nvSpPr>
          <p:cNvPr id="12" name="TextBox 12"/>
          <p:cNvSpPr txBox="1">
            <a:spLocks noGrp="1" noRot="1" noMove="1" noResize="1" noEditPoints="1" noAdjustHandles="1" noChangeArrowheads="1" noChangeShapeType="1"/>
          </p:cNvSpPr>
          <p:nvPr/>
        </p:nvSpPr>
        <p:spPr>
          <a:xfrm>
            <a:off x="1028842" y="7717852"/>
            <a:ext cx="1783115" cy="266673"/>
          </a:xfrm>
          <a:prstGeom prst="rect">
            <a:avLst/>
          </a:prstGeom>
        </p:spPr>
        <p:txBody>
          <a:bodyPr lIns="0" tIns="0" rIns="0" bIns="0" rtlCol="0" anchor="t">
            <a:spAutoFit/>
          </a:bodyPr>
          <a:lstStyle/>
          <a:p>
            <a:pPr algn="l">
              <a:lnSpc>
                <a:spcPts val="2100"/>
              </a:lnSpc>
            </a:pPr>
            <a:r>
              <a:rPr lang="en-US" sz="1500" dirty="0" err="1">
                <a:solidFill>
                  <a:srgbClr val="FFFFFF"/>
                </a:solidFill>
                <a:latin typeface="Inter"/>
                <a:ea typeface="Inter"/>
                <a:cs typeface="Inter"/>
                <a:sym typeface="Inter"/>
              </a:rPr>
              <a:t>Révision</a:t>
            </a:r>
            <a:r>
              <a:rPr lang="en-US" sz="1500" dirty="0">
                <a:solidFill>
                  <a:srgbClr val="FFFFFF"/>
                </a:solidFill>
                <a:latin typeface="Inter"/>
                <a:ea typeface="Inter"/>
                <a:cs typeface="Inter"/>
                <a:sym typeface="Inter"/>
              </a:rPr>
              <a:t> du </a:t>
            </a:r>
            <a:r>
              <a:rPr lang="en-US" sz="1500" dirty="0" err="1">
                <a:solidFill>
                  <a:srgbClr val="FFFFFF"/>
                </a:solidFill>
                <a:latin typeface="Inter"/>
                <a:ea typeface="Inter"/>
                <a:cs typeface="Inter"/>
                <a:sym typeface="Inter"/>
              </a:rPr>
              <a:t>salaire</a:t>
            </a:r>
            <a:endParaRPr lang="en-US" sz="1500" dirty="0">
              <a:solidFill>
                <a:srgbClr val="FFFFFF"/>
              </a:solidFill>
              <a:latin typeface="Inter"/>
              <a:ea typeface="Inter"/>
              <a:cs typeface="Inter"/>
              <a:sym typeface="Inter"/>
            </a:endParaRPr>
          </a:p>
        </p:txBody>
      </p:sp>
      <p:sp>
        <p:nvSpPr>
          <p:cNvPr id="13" name="TextBox 13"/>
          <p:cNvSpPr txBox="1">
            <a:spLocks noGrp="1" noRot="1" noMove="1" noResize="1" noEditPoints="1" noAdjustHandles="1" noChangeArrowheads="1" noChangeShapeType="1"/>
          </p:cNvSpPr>
          <p:nvPr/>
        </p:nvSpPr>
        <p:spPr>
          <a:xfrm>
            <a:off x="902708" y="8642415"/>
            <a:ext cx="2075488"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Assurances collectives au travail</a:t>
            </a:r>
          </a:p>
        </p:txBody>
      </p:sp>
      <p:sp>
        <p:nvSpPr>
          <p:cNvPr id="14" name="TextBox 14"/>
          <p:cNvSpPr txBox="1">
            <a:spLocks noGrp="1" noRot="1" noMove="1" noResize="1" noEditPoints="1" noAdjustHandles="1" noChangeArrowheads="1" noChangeShapeType="1"/>
          </p:cNvSpPr>
          <p:nvPr/>
        </p:nvSpPr>
        <p:spPr>
          <a:xfrm>
            <a:off x="307221" y="5699676"/>
            <a:ext cx="372200"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15</a:t>
            </a:r>
          </a:p>
        </p:txBody>
      </p:sp>
      <p:sp>
        <p:nvSpPr>
          <p:cNvPr id="15" name="Freeform 15"/>
          <p:cNvSpPr>
            <a:spLocks noGrp="1" noRot="1" noMove="1" noResize="1" noEditPoints="1" noAdjustHandles="1" noChangeArrowheads="1" noChangeShapeType="1"/>
          </p:cNvSpPr>
          <p:nvPr/>
        </p:nvSpPr>
        <p:spPr>
          <a:xfrm>
            <a:off x="252804" y="652401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307219" y="6708281"/>
            <a:ext cx="372202"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15</a:t>
            </a:r>
          </a:p>
        </p:txBody>
      </p:sp>
      <p:sp>
        <p:nvSpPr>
          <p:cNvPr id="17" name="TextBox 17"/>
          <p:cNvSpPr txBox="1">
            <a:spLocks noGrp="1" noRot="1" noMove="1" noResize="1" noEditPoints="1" noAdjustHandles="1" noChangeArrowheads="1" noChangeShapeType="1"/>
          </p:cNvSpPr>
          <p:nvPr/>
        </p:nvSpPr>
        <p:spPr>
          <a:xfrm>
            <a:off x="1487457" y="6728283"/>
            <a:ext cx="691995" cy="266700"/>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Salaire</a:t>
            </a:r>
            <a:endParaRPr lang="en-US" sz="1500" dirty="0">
              <a:solidFill>
                <a:srgbClr val="FFFFFF"/>
              </a:solidFill>
              <a:latin typeface="Inter"/>
              <a:ea typeface="Inter"/>
              <a:cs typeface="Inter"/>
              <a:sym typeface="Inter"/>
            </a:endParaRPr>
          </a:p>
        </p:txBody>
      </p:sp>
      <p:sp>
        <p:nvSpPr>
          <p:cNvPr id="18" name="TextBox 18"/>
          <p:cNvSpPr txBox="1">
            <a:spLocks noGrp="1" noRot="1" noMove="1" noResize="1" noEditPoints="1" noAdjustHandles="1" noChangeArrowheads="1" noChangeShapeType="1"/>
          </p:cNvSpPr>
          <p:nvPr/>
        </p:nvSpPr>
        <p:spPr>
          <a:xfrm>
            <a:off x="334427" y="7698803"/>
            <a:ext cx="31778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15</a:t>
            </a:r>
          </a:p>
        </p:txBody>
      </p:sp>
      <p:sp>
        <p:nvSpPr>
          <p:cNvPr id="19" name="TextBox 19"/>
          <p:cNvSpPr txBox="1">
            <a:spLocks noGrp="1" noRot="1" noMove="1" noResize="1" noEditPoints="1" noAdjustHandles="1" noChangeArrowheads="1" noChangeShapeType="1"/>
          </p:cNvSpPr>
          <p:nvPr/>
        </p:nvSpPr>
        <p:spPr>
          <a:xfrm>
            <a:off x="334427" y="8664074"/>
            <a:ext cx="31778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15</a:t>
            </a:r>
          </a:p>
        </p:txBody>
      </p:sp>
      <p:sp>
        <p:nvSpPr>
          <p:cNvPr id="20" name="Espace réservé du numéro de diapositive 29">
            <a:extLst>
              <a:ext uri="{FF2B5EF4-FFF2-40B4-BE49-F238E27FC236}">
                <a16:creationId xmlns:a16="http://schemas.microsoft.com/office/drawing/2014/main" id="{EFEE4193-513B-EE92-7899-A12DA9FFAF54}"/>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3339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4131" y="1721353"/>
            <a:ext cx="17489652" cy="91534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vous demandons de nous fournir un spécimen de chèque à votre embauche afin que nous déposions votre paie dans votre compte bancaire. Le salaire de base est versé toutes les </a:t>
            </a:r>
            <a:r>
              <a:rPr lang="fr-CA" sz="1400">
                <a:highlight>
                  <a:srgbClr val="00FF00"/>
                </a:highlight>
                <a:latin typeface="Inter"/>
                <a:ea typeface="Inter"/>
                <a:cs typeface="Inter"/>
                <a:sym typeface="Inter"/>
              </a:rPr>
              <a:t>[X] </a:t>
            </a:r>
            <a:r>
              <a:rPr lang="fr-CA" sz="1400">
                <a:solidFill>
                  <a:srgbClr val="000000"/>
                </a:solidFill>
                <a:latin typeface="Inter"/>
                <a:ea typeface="Inter"/>
                <a:cs typeface="Inter"/>
                <a:sym typeface="Inter"/>
              </a:rPr>
              <a:t>semaines, </a:t>
            </a:r>
            <a:r>
              <a:rPr lang="fr-CA" sz="1400">
                <a:highlight>
                  <a:srgbClr val="00FF00"/>
                </a:highlight>
                <a:latin typeface="Inter"/>
                <a:ea typeface="Inter"/>
                <a:cs typeface="Inter"/>
                <a:sym typeface="Inter"/>
              </a:rPr>
              <a:t>les jeudis</a:t>
            </a:r>
            <a:r>
              <a:rPr lang="fr-CA" sz="1400">
                <a:solidFill>
                  <a:srgbClr val="000000"/>
                </a:solidFill>
                <a:latin typeface="Inter"/>
                <a:ea typeface="Inter"/>
                <a:cs typeface="Inter"/>
                <a:sym typeface="Inter"/>
              </a:rPr>
              <a:t>, par virement automatique.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Il est très important d’aviser le(la) responsable de la paie de tout changement de situation bancaire. </a:t>
            </a:r>
          </a:p>
        </p:txBody>
      </p:sp>
      <p:sp>
        <p:nvSpPr>
          <p:cNvPr id="3" name="TextBox 3"/>
          <p:cNvSpPr txBox="1"/>
          <p:nvPr/>
        </p:nvSpPr>
        <p:spPr>
          <a:xfrm>
            <a:off x="312777" y="4309205"/>
            <a:ext cx="17472854" cy="687070"/>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Votre salaire est déterminé avant votre embauche.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Pour fixer le salaire, les responsables ont tenu compte des tâches à accomplir et de l’expérience pertinente reconnue. Notre entrepôt respecte la </a:t>
            </a:r>
            <a:r>
              <a:rPr lang="fr-CA" sz="1400" u="sng" dirty="0">
                <a:solidFill>
                  <a:srgbClr val="5EB2BA"/>
                </a:solidFill>
                <a:latin typeface="Inter" panose="02000503000000020004" pitchFamily="2" charset="0"/>
                <a:ea typeface="Inter" panose="02000503000000020004" pitchFamily="2" charset="0"/>
                <a:cs typeface="Inter Bold"/>
                <a:sym typeface="Inter Bold"/>
                <a:hlinkClick r:id="rId12"/>
              </a:rPr>
              <a:t>Loi sur l’équité salariale</a:t>
            </a:r>
            <a:r>
              <a:rPr lang="fr-CA" sz="1400" b="1" u="sng" dirty="0">
                <a:solidFill>
                  <a:srgbClr val="5EB2BA"/>
                </a:solidFill>
                <a:latin typeface="Inter Bold"/>
                <a:ea typeface="Inter Bold"/>
                <a:cs typeface="Inter Bold"/>
                <a:sym typeface="Inter Bold"/>
                <a:hlinkClick r:id="rId12"/>
              </a:rPr>
              <a:t>. </a:t>
            </a:r>
            <a:endParaRPr lang="fr-CA" sz="1400" b="1" u="sng" dirty="0">
              <a:solidFill>
                <a:srgbClr val="5EB2BA"/>
              </a:solidFill>
              <a:latin typeface="Inter Bold"/>
              <a:ea typeface="Inter Bold"/>
              <a:cs typeface="Inter Bold"/>
              <a:sym typeface="Inter Bold"/>
            </a:endParaRPr>
          </a:p>
        </p:txBody>
      </p:sp>
      <p:grpSp>
        <p:nvGrpSpPr>
          <p:cNvPr id="4" name="Group 4"/>
          <p:cNvGrpSpPr>
            <a:grpSpLocks noGrp="1" noUngrp="1" noRot="1" noMove="1" noResize="1"/>
          </p:cNvGrpSpPr>
          <p:nvPr/>
        </p:nvGrpSpPr>
        <p:grpSpPr>
          <a:xfrm>
            <a:off x="404131" y="302304"/>
            <a:ext cx="2827126" cy="1179800"/>
            <a:chOff x="0" y="0"/>
            <a:chExt cx="3769501" cy="1573066"/>
          </a:xfrm>
        </p:grpSpPr>
        <p:grpSp>
          <p:nvGrpSpPr>
            <p:cNvPr id="5" name="Group 5"/>
            <p:cNvGrpSpPr>
              <a:grpSpLocks noGrp="1" noUngrp="1" noRot="1" noMove="1" noResize="1"/>
            </p:cNvGrpSpPr>
            <p:nvPr/>
          </p:nvGrpSpPr>
          <p:grpSpPr>
            <a:xfrm>
              <a:off x="0" y="0"/>
              <a:ext cx="3769501" cy="1573066"/>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8" name="TextBox 8"/>
            <p:cNvSpPr txBox="1">
              <a:spLocks noGrp="1" noRot="1" noMove="1" noResize="1" noEditPoints="1" noAdjustHandles="1" noChangeArrowheads="1" noChangeShapeType="1"/>
            </p:cNvSpPr>
            <p:nvPr/>
          </p:nvSpPr>
          <p:spPr>
            <a:xfrm>
              <a:off x="275187" y="556946"/>
              <a:ext cx="3219128" cy="436273"/>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Paiement du salaire</a:t>
              </a:r>
            </a:p>
          </p:txBody>
        </p:sp>
      </p:grpSp>
      <p:grpSp>
        <p:nvGrpSpPr>
          <p:cNvPr id="9" name="Group 9"/>
          <p:cNvGrpSpPr>
            <a:grpSpLocks noGrp="1" noUngrp="1" noRot="1" noMove="1" noResize="1"/>
          </p:cNvGrpSpPr>
          <p:nvPr/>
        </p:nvGrpSpPr>
        <p:grpSpPr>
          <a:xfrm>
            <a:off x="404131" y="2776980"/>
            <a:ext cx="2827126" cy="1179800"/>
            <a:chOff x="0" y="0"/>
            <a:chExt cx="3769501" cy="1573066"/>
          </a:xfrm>
        </p:grpSpPr>
        <p:grpSp>
          <p:nvGrpSpPr>
            <p:cNvPr id="10" name="Group 10"/>
            <p:cNvGrpSpPr>
              <a:grpSpLocks noGrp="1" noUngrp="1" noRot="1" noMove="1" noResize="1"/>
            </p:cNvGrpSpPr>
            <p:nvPr/>
          </p:nvGrpSpPr>
          <p:grpSpPr>
            <a:xfrm>
              <a:off x="0" y="0"/>
              <a:ext cx="3769501" cy="1573066"/>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nvSpPr>
          <p:spPr>
            <a:xfrm>
              <a:off x="832759" y="556947"/>
              <a:ext cx="1860373" cy="430598"/>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Salaire</a:t>
              </a:r>
            </a:p>
          </p:txBody>
        </p:sp>
      </p:grpSp>
      <p:grpSp>
        <p:nvGrpSpPr>
          <p:cNvPr id="14" name="Group 14"/>
          <p:cNvGrpSpPr>
            <a:grpSpLocks noGrp="1" noUngrp="1" noRot="1" noMove="1" noResize="1"/>
          </p:cNvGrpSpPr>
          <p:nvPr/>
        </p:nvGrpSpPr>
        <p:grpSpPr>
          <a:xfrm>
            <a:off x="312777" y="5281781"/>
            <a:ext cx="2827126" cy="1179800"/>
            <a:chOff x="0" y="0"/>
            <a:chExt cx="3769501" cy="1573066"/>
          </a:xfrm>
        </p:grpSpPr>
        <p:grpSp>
          <p:nvGrpSpPr>
            <p:cNvPr id="15" name="Group 15"/>
            <p:cNvGrpSpPr>
              <a:grpSpLocks noGrp="1" noUngrp="1" noRot="1" noMove="1" noResize="1"/>
            </p:cNvGrpSpPr>
            <p:nvPr/>
          </p:nvGrpSpPr>
          <p:grpSpPr>
            <a:xfrm>
              <a:off x="0" y="0"/>
              <a:ext cx="3769501" cy="1573066"/>
              <a:chOff x="0" y="0"/>
              <a:chExt cx="973846" cy="406400"/>
            </a:xfrm>
          </p:grpSpPr>
          <p:sp>
            <p:nvSpPr>
              <p:cNvPr id="16" name="Freeform 1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7" name="TextBox 1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8" name="TextBox 18"/>
            <p:cNvSpPr txBox="1">
              <a:spLocks noGrp="1" noRot="1" noMove="1" noResize="1" noEditPoints="1" noAdjustHandles="1" noChangeArrowheads="1" noChangeShapeType="1"/>
            </p:cNvSpPr>
            <p:nvPr/>
          </p:nvSpPr>
          <p:spPr>
            <a:xfrm>
              <a:off x="832759" y="322069"/>
              <a:ext cx="1860373" cy="915037"/>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Révision du salaire</a:t>
              </a:r>
            </a:p>
          </p:txBody>
        </p:sp>
      </p:grpSp>
      <p:sp>
        <p:nvSpPr>
          <p:cNvPr id="19" name="TextBox 19"/>
          <p:cNvSpPr txBox="1"/>
          <p:nvPr/>
        </p:nvSpPr>
        <p:spPr>
          <a:xfrm>
            <a:off x="312777" y="6726111"/>
            <a:ext cx="17581005" cy="458308"/>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La rémunération est révisée annuellement en fonction de votre performance, relativement à l’atteinte des objectifs de rendement, et à notre capacité d’offrir une augmentation. Une évaluation annuelle positive ne signifie donc pas qu’il y aura d’emblée une augmentation de salaire.</a:t>
            </a:r>
          </a:p>
        </p:txBody>
      </p:sp>
      <p:sp>
        <p:nvSpPr>
          <p:cNvPr id="20" name="TextBox 20"/>
          <p:cNvSpPr txBox="1"/>
          <p:nvPr/>
        </p:nvSpPr>
        <p:spPr>
          <a:xfrm>
            <a:off x="312777" y="8800199"/>
            <a:ext cx="17581005" cy="1144270"/>
          </a:xfrm>
          <a:prstGeom prst="rect">
            <a:avLst/>
          </a:prstGeom>
        </p:spPr>
        <p:txBody>
          <a:bodyPr lIns="0" tIns="0" rIns="0" bIns="0" rtlCol="0" anchor="t">
            <a:spAutoFit/>
          </a:bodyPr>
          <a:lstStyle/>
          <a:p>
            <a:pPr algn="l">
              <a:lnSpc>
                <a:spcPts val="1820"/>
              </a:lnSpc>
              <a:spcBef>
                <a:spcPct val="0"/>
              </a:spcBef>
            </a:pPr>
            <a:r>
              <a:rPr lang="fr-CA" sz="1400" i="1" dirty="0">
                <a:solidFill>
                  <a:srgbClr val="000000"/>
                </a:solidFill>
                <a:latin typeface="Inter Italics"/>
                <a:ea typeface="Inter Italics"/>
                <a:cs typeface="Inter Italics"/>
                <a:sym typeface="Inter Italics"/>
              </a:rPr>
              <a:t>Exemple de libellé applicable aux employeur(</a:t>
            </a:r>
            <a:r>
              <a:rPr lang="fr-CA" sz="1400" i="1" dirty="0" err="1">
                <a:solidFill>
                  <a:srgbClr val="000000"/>
                </a:solidFill>
                <a:latin typeface="Inter Italics"/>
                <a:ea typeface="Inter Italics"/>
                <a:cs typeface="Inter Italics"/>
                <a:sym typeface="Inter Italics"/>
              </a:rPr>
              <a:t>euse</a:t>
            </a:r>
            <a:r>
              <a:rPr lang="fr-CA" sz="1400" i="1" dirty="0">
                <a:solidFill>
                  <a:srgbClr val="000000"/>
                </a:solidFill>
                <a:latin typeface="Inter Italics"/>
                <a:ea typeface="Inter Italics"/>
                <a:cs typeface="Inter Italics"/>
                <a:sym typeface="Inter Italics"/>
              </a:rPr>
              <a:t>)s offrant une assurance collective</a:t>
            </a:r>
            <a:r>
              <a:rPr lang="fr-CA" sz="1400" dirty="0">
                <a:solidFill>
                  <a:srgbClr val="000000"/>
                </a:solidFill>
                <a:latin typeface="Inter"/>
                <a:ea typeface="Inter"/>
                <a:cs typeface="Inter"/>
                <a:sym typeface="Inter"/>
              </a:rPr>
              <a:t> : Le personnel de notre entrepôt est couvert par un régime d’assurance collective offrant différentes protections. La participation au régime d’assurance maladie de l’entrepôt auprès de l’assureur choisi est obligatoire pour tout employé(e), sauf sur présentation d’une preuve que celui(celle)-ci et les personnes qui sont à sa charge sont assuré(e)s en vertu d’un autre régime d’assurance maladie comportant des prestations similaires. Le régime d’assurance salaire de longue durée et le régime d’assurance vie sont obligatoires. Les primes sont assumées par l’employé(e) et par l’entrepôt. Elles sont retenues à la source sur chaque paie de l’employé(e), lequel(laquelle) dispose d’un délai de</a:t>
            </a:r>
            <a:r>
              <a:rPr lang="fr-CA" sz="1400" dirty="0">
                <a:latin typeface="Inter"/>
                <a:ea typeface="Inter"/>
                <a:cs typeface="Inter"/>
                <a:sym typeface="Inter"/>
              </a:rPr>
              <a:t> [</a:t>
            </a:r>
            <a:r>
              <a:rPr lang="fr-CA" sz="1400" dirty="0">
                <a:highlight>
                  <a:srgbClr val="00FF00"/>
                </a:highlight>
                <a:latin typeface="Inter"/>
                <a:ea typeface="Inter"/>
                <a:cs typeface="Inter"/>
                <a:sym typeface="Inter"/>
              </a:rPr>
              <a:t>X</a:t>
            </a:r>
            <a:r>
              <a:rPr lang="fr-CA" sz="1400" dirty="0">
                <a:latin typeface="Inter"/>
                <a:ea typeface="Inter"/>
                <a:cs typeface="Inter"/>
                <a:sym typeface="Inter"/>
              </a:rPr>
              <a:t>] </a:t>
            </a:r>
            <a:r>
              <a:rPr lang="fr-CA" sz="1400" dirty="0">
                <a:solidFill>
                  <a:srgbClr val="000000"/>
                </a:solidFill>
                <a:latin typeface="Inter"/>
                <a:ea typeface="Inter"/>
                <a:cs typeface="Inter"/>
                <a:sym typeface="Inter"/>
              </a:rPr>
              <a:t>jours après son embauche pour régulariser son dossier d’assurance collective en communiquant avec la personne responsable de l’entrepôt.</a:t>
            </a:r>
          </a:p>
        </p:txBody>
      </p:sp>
      <p:grpSp>
        <p:nvGrpSpPr>
          <p:cNvPr id="21" name="Group 21"/>
          <p:cNvGrpSpPr>
            <a:grpSpLocks noGrp="1" noUngrp="1" noRot="1" noMove="1" noResize="1"/>
          </p:cNvGrpSpPr>
          <p:nvPr/>
        </p:nvGrpSpPr>
        <p:grpSpPr>
          <a:xfrm>
            <a:off x="312777" y="7467999"/>
            <a:ext cx="2827126" cy="1179800"/>
            <a:chOff x="0" y="0"/>
            <a:chExt cx="3769501" cy="1573066"/>
          </a:xfrm>
        </p:grpSpPr>
        <p:grpSp>
          <p:nvGrpSpPr>
            <p:cNvPr id="22" name="Group 22"/>
            <p:cNvGrpSpPr>
              <a:grpSpLocks noGrp="1" noUngrp="1" noRot="1" noMove="1" noResize="1"/>
            </p:cNvGrpSpPr>
            <p:nvPr/>
          </p:nvGrpSpPr>
          <p:grpSpPr>
            <a:xfrm>
              <a:off x="0" y="0"/>
              <a:ext cx="3769501" cy="1573066"/>
              <a:chOff x="0" y="0"/>
              <a:chExt cx="973846" cy="406400"/>
            </a:xfrm>
          </p:grpSpPr>
          <p:sp>
            <p:nvSpPr>
              <p:cNvPr id="23" name="Freeform 2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25" name="TextBox 25"/>
            <p:cNvSpPr txBox="1">
              <a:spLocks noGrp="1" noRot="1" noMove="1" noResize="1" noEditPoints="1" noAdjustHandles="1" noChangeArrowheads="1" noChangeShapeType="1"/>
            </p:cNvSpPr>
            <p:nvPr/>
          </p:nvSpPr>
          <p:spPr>
            <a:xfrm>
              <a:off x="416380" y="87191"/>
              <a:ext cx="2936741" cy="1393801"/>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Assurances collectives au travail</a:t>
              </a:r>
            </a:p>
          </p:txBody>
        </p:sp>
      </p:grpSp>
      <p:grpSp>
        <p:nvGrpSpPr>
          <p:cNvPr id="26" name="Groupe 25">
            <a:extLst>
              <a:ext uri="{FF2B5EF4-FFF2-40B4-BE49-F238E27FC236}">
                <a16:creationId xmlns:a16="http://schemas.microsoft.com/office/drawing/2014/main" id="{57876D7F-464A-2FF6-EF48-86F0CDC10099}"/>
              </a:ext>
            </a:extLst>
          </p:cNvPr>
          <p:cNvGrpSpPr/>
          <p:nvPr>
            <p:custDataLst>
              <p:tags r:id="rId1"/>
            </p:custDataLst>
          </p:nvPr>
        </p:nvGrpSpPr>
        <p:grpSpPr>
          <a:xfrm>
            <a:off x="-2666999" y="571499"/>
            <a:ext cx="2564132" cy="1687532"/>
            <a:chOff x="-1484438" y="1177377"/>
            <a:chExt cx="1437278" cy="1398984"/>
          </a:xfrm>
        </p:grpSpPr>
        <p:sp>
          <p:nvSpPr>
            <p:cNvPr id="27" name="TextBox 3">
              <a:extLst>
                <a:ext uri="{FF2B5EF4-FFF2-40B4-BE49-F238E27FC236}">
                  <a16:creationId xmlns:a16="http://schemas.microsoft.com/office/drawing/2014/main" id="{7D84AAB5-2440-151A-F3F2-C817A75FD295}"/>
                </a:ext>
              </a:extLst>
            </p:cNvPr>
            <p:cNvSpPr txBox="1"/>
            <p:nvPr/>
          </p:nvSpPr>
          <p:spPr>
            <a:xfrm>
              <a:off x="-1484438" y="1177377"/>
              <a:ext cx="1408923" cy="1398984"/>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8" name="ZoneTexte 27">
              <a:extLst>
                <a:ext uri="{FF2B5EF4-FFF2-40B4-BE49-F238E27FC236}">
                  <a16:creationId xmlns:a16="http://schemas.microsoft.com/office/drawing/2014/main" id="{AB924C47-BCC9-8F4C-514F-16AC6BD5C1B5}"/>
                </a:ext>
              </a:extLst>
            </p:cNvPr>
            <p:cNvSpPr txBox="1"/>
            <p:nvPr/>
          </p:nvSpPr>
          <p:spPr>
            <a:xfrm>
              <a:off x="-1456083" y="1942503"/>
              <a:ext cx="1408923" cy="357210"/>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3">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29" name="Groupe 28">
            <a:extLst>
              <a:ext uri="{FF2B5EF4-FFF2-40B4-BE49-F238E27FC236}">
                <a16:creationId xmlns:a16="http://schemas.microsoft.com/office/drawing/2014/main" id="{1EBA4421-04C7-C40D-7B94-B4F83E19C682}"/>
              </a:ext>
            </a:extLst>
          </p:cNvPr>
          <p:cNvGrpSpPr/>
          <p:nvPr>
            <p:custDataLst>
              <p:tags r:id="rId2"/>
            </p:custDataLst>
          </p:nvPr>
        </p:nvGrpSpPr>
        <p:grpSpPr>
          <a:xfrm>
            <a:off x="-2666999" y="4463766"/>
            <a:ext cx="2615736" cy="3061692"/>
            <a:chOff x="-2252842" y="1190431"/>
            <a:chExt cx="2168866" cy="2886148"/>
          </a:xfrm>
        </p:grpSpPr>
        <p:sp>
          <p:nvSpPr>
            <p:cNvPr id="30" name="TextBox 3">
              <a:extLst>
                <a:ext uri="{FF2B5EF4-FFF2-40B4-BE49-F238E27FC236}">
                  <a16:creationId xmlns:a16="http://schemas.microsoft.com/office/drawing/2014/main" id="{D4D0C3E2-136D-38DA-A2BC-61F7879DF033}"/>
                </a:ext>
              </a:extLst>
            </p:cNvPr>
            <p:cNvSpPr txBox="1"/>
            <p:nvPr/>
          </p:nvSpPr>
          <p:spPr>
            <a:xfrm>
              <a:off x="-2252842" y="1190431"/>
              <a:ext cx="2168866" cy="2639185"/>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1" name="ZoneTexte 30">
              <a:extLst>
                <a:ext uri="{FF2B5EF4-FFF2-40B4-BE49-F238E27FC236}">
                  <a16:creationId xmlns:a16="http://schemas.microsoft.com/office/drawing/2014/main" id="{AC6661C1-DFD9-1A92-22C4-4AE2C2E26912}"/>
                </a:ext>
              </a:extLst>
            </p:cNvPr>
            <p:cNvSpPr txBox="1"/>
            <p:nvPr/>
          </p:nvSpPr>
          <p:spPr>
            <a:xfrm>
              <a:off x="-2218656" y="1973137"/>
              <a:ext cx="2098933" cy="2103442"/>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Vous pouvez synchroniser la révision salariale avec l’évaluation de rendement. Par ailleurs, sachez qu’informer vos employé(e)s à l’avance du pourcentage d’augmentation déterminé annuellement par la direction peut aider à gérer leurs attentes.  </a:t>
              </a:r>
            </a:p>
            <a:p>
              <a:pPr algn="just" rtl="0" fontAlgn="base"/>
              <a:endParaRPr lang="fr-CA" sz="1100" b="0" i="0" dirty="0">
                <a:effectLst/>
                <a:latin typeface="Inter" panose="02000503000000020004" pitchFamily="2" charset="0"/>
                <a:ea typeface="Inter" panose="02000503000000020004" pitchFamily="2" charset="0"/>
              </a:endParaRPr>
            </a:p>
            <a:p>
              <a:pPr algn="l"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13">
                    <a:extLst>
                      <a:ext uri="{A12FA001-AC4F-418D-AE19-62706E023703}">
                        <ahyp:hlinkClr xmlns:ahyp="http://schemas.microsoft.com/office/drawing/2018/hyperlinkcolor" val="tx"/>
                      </a:ext>
                    </a:extLst>
                  </a:hlinkClick>
                </a:rPr>
                <a:t>Loi sur les normes du travail (LNT)</a:t>
              </a:r>
              <a:r>
                <a:rPr lang="fr-CA" sz="1100" b="0" i="0" dirty="0">
                  <a:effectLst/>
                  <a:latin typeface="Inter" panose="02000503000000020004" pitchFamily="2" charset="0"/>
                  <a:ea typeface="Inter" panose="02000503000000020004" pitchFamily="2" charset="0"/>
                </a:rPr>
                <a:t>. </a:t>
              </a:r>
            </a:p>
            <a:p>
              <a:endParaRPr lang="fr-CA" dirty="0"/>
            </a:p>
          </p:txBody>
        </p:sp>
      </p:grpSp>
      <p:sp>
        <p:nvSpPr>
          <p:cNvPr id="32" name="TextBox 3">
            <a:extLst>
              <a:ext uri="{FF2B5EF4-FFF2-40B4-BE49-F238E27FC236}">
                <a16:creationId xmlns:a16="http://schemas.microsoft.com/office/drawing/2014/main" id="{F8362E74-7034-E221-EEA8-9DBAFF853F87}"/>
              </a:ext>
            </a:extLst>
          </p:cNvPr>
          <p:cNvSpPr txBox="1"/>
          <p:nvPr>
            <p:custDataLst>
              <p:tags r:id="rId3"/>
            </p:custDataLst>
          </p:nvPr>
        </p:nvSpPr>
        <p:spPr>
          <a:xfrm>
            <a:off x="-2666999" y="7467999"/>
            <a:ext cx="2615736" cy="2819001"/>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3" name="ZoneTexte 32">
            <a:extLst>
              <a:ext uri="{FF2B5EF4-FFF2-40B4-BE49-F238E27FC236}">
                <a16:creationId xmlns:a16="http://schemas.microsoft.com/office/drawing/2014/main" id="{1D43EF88-BA3A-5B0F-77BC-F5485AE361B2}"/>
              </a:ext>
            </a:extLst>
          </p:cNvPr>
          <p:cNvSpPr txBox="1"/>
          <p:nvPr>
            <p:custDataLst>
              <p:tags r:id="rId4"/>
            </p:custDataLst>
          </p:nvPr>
        </p:nvSpPr>
        <p:spPr>
          <a:xfrm>
            <a:off x="-2634143" y="8352771"/>
            <a:ext cx="2565168" cy="1954381"/>
          </a:xfrm>
          <a:prstGeom prst="rect">
            <a:avLst/>
          </a:prstGeom>
          <a:noFill/>
        </p:spPr>
        <p:txBody>
          <a:bodyPr wrap="square">
            <a:spAutoFit/>
          </a:bodyPr>
          <a:lstStyle/>
          <a:p>
            <a:pPr algn="l" rtl="0" fontAlgn="base"/>
            <a:r>
              <a:rPr lang="fr-CA" sz="1100" b="0" i="0">
                <a:effectLst/>
                <a:latin typeface="Inter" panose="02000503000000020004" pitchFamily="2" charset="0"/>
                <a:ea typeface="Inter" panose="02000503000000020004" pitchFamily="2" charset="0"/>
              </a:rPr>
              <a:t>Offrir un programme d’assurances collectives à vos employé(e)s est un bon outil de rétention. N’hésitez pas à contacter votre association ou votre chambre de commerce pour voir les opportunités qui s’offrent à vous. </a:t>
            </a:r>
          </a:p>
          <a:p>
            <a:pPr algn="l" rtl="0" fontAlgn="base"/>
            <a:r>
              <a:rPr lang="fr-CA" sz="1100" b="1" i="0">
                <a:effectLst/>
                <a:latin typeface="Inter" panose="02000503000000020004" pitchFamily="2" charset="0"/>
                <a:ea typeface="Inter" panose="02000503000000020004" pitchFamily="2" charset="0"/>
              </a:rPr>
              <a:t>Suggestion </a:t>
            </a:r>
            <a:r>
              <a:rPr lang="fr-CA" sz="1100" b="0" i="0">
                <a:effectLst/>
                <a:latin typeface="Inter" panose="02000503000000020004" pitchFamily="2" charset="0"/>
                <a:ea typeface="Inter" panose="02000503000000020004" pitchFamily="2" charset="0"/>
              </a:rPr>
              <a:t>: Si vous offrez des assurances collectives, ajoutez une copie du livret en annexe à ce manuel. </a:t>
            </a:r>
          </a:p>
        </p:txBody>
      </p:sp>
      <p:pic>
        <p:nvPicPr>
          <p:cNvPr id="34" name="Picture 3">
            <a:extLst>
              <a:ext uri="{FF2B5EF4-FFF2-40B4-BE49-F238E27FC236}">
                <a16:creationId xmlns:a16="http://schemas.microsoft.com/office/drawing/2014/main" id="{434857E4-321B-9EB8-FAF7-42A478C50CAB}"/>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786779" y="639445"/>
            <a:ext cx="752275" cy="77582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e 34">
            <a:extLst>
              <a:ext uri="{FF2B5EF4-FFF2-40B4-BE49-F238E27FC236}">
                <a16:creationId xmlns:a16="http://schemas.microsoft.com/office/drawing/2014/main" id="{3C84C98A-33F7-ABF1-0CCA-27D0B1996278}"/>
              </a:ext>
            </a:extLst>
          </p:cNvPr>
          <p:cNvGrpSpPr/>
          <p:nvPr>
            <p:custDataLst>
              <p:tags r:id="rId6"/>
            </p:custDataLst>
          </p:nvPr>
        </p:nvGrpSpPr>
        <p:grpSpPr>
          <a:xfrm>
            <a:off x="-2666999" y="2512563"/>
            <a:ext cx="2615736" cy="1687532"/>
            <a:chOff x="-1484438" y="1177377"/>
            <a:chExt cx="1437278" cy="1398984"/>
          </a:xfrm>
        </p:grpSpPr>
        <p:sp>
          <p:nvSpPr>
            <p:cNvPr id="36" name="TextBox 3">
              <a:extLst>
                <a:ext uri="{FF2B5EF4-FFF2-40B4-BE49-F238E27FC236}">
                  <a16:creationId xmlns:a16="http://schemas.microsoft.com/office/drawing/2014/main" id="{72F78609-5B97-A3C0-6B9A-444E3179D92B}"/>
                </a:ext>
              </a:extLst>
            </p:cNvPr>
            <p:cNvSpPr txBox="1"/>
            <p:nvPr/>
          </p:nvSpPr>
          <p:spPr>
            <a:xfrm>
              <a:off x="-1484438" y="1177377"/>
              <a:ext cx="1408923" cy="1398984"/>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7" name="ZoneTexte 36">
              <a:extLst>
                <a:ext uri="{FF2B5EF4-FFF2-40B4-BE49-F238E27FC236}">
                  <a16:creationId xmlns:a16="http://schemas.microsoft.com/office/drawing/2014/main" id="{65E5DAA0-4A59-27DF-166D-206DF9C82B51}"/>
                </a:ext>
              </a:extLst>
            </p:cNvPr>
            <p:cNvSpPr txBox="1"/>
            <p:nvPr/>
          </p:nvSpPr>
          <p:spPr>
            <a:xfrm>
              <a:off x="-1456083" y="1942503"/>
              <a:ext cx="1408923" cy="357210"/>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3">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pic>
        <p:nvPicPr>
          <p:cNvPr id="38" name="Picture 3">
            <a:extLst>
              <a:ext uri="{FF2B5EF4-FFF2-40B4-BE49-F238E27FC236}">
                <a16:creationId xmlns:a16="http://schemas.microsoft.com/office/drawing/2014/main" id="{5F65A013-67F5-9A2E-E7A6-7FEBDECF5FF2}"/>
              </a:ext>
            </a:extLst>
          </p:cNvPr>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1786779" y="2560184"/>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a:extLst>
              <a:ext uri="{FF2B5EF4-FFF2-40B4-BE49-F238E27FC236}">
                <a16:creationId xmlns:a16="http://schemas.microsoft.com/office/drawing/2014/main" id="{00A365D3-5A56-0021-7C3B-950C83A54D8E}"/>
              </a:ext>
            </a:extLst>
          </p:cNvPr>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1786779" y="452112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a:extLst>
              <a:ext uri="{FF2B5EF4-FFF2-40B4-BE49-F238E27FC236}">
                <a16:creationId xmlns:a16="http://schemas.microsoft.com/office/drawing/2014/main" id="{62284F4A-C1C5-6846-D6A4-76E5A9B54489}"/>
              </a:ext>
            </a:extLst>
          </p:cNvPr>
          <p:cNvPicPr>
            <a:picLocks noChangeAspect="1" noChangeArrowheads="1"/>
          </p:cNvPicPr>
          <p:nvPr>
            <p:custDataLst>
              <p:tags r:id="rId9"/>
            </p:custDataLst>
          </p:nvPr>
        </p:nvPicPr>
        <p:blipFill>
          <a:blip r:embed="rId14">
            <a:extLst>
              <a:ext uri="{28A0092B-C50C-407E-A947-70E740481C1C}">
                <a14:useLocalDpi xmlns:a14="http://schemas.microsoft.com/office/drawing/2010/main" val="0"/>
              </a:ext>
            </a:extLst>
          </a:blip>
          <a:srcRect/>
          <a:stretch>
            <a:fillRect/>
          </a:stretch>
        </p:blipFill>
        <p:spPr bwMode="auto">
          <a:xfrm>
            <a:off x="-1786780" y="7576951"/>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41" name="Espace réservé du numéro de diapositive 40">
            <a:extLst>
              <a:ext uri="{FF2B5EF4-FFF2-40B4-BE49-F238E27FC236}">
                <a16:creationId xmlns:a16="http://schemas.microsoft.com/office/drawing/2014/main" id="{C417140C-6591-5C0A-888C-F3A858FF2DFF}"/>
              </a:ext>
            </a:extLst>
          </p:cNvPr>
          <p:cNvSpPr>
            <a:spLocks noGrp="1" noRot="1" noMove="1" noResize="1" noEditPoints="1" noAdjustHandles="1" noChangeArrowheads="1" noChangeShapeType="1"/>
          </p:cNvSpPr>
          <p:nvPr>
            <p:ph type="sldNum" sz="quarter" idx="12"/>
            <p:custDataLst>
              <p:tags r:id="rId10"/>
            </p:custDataLst>
          </p:nvPr>
        </p:nvSpPr>
        <p:spPr>
          <a:xfrm>
            <a:off x="15925800" y="9791700"/>
            <a:ext cx="2133600" cy="365125"/>
          </a:xfrm>
        </p:spPr>
        <p:txBody>
          <a:bodyPr/>
          <a:lstStyle/>
          <a:p>
            <a:fld id="{B6F15528-21DE-4FAA-801E-634DDDAF4B2B}"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6" name="Freeform 6"/>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7" name="Freeform 7"/>
          <p:cNvSpPr>
            <a:spLocks noGrp="1" noRot="1" noMove="1" noResize="1" noEditPoints="1" noAdjustHandles="1" noChangeArrowheads="1" noChangeShapeType="1"/>
          </p:cNvSpPr>
          <p:nvPr/>
        </p:nvSpPr>
        <p:spPr>
          <a:xfrm>
            <a:off x="365565" y="644868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8" name="Freeform 8"/>
          <p:cNvSpPr>
            <a:spLocks noGrp="1" noRot="1" noMove="1" noResize="1" noEditPoints="1" noAdjustHandles="1" noChangeArrowheads="1" noChangeShapeType="1"/>
          </p:cNvSpPr>
          <p:nvPr/>
        </p:nvSpPr>
        <p:spPr>
          <a:xfrm>
            <a:off x="365565" y="742871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10312352" y="4577716"/>
            <a:ext cx="6278074" cy="4983222"/>
          </a:xfrm>
          <a:custGeom>
            <a:avLst/>
            <a:gdLst/>
            <a:ahLst/>
            <a:cxnLst/>
            <a:rect l="l" t="t" r="r" b="b"/>
            <a:pathLst>
              <a:path w="6278074" h="4983222">
                <a:moveTo>
                  <a:pt x="0" y="0"/>
                </a:moveTo>
                <a:lnTo>
                  <a:pt x="6278075" y="0"/>
                </a:lnTo>
                <a:lnTo>
                  <a:pt x="6278075" y="4983222"/>
                </a:lnTo>
                <a:lnTo>
                  <a:pt x="0" y="498322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705873" y="1475502"/>
            <a:ext cx="3061006" cy="1580988"/>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4 : Organisation du temps de travail</a:t>
            </a:r>
          </a:p>
        </p:txBody>
      </p:sp>
      <p:sp>
        <p:nvSpPr>
          <p:cNvPr id="11" name="TextBox 11"/>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2" name="TextBox 12"/>
          <p:cNvSpPr txBox="1">
            <a:spLocks noGrp="1" noRot="1" noMove="1" noResize="1" noEditPoints="1" noAdjustHandles="1" noChangeArrowheads="1" noChangeShapeType="1"/>
          </p:cNvSpPr>
          <p:nvPr/>
        </p:nvSpPr>
        <p:spPr>
          <a:xfrm>
            <a:off x="1246937" y="5676086"/>
            <a:ext cx="1554307" cy="266673"/>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Horaire</a:t>
            </a:r>
            <a:r>
              <a:rPr lang="en-US" sz="1500" dirty="0">
                <a:solidFill>
                  <a:srgbClr val="FFFFFF"/>
                </a:solidFill>
                <a:latin typeface="Inter"/>
                <a:ea typeface="Inter"/>
                <a:cs typeface="Inter"/>
                <a:sym typeface="Inter"/>
              </a:rPr>
              <a:t> de travail</a:t>
            </a:r>
          </a:p>
        </p:txBody>
      </p:sp>
      <p:sp>
        <p:nvSpPr>
          <p:cNvPr id="13" name="TextBox 13"/>
          <p:cNvSpPr txBox="1">
            <a:spLocks noGrp="1" noRot="1" noMove="1" noResize="1" noEditPoints="1" noAdjustHandles="1" noChangeArrowheads="1" noChangeShapeType="1"/>
          </p:cNvSpPr>
          <p:nvPr/>
        </p:nvSpPr>
        <p:spPr>
          <a:xfrm>
            <a:off x="1246937" y="6598457"/>
            <a:ext cx="1443633"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Pauses et </a:t>
            </a:r>
            <a:r>
              <a:rPr lang="en-US" sz="1500" dirty="0" err="1">
                <a:solidFill>
                  <a:srgbClr val="FFFFFF"/>
                </a:solidFill>
                <a:latin typeface="Inter"/>
                <a:ea typeface="Inter"/>
                <a:cs typeface="Inter"/>
                <a:sym typeface="Inter"/>
              </a:rPr>
              <a:t>repas</a:t>
            </a:r>
            <a:endParaRPr lang="en-US" sz="1500" dirty="0">
              <a:solidFill>
                <a:srgbClr val="FFFFFF"/>
              </a:solidFill>
              <a:latin typeface="Inter"/>
              <a:ea typeface="Inter"/>
              <a:cs typeface="Inter"/>
              <a:sym typeface="Inter"/>
            </a:endParaRPr>
          </a:p>
        </p:txBody>
      </p:sp>
      <p:sp>
        <p:nvSpPr>
          <p:cNvPr id="14" name="TextBox 14"/>
          <p:cNvSpPr txBox="1">
            <a:spLocks noGrp="1" noRot="1" noMove="1" noResize="1" noEditPoints="1" noAdjustHandles="1" noChangeArrowheads="1" noChangeShapeType="1"/>
          </p:cNvSpPr>
          <p:nvPr/>
        </p:nvSpPr>
        <p:spPr>
          <a:xfrm>
            <a:off x="1159101" y="7612756"/>
            <a:ext cx="1824903"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Absences et retards</a:t>
            </a:r>
          </a:p>
        </p:txBody>
      </p:sp>
      <p:sp>
        <p:nvSpPr>
          <p:cNvPr id="15" name="TextBox 15"/>
          <p:cNvSpPr txBox="1">
            <a:spLocks noGrp="1" noRot="1" noMove="1" noResize="1" noEditPoints="1" noAdjustHandles="1" noChangeArrowheads="1" noChangeShapeType="1"/>
          </p:cNvSpPr>
          <p:nvPr/>
        </p:nvSpPr>
        <p:spPr>
          <a:xfrm>
            <a:off x="429856" y="5635385"/>
            <a:ext cx="387901"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17</a:t>
            </a:r>
          </a:p>
        </p:txBody>
      </p:sp>
      <p:sp>
        <p:nvSpPr>
          <p:cNvPr id="16" name="TextBox 16"/>
          <p:cNvSpPr txBox="1">
            <a:spLocks noGrp="1" noRot="1" noMove="1" noResize="1" noEditPoints="1" noAdjustHandles="1" noChangeArrowheads="1" noChangeShapeType="1"/>
          </p:cNvSpPr>
          <p:nvPr/>
        </p:nvSpPr>
        <p:spPr>
          <a:xfrm>
            <a:off x="429855" y="6638532"/>
            <a:ext cx="387901"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17</a:t>
            </a:r>
          </a:p>
        </p:txBody>
      </p:sp>
      <p:sp>
        <p:nvSpPr>
          <p:cNvPr id="17" name="TextBox 17"/>
          <p:cNvSpPr txBox="1">
            <a:spLocks noGrp="1" noRot="1" noMove="1" noResize="1" noEditPoints="1" noAdjustHandles="1" noChangeArrowheads="1" noChangeShapeType="1"/>
          </p:cNvSpPr>
          <p:nvPr/>
        </p:nvSpPr>
        <p:spPr>
          <a:xfrm>
            <a:off x="461999" y="7612756"/>
            <a:ext cx="323611"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17</a:t>
            </a:r>
          </a:p>
        </p:txBody>
      </p:sp>
      <p:sp>
        <p:nvSpPr>
          <p:cNvPr id="18" name="Espace réservé du numéro de diapositive 29">
            <a:extLst>
              <a:ext uri="{FF2B5EF4-FFF2-40B4-BE49-F238E27FC236}">
                <a16:creationId xmlns:a16="http://schemas.microsoft.com/office/drawing/2014/main" id="{4ABE68D9-4C22-B332-2F57-A428E7E24467}"/>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14671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4131" y="1938022"/>
            <a:ext cx="17489652" cy="216085"/>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L’horaire de travail est variable selon le type de travail et les priorités qui sont imposées par le poste. Veuillez-vous référer à votre supérieur(e) afin de connaître votre horaire. </a:t>
            </a:r>
          </a:p>
        </p:txBody>
      </p:sp>
      <p:sp>
        <p:nvSpPr>
          <p:cNvPr id="3" name="TextBox 3"/>
          <p:cNvSpPr txBox="1"/>
          <p:nvPr/>
        </p:nvSpPr>
        <p:spPr>
          <a:xfrm>
            <a:off x="404131" y="4487054"/>
            <a:ext cx="17489652" cy="686826"/>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Vous bénéficiez de deux périodes de pause de </a:t>
            </a:r>
            <a:r>
              <a:rPr lang="fr-CA" sz="1400">
                <a:highlight>
                  <a:srgbClr val="00FF00"/>
                </a:highlight>
                <a:latin typeface="Inter"/>
                <a:ea typeface="Inter"/>
                <a:cs typeface="Inter"/>
                <a:sym typeface="Inter"/>
              </a:rPr>
              <a:t>15 minutes </a:t>
            </a:r>
            <a:r>
              <a:rPr lang="fr-CA" sz="1400">
                <a:solidFill>
                  <a:srgbClr val="000000"/>
                </a:solidFill>
                <a:latin typeface="Inter"/>
                <a:ea typeface="Inter"/>
                <a:cs typeface="Inter"/>
                <a:sym typeface="Inter"/>
              </a:rPr>
              <a:t>par quart de travail de </a:t>
            </a:r>
            <a:r>
              <a:rPr lang="fr-CA" sz="1400">
                <a:highlight>
                  <a:srgbClr val="00FF00"/>
                </a:highlight>
                <a:latin typeface="Inter"/>
                <a:ea typeface="Inter"/>
                <a:cs typeface="Inter"/>
                <a:sym typeface="Inter"/>
              </a:rPr>
              <a:t>[X] </a:t>
            </a:r>
            <a:r>
              <a:rPr lang="fr-CA" sz="1400">
                <a:solidFill>
                  <a:srgbClr val="000000"/>
                </a:solidFill>
                <a:latin typeface="Inter"/>
                <a:ea typeface="Inter"/>
                <a:cs typeface="Inter"/>
                <a:sym typeface="Inter"/>
              </a:rPr>
              <a:t>heures.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Après une période de travail de </a:t>
            </a:r>
            <a:r>
              <a:rPr lang="fr-CA" sz="1400">
                <a:highlight>
                  <a:srgbClr val="00FF00"/>
                </a:highlight>
                <a:latin typeface="Inter"/>
                <a:ea typeface="Inter"/>
                <a:cs typeface="Inter"/>
                <a:sym typeface="Inter"/>
              </a:rPr>
              <a:t>cinq heures </a:t>
            </a:r>
            <a:r>
              <a:rPr lang="fr-CA" sz="1400">
                <a:solidFill>
                  <a:srgbClr val="000000"/>
                </a:solidFill>
                <a:latin typeface="Inter"/>
                <a:ea typeface="Inter"/>
                <a:cs typeface="Inter"/>
                <a:sym typeface="Inter"/>
              </a:rPr>
              <a:t>consécutives, vous avez droit à une période de </a:t>
            </a:r>
            <a:r>
              <a:rPr lang="fr-CA" sz="1400">
                <a:highlight>
                  <a:srgbClr val="00FF00"/>
                </a:highlight>
                <a:latin typeface="Inter"/>
                <a:ea typeface="Inter"/>
                <a:cs typeface="Inter"/>
                <a:sym typeface="Inter"/>
              </a:rPr>
              <a:t>30 minutes</a:t>
            </a:r>
            <a:r>
              <a:rPr lang="fr-CA" sz="1400">
                <a:solidFill>
                  <a:srgbClr val="000000"/>
                </a:solidFill>
                <a:latin typeface="Inter"/>
                <a:ea typeface="Inter"/>
                <a:cs typeface="Inter"/>
                <a:sym typeface="Inter"/>
              </a:rPr>
              <a:t>, sans salaire, pour votre repas. </a:t>
            </a:r>
          </a:p>
        </p:txBody>
      </p:sp>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724152" y="712870"/>
            <a:ext cx="2187082" cy="330092"/>
          </a:xfrm>
          <a:prstGeom prst="rect">
            <a:avLst/>
          </a:prstGeom>
        </p:spPr>
        <p:txBody>
          <a:bodyPr lIns="0" tIns="0" rIns="0" bIns="0" rtlCol="0" anchor="t">
            <a:spAutoFit/>
          </a:bodyPr>
          <a:lstStyle/>
          <a:p>
            <a:pPr algn="l">
              <a:lnSpc>
                <a:spcPts val="2799"/>
              </a:lnSpc>
            </a:pPr>
            <a:r>
              <a:rPr lang="fr-CA" sz="1999" b="1" dirty="0">
                <a:solidFill>
                  <a:srgbClr val="FFFFFF"/>
                </a:solidFill>
                <a:latin typeface="Playfair Display Bold"/>
                <a:ea typeface="Playfair Display Bold"/>
                <a:cs typeface="Playfair Display Bold"/>
                <a:sym typeface="Playfair Display Bold"/>
              </a:rPr>
              <a:t>Horaire de travail</a:t>
            </a:r>
          </a:p>
        </p:txBody>
      </p:sp>
      <p:grpSp>
        <p:nvGrpSpPr>
          <p:cNvPr id="8" name="Group 8"/>
          <p:cNvGrpSpPr>
            <a:grpSpLocks noGrp="1" noUngrp="1" noRot="1" noMove="1" noResize="1"/>
          </p:cNvGrpSpPr>
          <p:nvPr/>
        </p:nvGrpSpPr>
        <p:grpSpPr>
          <a:xfrm>
            <a:off x="404131" y="2850054"/>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nvSpPr>
        <p:spPr>
          <a:xfrm>
            <a:off x="892920" y="3260621"/>
            <a:ext cx="1849546" cy="330092"/>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Pauses et repas</a:t>
            </a:r>
          </a:p>
        </p:txBody>
      </p:sp>
      <p:grpSp>
        <p:nvGrpSpPr>
          <p:cNvPr id="12" name="Group 12"/>
          <p:cNvGrpSpPr>
            <a:grpSpLocks noGrp="1" noUngrp="1" noRot="1" noMove="1" noResize="1"/>
          </p:cNvGrpSpPr>
          <p:nvPr/>
        </p:nvGrpSpPr>
        <p:grpSpPr>
          <a:xfrm>
            <a:off x="404131" y="5650130"/>
            <a:ext cx="2827126" cy="1179800"/>
            <a:chOff x="0" y="0"/>
            <a:chExt cx="973846" cy="406400"/>
          </a:xfrm>
        </p:grpSpPr>
        <p:sp>
          <p:nvSpPr>
            <p:cNvPr id="13" name="Freeform 1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5" name="TextBox 15"/>
          <p:cNvSpPr txBox="1">
            <a:spLocks noGrp="1" noRot="1" noMove="1" noResize="1" noEditPoints="1" noAdjustHandles="1" noChangeArrowheads="1" noChangeShapeType="1"/>
          </p:cNvSpPr>
          <p:nvPr/>
        </p:nvSpPr>
        <p:spPr>
          <a:xfrm>
            <a:off x="661351" y="6060696"/>
            <a:ext cx="2312686" cy="330092"/>
          </a:xfrm>
          <a:prstGeom prst="rect">
            <a:avLst/>
          </a:prstGeom>
        </p:spPr>
        <p:txBody>
          <a:bodyPr lIns="0" tIns="0" rIns="0" bIns="0" rtlCol="0" anchor="t">
            <a:spAutoFit/>
          </a:bodyPr>
          <a:lstStyle/>
          <a:p>
            <a:pPr algn="l">
              <a:lnSpc>
                <a:spcPts val="2799"/>
              </a:lnSpc>
            </a:pPr>
            <a:r>
              <a:rPr lang="fr-CA" sz="1999" b="1" dirty="0">
                <a:solidFill>
                  <a:srgbClr val="FFFFFF"/>
                </a:solidFill>
                <a:latin typeface="Playfair Display Bold"/>
                <a:ea typeface="Playfair Display Bold"/>
                <a:cs typeface="Playfair Display Bold"/>
                <a:sym typeface="Playfair Display Bold"/>
              </a:rPr>
              <a:t>Absences et retards</a:t>
            </a:r>
          </a:p>
        </p:txBody>
      </p:sp>
      <p:sp>
        <p:nvSpPr>
          <p:cNvPr id="16" name="TextBox 16"/>
          <p:cNvSpPr txBox="1"/>
          <p:nvPr/>
        </p:nvSpPr>
        <p:spPr>
          <a:xfrm>
            <a:off x="404131" y="7287130"/>
            <a:ext cx="17489652" cy="2515870"/>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Tout retard et toute absence engendrent des inconvénients, et ce, autant pour l’entrepôt que pour vos collègues.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La ponctualité et l’assiduité constituent la base d’une équipe solide pour notre bon fonctionnement. Lors d’une absence prévisible, veuillez aviser votre supérieur(e) immédiat(e) afin de lui permettre de planifier votre remplacement. Toute absence imprévue doit être rapportée dans les plus brefs délais. Après </a:t>
            </a:r>
            <a:r>
              <a:rPr lang="fr-CA" sz="1400">
                <a:highlight>
                  <a:srgbClr val="00FF00"/>
                </a:highlight>
                <a:latin typeface="Inter"/>
                <a:ea typeface="Inter"/>
                <a:cs typeface="Inter"/>
                <a:sym typeface="Inter"/>
              </a:rPr>
              <a:t>[X]</a:t>
            </a:r>
            <a:r>
              <a:rPr lang="fr-CA" sz="1400">
                <a:latin typeface="Inter"/>
                <a:ea typeface="Inter"/>
                <a:cs typeface="Inter"/>
                <a:sym typeface="Inter"/>
              </a:rPr>
              <a:t> </a:t>
            </a:r>
            <a:r>
              <a:rPr lang="fr-CA" sz="1400">
                <a:solidFill>
                  <a:srgbClr val="000000"/>
                </a:solidFill>
                <a:latin typeface="Inter"/>
                <a:ea typeface="Inter"/>
                <a:cs typeface="Inter"/>
                <a:sym typeface="Inter"/>
              </a:rPr>
              <a:t>jours d’absence, vous devez fournir un certificat médical attestant la nécessité du congé de maladie, le diagnostic et la durée du congé.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Comment procéder lorsque vous devez vous absenter de votre travail : </a:t>
            </a:r>
          </a:p>
          <a:p>
            <a:pPr algn="l">
              <a:lnSpc>
                <a:spcPts val="1820"/>
              </a:lnSpc>
              <a:spcBef>
                <a:spcPct val="0"/>
              </a:spcBef>
            </a:pPr>
            <a:endParaRPr lang="fr-CA" sz="1400">
              <a:solidFill>
                <a:srgbClr val="000000"/>
              </a:solidFill>
              <a:latin typeface="Inter"/>
              <a:ea typeface="Inter"/>
              <a:cs typeface="Inter"/>
              <a:sym typeface="Inter"/>
            </a:endParaRPr>
          </a:p>
          <a:p>
            <a:pPr marL="302261" lvl="1" indent="-151130" algn="l">
              <a:lnSpc>
                <a:spcPts val="1820"/>
              </a:lnSpc>
              <a:buFont typeface="Arial"/>
              <a:buChar char="•"/>
            </a:pPr>
            <a:r>
              <a:rPr lang="fr-CA" sz="1400">
                <a:solidFill>
                  <a:srgbClr val="000000"/>
                </a:solidFill>
                <a:latin typeface="Inter"/>
                <a:ea typeface="Inter"/>
                <a:cs typeface="Inter"/>
                <a:sym typeface="Inter"/>
              </a:rPr>
              <a:t>Appelez votre supérieur(e) immédiat(e), </a:t>
            </a:r>
          </a:p>
          <a:p>
            <a:pPr marL="302261" lvl="1" indent="-151130" algn="l">
              <a:lnSpc>
                <a:spcPts val="1820"/>
              </a:lnSpc>
              <a:buFont typeface="Arial"/>
              <a:buChar char="•"/>
            </a:pPr>
            <a:r>
              <a:rPr lang="fr-CA" sz="1400">
                <a:solidFill>
                  <a:srgbClr val="000000"/>
                </a:solidFill>
                <a:latin typeface="Inter"/>
                <a:ea typeface="Inter"/>
                <a:cs typeface="Inter"/>
                <a:sym typeface="Inter"/>
              </a:rPr>
              <a:t>S’il(elle) est absent(e), laissez-lui un message mentionnant l’heure du message et la raison de votre absence, </a:t>
            </a:r>
          </a:p>
          <a:p>
            <a:pPr marL="302261" lvl="1" indent="-151130" algn="l">
              <a:lnSpc>
                <a:spcPts val="1820"/>
              </a:lnSpc>
              <a:buFont typeface="Arial"/>
              <a:buChar char="•"/>
            </a:pPr>
            <a:r>
              <a:rPr lang="fr-CA" sz="1400">
                <a:solidFill>
                  <a:srgbClr val="000000"/>
                </a:solidFill>
                <a:latin typeface="Inter"/>
                <a:ea typeface="Inter"/>
                <a:cs typeface="Inter"/>
                <a:sym typeface="Inter"/>
              </a:rPr>
              <a:t>Rappelez votre supérieur(e) au courant de la journée pour lui parler de vive voix et pour discuter des différents aspects de votre travail.</a:t>
            </a:r>
          </a:p>
        </p:txBody>
      </p:sp>
      <p:grpSp>
        <p:nvGrpSpPr>
          <p:cNvPr id="17" name="Groupe 16">
            <a:extLst>
              <a:ext uri="{FF2B5EF4-FFF2-40B4-BE49-F238E27FC236}">
                <a16:creationId xmlns:a16="http://schemas.microsoft.com/office/drawing/2014/main" id="{8642B8BF-DFD0-5E10-21F7-3EDDA89F12EB}"/>
              </a:ext>
            </a:extLst>
          </p:cNvPr>
          <p:cNvGrpSpPr/>
          <p:nvPr>
            <p:custDataLst>
              <p:tags r:id="rId1"/>
            </p:custDataLst>
          </p:nvPr>
        </p:nvGrpSpPr>
        <p:grpSpPr>
          <a:xfrm>
            <a:off x="-2743200" y="332503"/>
            <a:ext cx="2541158" cy="1850698"/>
            <a:chOff x="-2154725" y="1944949"/>
            <a:chExt cx="1562668" cy="1395780"/>
          </a:xfrm>
        </p:grpSpPr>
        <p:sp>
          <p:nvSpPr>
            <p:cNvPr id="18" name="TextBox 3">
              <a:extLst>
                <a:ext uri="{FF2B5EF4-FFF2-40B4-BE49-F238E27FC236}">
                  <a16:creationId xmlns:a16="http://schemas.microsoft.com/office/drawing/2014/main" id="{FA516072-F8E9-5752-E3F8-01A7CC9B8B10}"/>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9" name="ZoneTexte 18">
              <a:extLst>
                <a:ext uri="{FF2B5EF4-FFF2-40B4-BE49-F238E27FC236}">
                  <a16:creationId xmlns:a16="http://schemas.microsoft.com/office/drawing/2014/main" id="{62F49752-A72A-D645-7775-2CA6C2D925A9}"/>
                </a:ext>
              </a:extLst>
            </p:cNvPr>
            <p:cNvSpPr txBox="1"/>
            <p:nvPr/>
          </p:nvSpPr>
          <p:spPr>
            <a:xfrm>
              <a:off x="-2131850" y="2757215"/>
              <a:ext cx="1539793" cy="324971"/>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20" name="Groupe 19">
            <a:extLst>
              <a:ext uri="{FF2B5EF4-FFF2-40B4-BE49-F238E27FC236}">
                <a16:creationId xmlns:a16="http://schemas.microsoft.com/office/drawing/2014/main" id="{DD90F841-7027-2D03-AD65-56AE535747AF}"/>
              </a:ext>
            </a:extLst>
          </p:cNvPr>
          <p:cNvGrpSpPr/>
          <p:nvPr>
            <p:custDataLst>
              <p:tags r:id="rId2"/>
            </p:custDataLst>
          </p:nvPr>
        </p:nvGrpSpPr>
        <p:grpSpPr>
          <a:xfrm>
            <a:off x="-2743151" y="3260621"/>
            <a:ext cx="2550414" cy="1602875"/>
            <a:chOff x="-2154725" y="1944949"/>
            <a:chExt cx="1562554" cy="1395780"/>
          </a:xfrm>
        </p:grpSpPr>
        <p:sp>
          <p:nvSpPr>
            <p:cNvPr id="21" name="TextBox 3">
              <a:extLst>
                <a:ext uri="{FF2B5EF4-FFF2-40B4-BE49-F238E27FC236}">
                  <a16:creationId xmlns:a16="http://schemas.microsoft.com/office/drawing/2014/main" id="{2B6554D7-08EB-6CBF-61A8-E32C92C14730}"/>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2" name="ZoneTexte 21">
              <a:extLst>
                <a:ext uri="{FF2B5EF4-FFF2-40B4-BE49-F238E27FC236}">
                  <a16:creationId xmlns:a16="http://schemas.microsoft.com/office/drawing/2014/main" id="{F9B15473-8404-4124-34F2-00CD396F150B}"/>
                </a:ext>
              </a:extLst>
            </p:cNvPr>
            <p:cNvSpPr txBox="1"/>
            <p:nvPr/>
          </p:nvSpPr>
          <p:spPr>
            <a:xfrm>
              <a:off x="-2131964" y="2816740"/>
              <a:ext cx="1539793" cy="375215"/>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grpSp>
        <p:nvGrpSpPr>
          <p:cNvPr id="23" name="Groupe 22">
            <a:extLst>
              <a:ext uri="{FF2B5EF4-FFF2-40B4-BE49-F238E27FC236}">
                <a16:creationId xmlns:a16="http://schemas.microsoft.com/office/drawing/2014/main" id="{80EAFC29-1DFA-5A82-0DF9-9EA7EF6964F2}"/>
              </a:ext>
            </a:extLst>
          </p:cNvPr>
          <p:cNvGrpSpPr/>
          <p:nvPr>
            <p:custDataLst>
              <p:tags r:id="rId3"/>
            </p:custDataLst>
          </p:nvPr>
        </p:nvGrpSpPr>
        <p:grpSpPr>
          <a:xfrm>
            <a:off x="-2727852" y="6060696"/>
            <a:ext cx="2525810" cy="1850698"/>
            <a:chOff x="-2154725" y="1944949"/>
            <a:chExt cx="1556918" cy="1395780"/>
          </a:xfrm>
        </p:grpSpPr>
        <p:sp>
          <p:nvSpPr>
            <p:cNvPr id="24" name="TextBox 3">
              <a:extLst>
                <a:ext uri="{FF2B5EF4-FFF2-40B4-BE49-F238E27FC236}">
                  <a16:creationId xmlns:a16="http://schemas.microsoft.com/office/drawing/2014/main" id="{EE255C96-140A-0C32-7048-FB3207C87A1D}"/>
                </a:ext>
              </a:extLst>
            </p:cNvPr>
            <p:cNvSpPr txBox="1"/>
            <p:nvPr/>
          </p:nvSpPr>
          <p:spPr>
            <a:xfrm>
              <a:off x="-2154725" y="1944949"/>
              <a:ext cx="1549231" cy="139578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5" name="ZoneTexte 24">
              <a:extLst>
                <a:ext uri="{FF2B5EF4-FFF2-40B4-BE49-F238E27FC236}">
                  <a16:creationId xmlns:a16="http://schemas.microsoft.com/office/drawing/2014/main" id="{33707438-9505-E048-9CE5-12AAB593764A}"/>
                </a:ext>
              </a:extLst>
            </p:cNvPr>
            <p:cNvSpPr txBox="1"/>
            <p:nvPr/>
          </p:nvSpPr>
          <p:spPr>
            <a:xfrm>
              <a:off x="-2137600" y="2776992"/>
              <a:ext cx="1539793" cy="324971"/>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endParaRPr lang="fr-CA" sz="1100">
                <a:latin typeface="Inter" panose="02000503000000020004" pitchFamily="2" charset="0"/>
                <a:ea typeface="Inter" panose="02000503000000020004" pitchFamily="2" charset="0"/>
              </a:endParaRPr>
            </a:p>
          </p:txBody>
        </p:sp>
      </p:grpSp>
      <p:pic>
        <p:nvPicPr>
          <p:cNvPr id="26" name="Picture 3">
            <a:extLst>
              <a:ext uri="{FF2B5EF4-FFF2-40B4-BE49-F238E27FC236}">
                <a16:creationId xmlns:a16="http://schemas.microsoft.com/office/drawing/2014/main" id="{E552B666-2928-D695-27F9-C1E5B891BEE4}"/>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862708" y="360587"/>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a:extLst>
              <a:ext uri="{FF2B5EF4-FFF2-40B4-BE49-F238E27FC236}">
                <a16:creationId xmlns:a16="http://schemas.microsoft.com/office/drawing/2014/main" id="{FCEA5163-D84A-AF68-7B9E-765CE1FB5F46}"/>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862707" y="331044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99F836D5-A68F-852C-2DB5-A69C84CCF1E3}"/>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839665" y="6071518"/>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9" name="Espace réservé du numéro de diapositive 40">
            <a:extLst>
              <a:ext uri="{FF2B5EF4-FFF2-40B4-BE49-F238E27FC236}">
                <a16:creationId xmlns:a16="http://schemas.microsoft.com/office/drawing/2014/main" id="{A1EA857F-7CC1-BF48-22D5-8A94770CFEEF}"/>
              </a:ext>
            </a:extLst>
          </p:cNvPr>
          <p:cNvSpPr>
            <a:spLocks noGrp="1" noRot="1" noMove="1" noResize="1" noEditPoints="1" noAdjustHandles="1" noChangeArrowheads="1" noChangeShapeType="1"/>
          </p:cNvSpPr>
          <p:nvPr>
            <p:ph type="sldNum" sz="quarter" idx="12"/>
            <p:custDataLst>
              <p:tags r:id="rId7"/>
            </p:custDataLst>
          </p:nvPr>
        </p:nvSpPr>
        <p:spPr>
          <a:xfrm>
            <a:off x="15925800" y="9791700"/>
            <a:ext cx="2133600" cy="365125"/>
          </a:xfrm>
        </p:spPr>
        <p:txBody>
          <a:bodyPr/>
          <a:lstStyle/>
          <a:p>
            <a:fld id="{B6F15528-21DE-4FAA-801E-634DDDAF4B2B}"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68042" y="7729575"/>
            <a:ext cx="2043613" cy="2028750"/>
          </a:xfrm>
          <a:custGeom>
            <a:avLst/>
            <a:gdLst/>
            <a:ahLst/>
            <a:cxnLst/>
            <a:rect l="l" t="t" r="r" b="b"/>
            <a:pathLst>
              <a:path w="2043613" h="2028750">
                <a:moveTo>
                  <a:pt x="0" y="0"/>
                </a:moveTo>
                <a:lnTo>
                  <a:pt x="2043613" y="0"/>
                </a:lnTo>
                <a:lnTo>
                  <a:pt x="2043613" y="2028750"/>
                </a:lnTo>
                <a:lnTo>
                  <a:pt x="0" y="202875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2811655" y="4842829"/>
            <a:ext cx="5476345" cy="4640290"/>
          </a:xfrm>
          <a:custGeom>
            <a:avLst/>
            <a:gdLst/>
            <a:ahLst/>
            <a:cxnLst/>
            <a:rect l="l" t="t" r="r" b="b"/>
            <a:pathLst>
              <a:path w="5476345" h="4640290">
                <a:moveTo>
                  <a:pt x="0" y="0"/>
                </a:moveTo>
                <a:lnTo>
                  <a:pt x="5476345" y="0"/>
                </a:lnTo>
                <a:lnTo>
                  <a:pt x="5476345" y="4640290"/>
                </a:lnTo>
                <a:lnTo>
                  <a:pt x="0" y="464029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381961" y="1742175"/>
            <a:ext cx="3400784"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5 : Congés et vacances</a:t>
            </a:r>
          </a:p>
        </p:txBody>
      </p:sp>
      <p:sp>
        <p:nvSpPr>
          <p:cNvPr id="8" name="TextBox 8"/>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9" name="TextBox 9"/>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0" name="Freeform 10"/>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6447446"/>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7426891"/>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65565" y="840633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1028700" y="5519867"/>
            <a:ext cx="1790066" cy="533400"/>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Congés </a:t>
            </a:r>
            <a:r>
              <a:rPr lang="en-US" sz="1500" dirty="0" err="1">
                <a:solidFill>
                  <a:srgbClr val="FFFFFF"/>
                </a:solidFill>
                <a:latin typeface="Inter"/>
                <a:ea typeface="Inter"/>
                <a:cs typeface="Inter"/>
                <a:sym typeface="Inter"/>
              </a:rPr>
              <a:t>payés</a:t>
            </a:r>
            <a:r>
              <a:rPr lang="en-US" sz="1500" dirty="0">
                <a:solidFill>
                  <a:srgbClr val="FFFFFF"/>
                </a:solidFill>
                <a:latin typeface="Inter"/>
                <a:ea typeface="Inter"/>
                <a:cs typeface="Inter"/>
                <a:sym typeface="Inter"/>
              </a:rPr>
              <a:t> et </a:t>
            </a:r>
            <a:r>
              <a:rPr lang="en-US" sz="1500" dirty="0" err="1">
                <a:solidFill>
                  <a:srgbClr val="FFFFFF"/>
                </a:solidFill>
                <a:latin typeface="Inter"/>
                <a:ea typeface="Inter"/>
                <a:cs typeface="Inter"/>
                <a:sym typeface="Inter"/>
              </a:rPr>
              <a:t>jours</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fériés</a:t>
            </a:r>
            <a:endParaRPr lang="en-US" sz="1500" dirty="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1028700" y="6499312"/>
            <a:ext cx="1790066" cy="5334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Congé pour raisons familiales</a:t>
            </a:r>
          </a:p>
        </p:txBody>
      </p:sp>
      <p:sp>
        <p:nvSpPr>
          <p:cNvPr id="16" name="TextBox 16"/>
          <p:cNvSpPr txBox="1">
            <a:spLocks noGrp="1" noRot="1" noMove="1" noResize="1" noEditPoints="1" noAdjustHandles="1" noChangeArrowheads="1" noChangeShapeType="1"/>
          </p:cNvSpPr>
          <p:nvPr/>
        </p:nvSpPr>
        <p:spPr>
          <a:xfrm>
            <a:off x="1103014" y="7478756"/>
            <a:ext cx="1641438" cy="533400"/>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Congé pour raison médicale</a:t>
            </a:r>
          </a:p>
        </p:txBody>
      </p:sp>
      <p:sp>
        <p:nvSpPr>
          <p:cNvPr id="17" name="TextBox 17"/>
          <p:cNvSpPr txBox="1">
            <a:spLocks noGrp="1" noRot="1" noMove="1" noResize="1" noEditPoints="1" noAdjustHandles="1" noChangeArrowheads="1" noChangeShapeType="1"/>
          </p:cNvSpPr>
          <p:nvPr/>
        </p:nvSpPr>
        <p:spPr>
          <a:xfrm>
            <a:off x="1295062" y="8591550"/>
            <a:ext cx="1257341" cy="266700"/>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Congé mobile</a:t>
            </a:r>
          </a:p>
        </p:txBody>
      </p:sp>
      <p:sp>
        <p:nvSpPr>
          <p:cNvPr id="18" name="Freeform 18"/>
          <p:cNvSpPr>
            <a:spLocks noGrp="1" noRot="1" noMove="1" noResize="1" noEditPoints="1" noAdjustHandles="1" noChangeArrowheads="1" noChangeShapeType="1"/>
          </p:cNvSpPr>
          <p:nvPr/>
        </p:nvSpPr>
        <p:spPr>
          <a:xfrm>
            <a:off x="365565" y="9385779"/>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9" name="TextBox 19"/>
          <p:cNvSpPr txBox="1">
            <a:spLocks noGrp="1" noRot="1" noMove="1" noResize="1" noEditPoints="1" noAdjustHandles="1" noChangeArrowheads="1" noChangeShapeType="1"/>
          </p:cNvSpPr>
          <p:nvPr/>
        </p:nvSpPr>
        <p:spPr>
          <a:xfrm>
            <a:off x="1187321" y="9571008"/>
            <a:ext cx="1631445" cy="266700"/>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Congé sans solde</a:t>
            </a:r>
          </a:p>
        </p:txBody>
      </p:sp>
      <p:sp>
        <p:nvSpPr>
          <p:cNvPr id="20" name="TextBox 20"/>
          <p:cNvSpPr txBox="1">
            <a:spLocks noGrp="1" noRot="1" noMove="1" noResize="1" noEditPoints="1" noAdjustHandles="1" noChangeArrowheads="1" noChangeShapeType="1"/>
          </p:cNvSpPr>
          <p:nvPr/>
        </p:nvSpPr>
        <p:spPr>
          <a:xfrm>
            <a:off x="494029" y="5672505"/>
            <a:ext cx="273843" cy="306705"/>
          </a:xfrm>
          <a:prstGeom prst="rect">
            <a:avLst/>
          </a:prstGeom>
        </p:spPr>
        <p:txBody>
          <a:bodyPr wrap="square" lIns="0" tIns="0" rIns="0" bIns="0" rtlCol="0" anchor="t">
            <a:spAutoFit/>
          </a:bodyPr>
          <a:lstStyle/>
          <a:p>
            <a:pPr algn="ctr">
              <a:lnSpc>
                <a:spcPts val="2520"/>
              </a:lnSpc>
            </a:pPr>
            <a:r>
              <a:rPr lang="en-US" b="1" dirty="0">
                <a:solidFill>
                  <a:srgbClr val="FFFFFF"/>
                </a:solidFill>
                <a:latin typeface="Inter Bold"/>
                <a:ea typeface="Inter Bold"/>
                <a:cs typeface="Inter Bold"/>
                <a:sym typeface="Inter Bold"/>
              </a:rPr>
              <a:t>19</a:t>
            </a:r>
            <a:endParaRPr lang="en-US" sz="1800" b="1" dirty="0">
              <a:solidFill>
                <a:srgbClr val="FFFFFF"/>
              </a:solidFill>
              <a:latin typeface="Inter Bold"/>
              <a:ea typeface="Inter Bold"/>
              <a:cs typeface="Inter Bold"/>
              <a:sym typeface="Inter Bold"/>
            </a:endParaRPr>
          </a:p>
        </p:txBody>
      </p:sp>
      <p:sp>
        <p:nvSpPr>
          <p:cNvPr id="21" name="TextBox 21"/>
          <p:cNvSpPr txBox="1">
            <a:spLocks noGrp="1" noRot="1" noMove="1" noResize="1" noEditPoints="1" noAdjustHandles="1" noChangeArrowheads="1" noChangeShapeType="1"/>
          </p:cNvSpPr>
          <p:nvPr/>
        </p:nvSpPr>
        <p:spPr>
          <a:xfrm>
            <a:off x="443974" y="7611153"/>
            <a:ext cx="339781"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23</a:t>
            </a:r>
          </a:p>
        </p:txBody>
      </p:sp>
      <p:sp>
        <p:nvSpPr>
          <p:cNvPr id="22" name="TextBox 22"/>
          <p:cNvSpPr txBox="1">
            <a:spLocks noGrp="1" noRot="1" noMove="1" noResize="1" noEditPoints="1" noAdjustHandles="1" noChangeArrowheads="1" noChangeShapeType="1"/>
          </p:cNvSpPr>
          <p:nvPr/>
        </p:nvSpPr>
        <p:spPr>
          <a:xfrm>
            <a:off x="442757" y="8571547"/>
            <a:ext cx="339781"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23</a:t>
            </a:r>
          </a:p>
        </p:txBody>
      </p:sp>
      <p:sp>
        <p:nvSpPr>
          <p:cNvPr id="23" name="TextBox 23"/>
          <p:cNvSpPr txBox="1">
            <a:spLocks noGrp="1" noRot="1" noMove="1" noResize="1" noEditPoints="1" noAdjustHandles="1" noChangeArrowheads="1" noChangeShapeType="1"/>
          </p:cNvSpPr>
          <p:nvPr/>
        </p:nvSpPr>
        <p:spPr>
          <a:xfrm>
            <a:off x="428091" y="6613671"/>
            <a:ext cx="371549"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20</a:t>
            </a:r>
          </a:p>
        </p:txBody>
      </p:sp>
      <p:sp>
        <p:nvSpPr>
          <p:cNvPr id="24" name="TextBox 24"/>
          <p:cNvSpPr txBox="1">
            <a:spLocks noGrp="1" noRot="1" noMove="1" noResize="1" noEditPoints="1" noAdjustHandles="1" noChangeArrowheads="1" noChangeShapeType="1"/>
          </p:cNvSpPr>
          <p:nvPr/>
        </p:nvSpPr>
        <p:spPr>
          <a:xfrm>
            <a:off x="468392" y="9551005"/>
            <a:ext cx="32511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23</a:t>
            </a:r>
          </a:p>
        </p:txBody>
      </p:sp>
      <p:sp>
        <p:nvSpPr>
          <p:cNvPr id="25" name="Espace réservé du numéro de diapositive 29">
            <a:extLst>
              <a:ext uri="{FF2B5EF4-FFF2-40B4-BE49-F238E27FC236}">
                <a16:creationId xmlns:a16="http://schemas.microsoft.com/office/drawing/2014/main" id="{CAD70212-B1A0-704E-B199-086692E24349}"/>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2118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533585984"/>
              </p:ext>
            </p:extLst>
          </p:nvPr>
        </p:nvGraphicFramePr>
        <p:xfrm>
          <a:off x="7579299" y="1475488"/>
          <a:ext cx="9500223" cy="7336024"/>
        </p:xfrm>
        <a:graphic>
          <a:graphicData uri="http://schemas.openxmlformats.org/drawingml/2006/table">
            <a:tbl>
              <a:tblPr/>
              <a:tblGrid>
                <a:gridCol w="2887088">
                  <a:extLst>
                    <a:ext uri="{9D8B030D-6E8A-4147-A177-3AD203B41FA5}">
                      <a16:colId xmlns:a16="http://schemas.microsoft.com/office/drawing/2014/main" val="20000"/>
                    </a:ext>
                  </a:extLst>
                </a:gridCol>
                <a:gridCol w="3190057">
                  <a:extLst>
                    <a:ext uri="{9D8B030D-6E8A-4147-A177-3AD203B41FA5}">
                      <a16:colId xmlns:a16="http://schemas.microsoft.com/office/drawing/2014/main" val="20001"/>
                    </a:ext>
                  </a:extLst>
                </a:gridCol>
                <a:gridCol w="3423078">
                  <a:extLst>
                    <a:ext uri="{9D8B030D-6E8A-4147-A177-3AD203B41FA5}">
                      <a16:colId xmlns:a16="http://schemas.microsoft.com/office/drawing/2014/main" val="20002"/>
                    </a:ext>
                  </a:extLst>
                </a:gridCol>
              </a:tblGrid>
              <a:tr h="1935093">
                <a:tc>
                  <a:txBody>
                    <a:bodyPr/>
                    <a:lstStyle/>
                    <a:p>
                      <a:pPr algn="l">
                        <a:lnSpc>
                          <a:spcPts val="2100"/>
                        </a:lnSpc>
                        <a:defRPr/>
                      </a:pPr>
                      <a:r>
                        <a:rPr lang="en-US" sz="1200" b="1" dirty="0">
                          <a:solidFill>
                            <a:srgbClr val="000000"/>
                          </a:solidFill>
                          <a:latin typeface="Inter Bold"/>
                          <a:ea typeface="Inter Bold"/>
                          <a:cs typeface="Inter Bold"/>
                          <a:sym typeface="Inter Bold"/>
                        </a:rPr>
                        <a:t>Service </a:t>
                      </a:r>
                      <a:r>
                        <a:rPr lang="en-US" sz="1200" b="1" dirty="0" err="1">
                          <a:solidFill>
                            <a:srgbClr val="000000"/>
                          </a:solidFill>
                          <a:latin typeface="Inter Bold"/>
                          <a:ea typeface="Inter Bold"/>
                          <a:cs typeface="Inter Bold"/>
                          <a:sym typeface="Inter Bold"/>
                        </a:rPr>
                        <a:t>continu</a:t>
                      </a:r>
                      <a:r>
                        <a:rPr lang="en-US" sz="1200" b="1" dirty="0">
                          <a:solidFill>
                            <a:srgbClr val="000000"/>
                          </a:solidFill>
                          <a:latin typeface="Inter Bold"/>
                          <a:ea typeface="Inter Bold"/>
                          <a:cs typeface="Inter Bold"/>
                          <a:sym typeface="Inter Bold"/>
                        </a:rPr>
                        <a:t> à la fin de </a:t>
                      </a:r>
                      <a:r>
                        <a:rPr lang="en-US" sz="1200" b="1" dirty="0" err="1">
                          <a:solidFill>
                            <a:srgbClr val="000000"/>
                          </a:solidFill>
                          <a:latin typeface="Inter Bold"/>
                          <a:ea typeface="Inter Bold"/>
                          <a:cs typeface="Inter Bold"/>
                          <a:sym typeface="Inter Bold"/>
                        </a:rPr>
                        <a:t>l’année</a:t>
                      </a:r>
                      <a:r>
                        <a:rPr lang="en-US" sz="1200" b="1" dirty="0">
                          <a:solidFill>
                            <a:srgbClr val="000000"/>
                          </a:solidFill>
                          <a:latin typeface="Inter Bold"/>
                          <a:ea typeface="Inter Bold"/>
                          <a:cs typeface="Inter Bold"/>
                          <a:sym typeface="Inter Bold"/>
                        </a:rPr>
                        <a:t> de </a:t>
                      </a:r>
                      <a:r>
                        <a:rPr lang="en-US" sz="1200" b="1" dirty="0" err="1">
                          <a:solidFill>
                            <a:srgbClr val="000000"/>
                          </a:solidFill>
                          <a:latin typeface="Inter Bold"/>
                          <a:ea typeface="Inter Bold"/>
                          <a:cs typeface="Inter Bold"/>
                          <a:sym typeface="Inter Bold"/>
                        </a:rPr>
                        <a:t>référence</a:t>
                      </a:r>
                      <a:r>
                        <a:rPr lang="en-US" sz="1200" b="1" dirty="0">
                          <a:solidFill>
                            <a:srgbClr val="000000"/>
                          </a:solidFill>
                          <a:latin typeface="Inter Bold"/>
                          <a:ea typeface="Inter Bold"/>
                          <a:cs typeface="Inter Bold"/>
                          <a:sym typeface="Inter Bold"/>
                        </a:rPr>
                        <a:t>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b="1" dirty="0">
                          <a:solidFill>
                            <a:srgbClr val="000000"/>
                          </a:solidFill>
                          <a:latin typeface="Inter Bold"/>
                          <a:ea typeface="Inter Bold"/>
                          <a:cs typeface="Inter Bold"/>
                          <a:sym typeface="Inter Bold"/>
                        </a:rPr>
                        <a:t>Durée des </a:t>
                      </a:r>
                      <a:r>
                        <a:rPr lang="en-US" sz="1200" b="1" dirty="0" err="1">
                          <a:solidFill>
                            <a:srgbClr val="000000"/>
                          </a:solidFill>
                          <a:latin typeface="Inter Bold"/>
                          <a:ea typeface="Inter Bold"/>
                          <a:cs typeface="Inter Bold"/>
                          <a:sym typeface="Inter Bold"/>
                        </a:rPr>
                        <a:t>vacances</a:t>
                      </a:r>
                      <a:r>
                        <a:rPr lang="en-US" sz="1200" b="1" dirty="0">
                          <a:solidFill>
                            <a:srgbClr val="000000"/>
                          </a:solidFill>
                          <a:latin typeface="Inter Bold"/>
                          <a:ea typeface="Inter Bold"/>
                          <a:cs typeface="Inter Bold"/>
                          <a:sym typeface="Inter Bold"/>
                        </a:rPr>
                        <a:t>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b="1" dirty="0" err="1">
                          <a:solidFill>
                            <a:srgbClr val="000000"/>
                          </a:solidFill>
                          <a:latin typeface="Inter Bold"/>
                          <a:ea typeface="Inter Bold"/>
                          <a:cs typeface="Inter Bold"/>
                          <a:sym typeface="Inter Bold"/>
                        </a:rPr>
                        <a:t>Indemnité</a:t>
                      </a:r>
                      <a:r>
                        <a:rPr lang="en-US" sz="1200" b="1" dirty="0">
                          <a:solidFill>
                            <a:srgbClr val="000000"/>
                          </a:solidFill>
                          <a:latin typeface="Inter Bold"/>
                          <a:ea typeface="Inter Bold"/>
                          <a:cs typeface="Inter Bold"/>
                          <a:sym typeface="Inter Bold"/>
                        </a:rPr>
                        <a:t> de </a:t>
                      </a:r>
                      <a:r>
                        <a:rPr lang="en-US" sz="1200" b="1" dirty="0" err="1">
                          <a:solidFill>
                            <a:srgbClr val="000000"/>
                          </a:solidFill>
                          <a:latin typeface="Inter Bold"/>
                          <a:ea typeface="Inter Bold"/>
                          <a:cs typeface="Inter Bold"/>
                          <a:sym typeface="Inter Bold"/>
                        </a:rPr>
                        <a:t>vacances</a:t>
                      </a:r>
                      <a:r>
                        <a:rPr lang="en-US" sz="1200" b="1" dirty="0">
                          <a:solidFill>
                            <a:srgbClr val="000000"/>
                          </a:solidFill>
                          <a:latin typeface="Inter Bold"/>
                          <a:ea typeface="Inter Bold"/>
                          <a:cs typeface="Inter Bold"/>
                          <a:sym typeface="Inter Bold"/>
                        </a:rPr>
                        <a:t> (% du </a:t>
                      </a:r>
                      <a:r>
                        <a:rPr lang="en-US" sz="1200" b="1" dirty="0" err="1">
                          <a:solidFill>
                            <a:srgbClr val="000000"/>
                          </a:solidFill>
                          <a:latin typeface="Inter Bold"/>
                          <a:ea typeface="Inter Bold"/>
                          <a:cs typeface="Inter Bold"/>
                          <a:sym typeface="Inter Bold"/>
                        </a:rPr>
                        <a:t>salaire</a:t>
                      </a:r>
                      <a:r>
                        <a:rPr lang="en-US" sz="1200" b="1" dirty="0">
                          <a:solidFill>
                            <a:srgbClr val="000000"/>
                          </a:solidFill>
                          <a:latin typeface="Inter Bold"/>
                          <a:ea typeface="Inter Bold"/>
                          <a:cs typeface="Inter Bold"/>
                          <a:sym typeface="Inter Bold"/>
                        </a:rPr>
                        <a:t> brut)</a:t>
                      </a:r>
                      <a:r>
                        <a:rPr lang="en-US" sz="1200" dirty="0">
                          <a:solidFill>
                            <a:srgbClr val="000000"/>
                          </a:solidFill>
                          <a:latin typeface="Inter"/>
                          <a:ea typeface="Inter"/>
                          <a:cs typeface="Inter"/>
                          <a:sym typeface="Inter"/>
                        </a:rPr>
                        <a:t>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9441">
                <a:tc>
                  <a:txBody>
                    <a:bodyPr/>
                    <a:lstStyle/>
                    <a:p>
                      <a:pPr algn="just">
                        <a:lnSpc>
                          <a:spcPts val="750"/>
                        </a:lnSpc>
                        <a:defRPr/>
                      </a:pPr>
                      <a:r>
                        <a:rPr lang="en-US" sz="1200" dirty="0" err="1">
                          <a:solidFill>
                            <a:srgbClr val="000000"/>
                          </a:solidFill>
                          <a:latin typeface="Inter"/>
                          <a:ea typeface="Inter"/>
                          <a:cs typeface="Inter"/>
                          <a:sym typeface="Inter"/>
                        </a:rPr>
                        <a:t>Moins</a:t>
                      </a:r>
                      <a:r>
                        <a:rPr lang="en-US" sz="1200" dirty="0">
                          <a:solidFill>
                            <a:srgbClr val="000000"/>
                          </a:solidFill>
                          <a:latin typeface="Inter"/>
                          <a:ea typeface="Inter"/>
                          <a:cs typeface="Inter"/>
                          <a:sym typeface="Inter"/>
                        </a:rPr>
                        <a:t> de 1 an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1 jour par </a:t>
                      </a:r>
                      <a:r>
                        <a:rPr lang="en-US" sz="1200" dirty="0" err="1">
                          <a:solidFill>
                            <a:srgbClr val="000000"/>
                          </a:solidFill>
                          <a:latin typeface="Inter"/>
                          <a:ea typeface="Inter"/>
                          <a:cs typeface="Inter"/>
                          <a:sym typeface="Inter"/>
                        </a:rPr>
                        <a:t>mois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complet</a:t>
                      </a:r>
                      <a:r>
                        <a:rPr lang="en-US" sz="1200" dirty="0">
                          <a:solidFill>
                            <a:srgbClr val="000000"/>
                          </a:solidFill>
                          <a:latin typeface="Inter"/>
                          <a:ea typeface="Inter"/>
                          <a:cs typeface="Inter"/>
                          <a:sym typeface="Inter"/>
                        </a:rPr>
                        <a:t> de service </a:t>
                      </a:r>
                      <a:r>
                        <a:rPr lang="en-US" sz="1200" dirty="0" err="1">
                          <a:solidFill>
                            <a:srgbClr val="000000"/>
                          </a:solidFill>
                          <a:latin typeface="Inter"/>
                          <a:ea typeface="Inter"/>
                          <a:cs typeface="Inter"/>
                          <a:sym typeface="Inter"/>
                        </a:rPr>
                        <a:t>continu</a:t>
                      </a:r>
                      <a:r>
                        <a:rPr lang="en-US" sz="1200" dirty="0">
                          <a:solidFill>
                            <a:srgbClr val="000000"/>
                          </a:solidFill>
                          <a:latin typeface="Inter"/>
                          <a:ea typeface="Inter"/>
                          <a:cs typeface="Inter"/>
                          <a:sym typeface="Inter"/>
                        </a:rPr>
                        <a:t> sans </a:t>
                      </a:r>
                      <a:r>
                        <a:rPr lang="en-US" sz="1200" dirty="0" err="1">
                          <a:solidFill>
                            <a:srgbClr val="000000"/>
                          </a:solidFill>
                          <a:latin typeface="Inter"/>
                          <a:ea typeface="Inter"/>
                          <a:cs typeface="Inter"/>
                          <a:sym typeface="Inter"/>
                        </a:rPr>
                        <a:t>excéder</a:t>
                      </a:r>
                      <a:r>
                        <a:rPr lang="en-US" sz="1200" dirty="0">
                          <a:solidFill>
                            <a:srgbClr val="000000"/>
                          </a:solidFill>
                          <a:latin typeface="Inter"/>
                          <a:ea typeface="Inter"/>
                          <a:cs typeface="Inter"/>
                          <a:sym typeface="Inter"/>
                        </a:rPr>
                        <a:t> 2 </a:t>
                      </a:r>
                      <a:r>
                        <a:rPr lang="en-US" sz="1200" dirty="0" err="1">
                          <a:solidFill>
                            <a:srgbClr val="000000"/>
                          </a:solidFill>
                          <a:latin typeface="Inter"/>
                          <a:ea typeface="Inter"/>
                          <a:cs typeface="Inter"/>
                          <a:sym typeface="Inter"/>
                        </a:rPr>
                        <a:t>semaines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4 %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0745">
                <a:tc>
                  <a:txBody>
                    <a:bodyPr/>
                    <a:lstStyle/>
                    <a:p>
                      <a:pPr algn="l">
                        <a:lnSpc>
                          <a:spcPts val="2100"/>
                        </a:lnSpc>
                        <a:defRPr/>
                      </a:pPr>
                      <a:r>
                        <a:rPr lang="en-US" sz="1200" dirty="0">
                          <a:solidFill>
                            <a:srgbClr val="000000"/>
                          </a:solidFill>
                          <a:latin typeface="Inter"/>
                          <a:ea typeface="Inter"/>
                          <a:cs typeface="Inter"/>
                          <a:sym typeface="Inter"/>
                        </a:rPr>
                        <a:t>De 1 an à </a:t>
                      </a:r>
                      <a:r>
                        <a:rPr lang="en-US" sz="1200" dirty="0" err="1">
                          <a:solidFill>
                            <a:srgbClr val="000000"/>
                          </a:solidFill>
                          <a:latin typeface="Inter"/>
                          <a:ea typeface="Inter"/>
                          <a:cs typeface="Inter"/>
                          <a:sym typeface="Inter"/>
                        </a:rPr>
                        <a:t>moins</a:t>
                      </a:r>
                      <a:r>
                        <a:rPr lang="en-US" sz="1200" dirty="0">
                          <a:solidFill>
                            <a:srgbClr val="000000"/>
                          </a:solidFill>
                          <a:latin typeface="Inter"/>
                          <a:ea typeface="Inter"/>
                          <a:cs typeface="Inter"/>
                          <a:sym typeface="Inter"/>
                        </a:rPr>
                        <a:t> de 3 </a:t>
                      </a:r>
                      <a:r>
                        <a:rPr lang="en-US" sz="1200" dirty="0" err="1">
                          <a:solidFill>
                            <a:srgbClr val="000000"/>
                          </a:solidFill>
                          <a:latin typeface="Inter"/>
                          <a:ea typeface="Inter"/>
                          <a:cs typeface="Inter"/>
                          <a:sym typeface="Inter"/>
                        </a:rPr>
                        <a:t>ans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2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continues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4 %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0745">
                <a:tc>
                  <a:txBody>
                    <a:bodyPr/>
                    <a:lstStyle/>
                    <a:p>
                      <a:pPr algn="l">
                        <a:lnSpc>
                          <a:spcPts val="2100"/>
                        </a:lnSpc>
                        <a:defRPr/>
                      </a:pPr>
                      <a:r>
                        <a:rPr lang="en-US" sz="1200" dirty="0">
                          <a:solidFill>
                            <a:srgbClr val="000000"/>
                          </a:solidFill>
                          <a:latin typeface="Inter"/>
                          <a:ea typeface="Inter"/>
                          <a:cs typeface="Inter"/>
                          <a:sym typeface="Inter"/>
                        </a:rPr>
                        <a:t>3 </a:t>
                      </a:r>
                      <a:r>
                        <a:rPr lang="en-US" sz="1200" dirty="0" err="1">
                          <a:solidFill>
                            <a:srgbClr val="000000"/>
                          </a:solidFill>
                          <a:latin typeface="Inter"/>
                          <a:ea typeface="Inter"/>
                          <a:cs typeface="Inter"/>
                          <a:sym typeface="Inter"/>
                        </a:rPr>
                        <a:t>ans</a:t>
                      </a:r>
                      <a:r>
                        <a:rPr lang="en-US" sz="1200" dirty="0">
                          <a:solidFill>
                            <a:srgbClr val="000000"/>
                          </a:solidFill>
                          <a:latin typeface="Inter"/>
                          <a:ea typeface="Inter"/>
                          <a:cs typeface="Inter"/>
                          <a:sym typeface="Inter"/>
                        </a:rPr>
                        <a:t> et plus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3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continues</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6 %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4" name="TextBox 4"/>
          <p:cNvSpPr txBox="1"/>
          <p:nvPr/>
        </p:nvSpPr>
        <p:spPr>
          <a:xfrm>
            <a:off x="404131" y="2335796"/>
            <a:ext cx="6029116" cy="1322157"/>
          </a:xfrm>
          <a:prstGeom prst="rect">
            <a:avLst/>
          </a:prstGeom>
        </p:spPr>
        <p:txBody>
          <a:bodyPr lIns="0" tIns="0" rIns="0" bIns="0" rtlCol="0" anchor="t">
            <a:spAutoFit/>
          </a:bodyPr>
          <a:lstStyle/>
          <a:p>
            <a:pPr algn="l">
              <a:lnSpc>
                <a:spcPts val="2100"/>
              </a:lnSpc>
            </a:pPr>
            <a:r>
              <a:rPr lang="fr-CA" sz="1400" dirty="0">
                <a:solidFill>
                  <a:srgbClr val="000000"/>
                </a:solidFill>
                <a:latin typeface="Inter"/>
                <a:ea typeface="Inter"/>
                <a:cs typeface="Inter"/>
                <a:sym typeface="Inter"/>
              </a:rPr>
              <a:t>Selon la </a:t>
            </a:r>
            <a:r>
              <a:rPr lang="fr-CA" sz="1400" i="1" u="sng" dirty="0">
                <a:solidFill>
                  <a:srgbClr val="004AAD"/>
                </a:solidFill>
                <a:latin typeface="Inter Italics"/>
                <a:ea typeface="Inter Italics"/>
                <a:cs typeface="Inter Italics"/>
                <a:sym typeface="Inter Italics"/>
                <a:hlinkClick r:id="rId7"/>
              </a:rPr>
              <a:t>Loi sur les normes du travail (LNT)</a:t>
            </a:r>
            <a:r>
              <a:rPr lang="fr-CA" sz="1400" dirty="0">
                <a:solidFill>
                  <a:srgbClr val="000000"/>
                </a:solidFill>
                <a:latin typeface="Inter"/>
                <a:ea typeface="Inter"/>
                <a:cs typeface="Inter"/>
                <a:sym typeface="Inter"/>
              </a:rPr>
              <a:t>, le droit aux vacances s’acquiert pendant une période de 12 mois consécutive. La durée des vacances est établie en fonction de la période de service continu de l’</a:t>
            </a:r>
            <a:r>
              <a:rPr lang="fr-CA" sz="1400" dirty="0" err="1">
                <a:solidFill>
                  <a:srgbClr val="000000"/>
                </a:solidFill>
                <a:latin typeface="Inter"/>
                <a:ea typeface="Inter"/>
                <a:cs typeface="Inter"/>
                <a:sym typeface="Inter"/>
              </a:rPr>
              <a:t>employé.e</a:t>
            </a:r>
            <a:r>
              <a:rPr lang="fr-CA" sz="1400" dirty="0">
                <a:solidFill>
                  <a:srgbClr val="000000"/>
                </a:solidFill>
                <a:latin typeface="Inter"/>
                <a:ea typeface="Inter"/>
                <a:cs typeface="Inter"/>
                <a:sym typeface="Inter"/>
              </a:rPr>
              <a:t>. Pour ce qui est du montant de l’indemnité, il varie selon le salaire gagné pendant l’année de référence en vigueur dans l’entreprise. </a:t>
            </a:r>
          </a:p>
        </p:txBody>
      </p:sp>
      <p:sp>
        <p:nvSpPr>
          <p:cNvPr id="5" name="TextBox 5"/>
          <p:cNvSpPr txBox="1"/>
          <p:nvPr/>
        </p:nvSpPr>
        <p:spPr>
          <a:xfrm>
            <a:off x="404131" y="6897061"/>
            <a:ext cx="6029116" cy="677750"/>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Pour connaître la liste des journées fériées et chômées, veuillez vous référer à votre supérieur(e) ou consulter la liste des </a:t>
            </a:r>
            <a:r>
              <a:rPr lang="fr-CA" sz="1400" dirty="0">
                <a:solidFill>
                  <a:srgbClr val="000000"/>
                </a:solidFill>
                <a:latin typeface="Inter"/>
                <a:ea typeface="Inter"/>
                <a:cs typeface="Inter"/>
                <a:sym typeface="Inter"/>
                <a:hlinkClick r:id="rId8"/>
              </a:rPr>
              <a:t>jours fériés pour les établissements d’alimentation. </a:t>
            </a:r>
            <a:endParaRPr lang="fr-CA" sz="1400" dirty="0">
              <a:solidFill>
                <a:srgbClr val="000000"/>
              </a:solidFill>
              <a:latin typeface="Inter"/>
              <a:ea typeface="Inter"/>
              <a:cs typeface="Inter"/>
              <a:sym typeface="Inter"/>
            </a:endParaRPr>
          </a:p>
        </p:txBody>
      </p:sp>
      <p:grpSp>
        <p:nvGrpSpPr>
          <p:cNvPr id="6" name="Group 6"/>
          <p:cNvGrpSpPr>
            <a:grpSpLocks noGrp="1" noUngrp="1" noRot="1" noMove="1" noResize="1"/>
          </p:cNvGrpSpPr>
          <p:nvPr/>
        </p:nvGrpSpPr>
        <p:grpSpPr>
          <a:xfrm>
            <a:off x="404131" y="302304"/>
            <a:ext cx="2827126" cy="1179800"/>
            <a:chOff x="0" y="0"/>
            <a:chExt cx="973846" cy="406400"/>
          </a:xfrm>
        </p:grpSpPr>
        <p:sp>
          <p:nvSpPr>
            <p:cNvPr id="7" name="Freeform 7"/>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9" name="TextBox 9"/>
          <p:cNvSpPr txBox="1">
            <a:spLocks noGrp="1" noRot="1" noMove="1" noResize="1" noEditPoints="1" noAdjustHandles="1" noChangeArrowheads="1" noChangeShapeType="1"/>
          </p:cNvSpPr>
          <p:nvPr/>
        </p:nvSpPr>
        <p:spPr>
          <a:xfrm>
            <a:off x="822677" y="744360"/>
            <a:ext cx="1990033" cy="330092"/>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Congé payé</a:t>
            </a:r>
          </a:p>
        </p:txBody>
      </p:sp>
      <p:grpSp>
        <p:nvGrpSpPr>
          <p:cNvPr id="10" name="Group 10"/>
          <p:cNvGrpSpPr>
            <a:grpSpLocks noGrp="1" noUngrp="1" noRot="1" noMove="1" noResize="1"/>
          </p:cNvGrpSpPr>
          <p:nvPr/>
        </p:nvGrpSpPr>
        <p:grpSpPr>
          <a:xfrm>
            <a:off x="404131" y="4831436"/>
            <a:ext cx="2827126" cy="1179800"/>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nvSpPr>
        <p:spPr>
          <a:xfrm>
            <a:off x="758292" y="5242003"/>
            <a:ext cx="1990033" cy="330092"/>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Jours fériés</a:t>
            </a:r>
          </a:p>
        </p:txBody>
      </p:sp>
      <p:grpSp>
        <p:nvGrpSpPr>
          <p:cNvPr id="14" name="Groupe 13">
            <a:extLst>
              <a:ext uri="{FF2B5EF4-FFF2-40B4-BE49-F238E27FC236}">
                <a16:creationId xmlns:a16="http://schemas.microsoft.com/office/drawing/2014/main" id="{7C3B88A0-B926-4B30-95D6-DD555FA07DBF}"/>
              </a:ext>
            </a:extLst>
          </p:cNvPr>
          <p:cNvGrpSpPr/>
          <p:nvPr>
            <p:custDataLst>
              <p:tags r:id="rId1"/>
            </p:custDataLst>
          </p:nvPr>
        </p:nvGrpSpPr>
        <p:grpSpPr>
          <a:xfrm>
            <a:off x="-3004803" y="419101"/>
            <a:ext cx="2827127" cy="3942130"/>
            <a:chOff x="-1978558" y="1633006"/>
            <a:chExt cx="1948864" cy="3536523"/>
          </a:xfrm>
        </p:grpSpPr>
        <p:sp>
          <p:nvSpPr>
            <p:cNvPr id="15" name="TextBox 3">
              <a:extLst>
                <a:ext uri="{FF2B5EF4-FFF2-40B4-BE49-F238E27FC236}">
                  <a16:creationId xmlns:a16="http://schemas.microsoft.com/office/drawing/2014/main" id="{C15CEBC6-8388-2445-B01A-7D2905952835}"/>
                </a:ext>
              </a:extLst>
            </p:cNvPr>
            <p:cNvSpPr txBox="1"/>
            <p:nvPr/>
          </p:nvSpPr>
          <p:spPr>
            <a:xfrm>
              <a:off x="-1973625" y="1633006"/>
              <a:ext cx="1943931" cy="3536523"/>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1000" b="0" i="0">
                <a:effectLst/>
                <a:latin typeface="Inter" panose="02000503000000020004" pitchFamily="2" charset="0"/>
                <a:ea typeface="Inter" panose="02000503000000020004" pitchFamily="2" charset="0"/>
              </a:endParaRPr>
            </a:p>
          </p:txBody>
        </p:sp>
        <p:sp>
          <p:nvSpPr>
            <p:cNvPr id="16" name="ZoneTexte 15">
              <a:extLst>
                <a:ext uri="{FF2B5EF4-FFF2-40B4-BE49-F238E27FC236}">
                  <a16:creationId xmlns:a16="http://schemas.microsoft.com/office/drawing/2014/main" id="{F33FE46C-9613-F520-AFAA-71C1CB1C4686}"/>
                </a:ext>
              </a:extLst>
            </p:cNvPr>
            <p:cNvSpPr txBox="1"/>
            <p:nvPr/>
          </p:nvSpPr>
          <p:spPr>
            <a:xfrm>
              <a:off x="-1978558" y="2697660"/>
              <a:ext cx="1943930" cy="2195070"/>
            </a:xfrm>
            <a:prstGeom prst="rect">
              <a:avLst/>
            </a:prstGeom>
            <a:noFill/>
          </p:spPr>
          <p:txBody>
            <a:bodyPr wrap="square" rtlCol="0">
              <a:spAutoFit/>
            </a:bodyPr>
            <a:lstStyle/>
            <a:p>
              <a:pPr algn="just"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algn="just" rtl="0" fontAlgn="base"/>
              <a:endParaRPr lang="fr-CA" sz="1100" b="0" i="0">
                <a:effectLst/>
                <a:latin typeface="Inter" panose="02000503000000020004" pitchFamily="2" charset="0"/>
                <a:ea typeface="Inter" panose="02000503000000020004" pitchFamily="2" charset="0"/>
              </a:endParaRPr>
            </a:p>
            <a:p>
              <a:pPr algn="l" rtl="0" fontAlgn="base"/>
              <a:r>
                <a:rPr lang="fr-CA" sz="1100" b="0" i="0">
                  <a:effectLst/>
                  <a:latin typeface="Inter" panose="02000503000000020004" pitchFamily="2" charset="0"/>
                  <a:ea typeface="Inter" panose="02000503000000020004" pitchFamily="2" charset="0"/>
                </a:rPr>
                <a:t>Consultez l’outil </a:t>
              </a:r>
              <a:r>
                <a:rPr lang="fr-CA" sz="1100" b="1" i="0">
                  <a:effectLst/>
                  <a:latin typeface="Inter" panose="02000503000000020004" pitchFamily="2" charset="0"/>
                  <a:ea typeface="Inter" panose="02000503000000020004" pitchFamily="2" charset="0"/>
                </a:rPr>
                <a:t>«</a:t>
              </a:r>
              <a:r>
                <a:rPr lang="fr-CA" sz="1100" b="1" i="0">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 </a:t>
              </a:r>
              <a:r>
                <a:rPr lang="fr-CA" sz="1100" b="1" i="0" u="sng" strike="noStrike" err="1">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monCalcul</a:t>
              </a:r>
              <a:r>
                <a:rPr lang="fr-CA" sz="1100" b="1" i="0">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 </a:t>
              </a:r>
              <a:r>
                <a:rPr lang="fr-CA" sz="1100" b="1" i="0">
                  <a:effectLst/>
                  <a:latin typeface="Inter" panose="02000503000000020004" pitchFamily="2" charset="0"/>
                  <a:ea typeface="Inter" panose="02000503000000020004" pitchFamily="2" charset="0"/>
                </a:rPr>
                <a:t>»</a:t>
              </a:r>
              <a:r>
                <a:rPr lang="fr-CA" sz="1100" b="0" i="0">
                  <a:effectLst/>
                  <a:latin typeface="Inter" panose="02000503000000020004" pitchFamily="2" charset="0"/>
                  <a:ea typeface="Inter" panose="02000503000000020004" pitchFamily="2" charset="0"/>
                </a:rPr>
                <a:t>, disponible sur le site de la Commission des normes, de l’équité, de la santé et de la sécurité du travail (CNESST). Cet outil simple et pratique vous offre l’occasion d’estimer des montants concernant les situations les plus courantes prévues à la </a:t>
              </a:r>
              <a:r>
                <a:rPr lang="fr-CA" sz="1100" b="1" i="1" u="sng" strike="noStrike">
                  <a:effectLst/>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Loi sur les normes du travail</a:t>
              </a:r>
              <a:r>
                <a:rPr lang="fr-CA" sz="1100" b="1" i="1" u="sng">
                  <a:effectLst/>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 (LNT)</a:t>
              </a:r>
              <a:r>
                <a:rPr lang="fr-CA" sz="1100" b="0" i="0">
                  <a:effectLst/>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 </a:t>
              </a:r>
              <a:r>
                <a:rPr lang="fr-CA" sz="1100" b="0" i="0">
                  <a:effectLst/>
                  <a:latin typeface="Inter" panose="02000503000000020004" pitchFamily="2" charset="0"/>
                  <a:ea typeface="Inter" panose="02000503000000020004" pitchFamily="2" charset="0"/>
                </a:rPr>
                <a:t>et propres à votre réalité d’employeur(euse). </a:t>
              </a:r>
            </a:p>
            <a:p>
              <a:endParaRPr lang="fr-CA" sz="1000">
                <a:latin typeface="Inter" panose="02000503000000020004" pitchFamily="2" charset="0"/>
                <a:ea typeface="Inter" panose="02000503000000020004" pitchFamily="2" charset="0"/>
              </a:endParaRPr>
            </a:p>
          </p:txBody>
        </p:sp>
      </p:grpSp>
      <p:grpSp>
        <p:nvGrpSpPr>
          <p:cNvPr id="17" name="Groupe 16">
            <a:extLst>
              <a:ext uri="{FF2B5EF4-FFF2-40B4-BE49-F238E27FC236}">
                <a16:creationId xmlns:a16="http://schemas.microsoft.com/office/drawing/2014/main" id="{6C88C535-D3E9-80C4-7712-4F265ADE45DD}"/>
              </a:ext>
            </a:extLst>
          </p:cNvPr>
          <p:cNvGrpSpPr/>
          <p:nvPr>
            <p:custDataLst>
              <p:tags r:id="rId2"/>
            </p:custDataLst>
          </p:nvPr>
        </p:nvGrpSpPr>
        <p:grpSpPr>
          <a:xfrm>
            <a:off x="-2997648" y="5242005"/>
            <a:ext cx="2819971" cy="1655058"/>
            <a:chOff x="-2060037" y="5553646"/>
            <a:chExt cx="1943930" cy="1167829"/>
          </a:xfrm>
        </p:grpSpPr>
        <p:sp>
          <p:nvSpPr>
            <p:cNvPr id="18" name="TextBox 3">
              <a:extLst>
                <a:ext uri="{FF2B5EF4-FFF2-40B4-BE49-F238E27FC236}">
                  <a16:creationId xmlns:a16="http://schemas.microsoft.com/office/drawing/2014/main" id="{18BF9502-7764-0F3D-03DB-5EEF6EBDCAE9}"/>
                </a:ext>
              </a:extLst>
            </p:cNvPr>
            <p:cNvSpPr txBox="1"/>
            <p:nvPr/>
          </p:nvSpPr>
          <p:spPr>
            <a:xfrm>
              <a:off x="-2060037" y="5553646"/>
              <a:ext cx="1943930" cy="1167829"/>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400" b="0" i="0">
                <a:effectLst/>
                <a:latin typeface="Inter" panose="02000503000000020004" pitchFamily="2" charset="0"/>
                <a:ea typeface="Inter" panose="02000503000000020004" pitchFamily="2" charset="0"/>
              </a:endParaRPr>
            </a:p>
          </p:txBody>
        </p:sp>
        <p:sp>
          <p:nvSpPr>
            <p:cNvPr id="19" name="ZoneTexte 18">
              <a:extLst>
                <a:ext uri="{FF2B5EF4-FFF2-40B4-BE49-F238E27FC236}">
                  <a16:creationId xmlns:a16="http://schemas.microsoft.com/office/drawing/2014/main" id="{648A94A2-C5A3-A66D-1D8D-E2063D060FCF}"/>
                </a:ext>
              </a:extLst>
            </p:cNvPr>
            <p:cNvSpPr txBox="1"/>
            <p:nvPr/>
          </p:nvSpPr>
          <p:spPr>
            <a:xfrm>
              <a:off x="-2060037" y="6305546"/>
              <a:ext cx="1943930" cy="41262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pic>
        <p:nvPicPr>
          <p:cNvPr id="20" name="Picture 3">
            <a:extLst>
              <a:ext uri="{FF2B5EF4-FFF2-40B4-BE49-F238E27FC236}">
                <a16:creationId xmlns:a16="http://schemas.microsoft.com/office/drawing/2014/main" id="{0AA0BE88-1110-08B6-7BB4-9A973BCAEBC6}"/>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963801" y="532503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2400FD88-F6DF-D4B8-CD2C-B001D39187A5}"/>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970955" y="521496"/>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numéro de diapositive 40">
            <a:extLst>
              <a:ext uri="{FF2B5EF4-FFF2-40B4-BE49-F238E27FC236}">
                <a16:creationId xmlns:a16="http://schemas.microsoft.com/office/drawing/2014/main" id="{BB4DDF6E-95E0-2D9A-F028-CD5771D65303}"/>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61978" y="4502875"/>
            <a:ext cx="3761556" cy="865158"/>
            <a:chOff x="0" y="0"/>
            <a:chExt cx="5015408" cy="1153544"/>
          </a:xfrm>
        </p:grpSpPr>
        <p:sp>
          <p:nvSpPr>
            <p:cNvPr id="3" name="Freeform 3"/>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314593" y="299708"/>
              <a:ext cx="248660"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3</a:t>
              </a:r>
            </a:p>
          </p:txBody>
        </p:sp>
        <p:sp>
          <p:nvSpPr>
            <p:cNvPr id="5" name="TextBox 5"/>
            <p:cNvSpPr txBox="1">
              <a:spLocks noGrp="1" noRot="1" noMove="1" noResize="1" noEditPoints="1" noAdjustHandles="1" noChangeArrowheads="1" noChangeShapeType="1"/>
            </p:cNvSpPr>
            <p:nvPr/>
          </p:nvSpPr>
          <p:spPr>
            <a:xfrm>
              <a:off x="1118963" y="106565"/>
              <a:ext cx="315569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1 </a:t>
              </a:r>
              <a:r>
                <a:rPr lang="en-US" sz="1500" dirty="0">
                  <a:solidFill>
                    <a:srgbClr val="FFFFFF"/>
                  </a:solidFill>
                  <a:latin typeface="Inter"/>
                  <a:ea typeface="Inter"/>
                  <a:cs typeface="Inter"/>
                  <a:sym typeface="Inter"/>
                </a:rPr>
                <a:t>: Notre </a:t>
              </a:r>
              <a:r>
                <a:rPr lang="en-US" sz="1500" dirty="0" err="1">
                  <a:solidFill>
                    <a:srgbClr val="FFFFFF"/>
                  </a:solidFill>
                  <a:latin typeface="Inter"/>
                  <a:ea typeface="Inter"/>
                  <a:cs typeface="Inter"/>
                  <a:sym typeface="Inter"/>
                </a:rPr>
                <a:t>entreprise</a:t>
              </a:r>
              <a:endParaRPr lang="en-US" sz="1500" dirty="0">
                <a:solidFill>
                  <a:srgbClr val="FFFFFF"/>
                </a:solidFill>
                <a:latin typeface="Inter"/>
                <a:ea typeface="Inter"/>
                <a:cs typeface="Inter"/>
                <a:sym typeface="Inter"/>
              </a:endParaRPr>
            </a:p>
          </p:txBody>
        </p:sp>
      </p:grpSp>
      <p:grpSp>
        <p:nvGrpSpPr>
          <p:cNvPr id="6" name="Group 6"/>
          <p:cNvGrpSpPr>
            <a:grpSpLocks noGrp="1" noUngrp="1" noRot="1" noMove="1" noResize="1"/>
          </p:cNvGrpSpPr>
          <p:nvPr/>
        </p:nvGrpSpPr>
        <p:grpSpPr>
          <a:xfrm>
            <a:off x="461978" y="5660933"/>
            <a:ext cx="3761556" cy="865158"/>
            <a:chOff x="0" y="0"/>
            <a:chExt cx="5015408" cy="1153544"/>
          </a:xfrm>
        </p:grpSpPr>
        <p:sp>
          <p:nvSpPr>
            <p:cNvPr id="7" name="Freeform 7"/>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317135" y="299708"/>
              <a:ext cx="243575"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9</a:t>
              </a:r>
            </a:p>
          </p:txBody>
        </p:sp>
        <p:sp>
          <p:nvSpPr>
            <p:cNvPr id="9" name="TextBox 9"/>
            <p:cNvSpPr txBox="1">
              <a:spLocks noGrp="1" noRot="1" noMove="1" noResize="1" noEditPoints="1" noAdjustHandles="1" noChangeArrowheads="1" noChangeShapeType="1"/>
            </p:cNvSpPr>
            <p:nvPr/>
          </p:nvSpPr>
          <p:spPr>
            <a:xfrm>
              <a:off x="1118963" y="115594"/>
              <a:ext cx="315569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2</a:t>
              </a:r>
              <a:r>
                <a:rPr lang="en-US" sz="1500" dirty="0">
                  <a:solidFill>
                    <a:srgbClr val="FFFFFF"/>
                  </a:solidFill>
                  <a:latin typeface="Inter"/>
                  <a:ea typeface="Inter"/>
                  <a:cs typeface="Inter"/>
                  <a:sym typeface="Inter"/>
                </a:rPr>
                <a:t> : Gestion </a:t>
              </a:r>
              <a:r>
                <a:rPr lang="en-US" sz="1500">
                  <a:solidFill>
                    <a:srgbClr val="FFFFFF"/>
                  </a:solidFill>
                  <a:latin typeface="Inter"/>
                  <a:ea typeface="Inter"/>
                  <a:cs typeface="Inter"/>
                  <a:sym typeface="Inter"/>
                </a:rPr>
                <a:t>des employé(e)s</a:t>
              </a:r>
              <a:endParaRPr lang="en-US" sz="1500" dirty="0">
                <a:solidFill>
                  <a:srgbClr val="FFFFFF"/>
                </a:solidFill>
                <a:latin typeface="Inter"/>
                <a:ea typeface="Inter"/>
                <a:cs typeface="Inter"/>
                <a:sym typeface="Inter"/>
              </a:endParaRPr>
            </a:p>
          </p:txBody>
        </p:sp>
      </p:grpSp>
      <p:grpSp>
        <p:nvGrpSpPr>
          <p:cNvPr id="10" name="Group 10"/>
          <p:cNvGrpSpPr>
            <a:grpSpLocks noGrp="1" noUngrp="1" noRot="1" noMove="1" noResize="1"/>
          </p:cNvGrpSpPr>
          <p:nvPr/>
        </p:nvGrpSpPr>
        <p:grpSpPr>
          <a:xfrm>
            <a:off x="461978" y="6818991"/>
            <a:ext cx="3761556" cy="865158"/>
            <a:chOff x="0" y="0"/>
            <a:chExt cx="5015408" cy="1153544"/>
          </a:xfrm>
        </p:grpSpPr>
        <p:sp>
          <p:nvSpPr>
            <p:cNvPr id="11" name="Freeform 11"/>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227257" y="299708"/>
              <a:ext cx="423332"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14</a:t>
              </a:r>
            </a:p>
          </p:txBody>
        </p:sp>
        <p:sp>
          <p:nvSpPr>
            <p:cNvPr id="13" name="TextBox 13"/>
            <p:cNvSpPr txBox="1">
              <a:spLocks noGrp="1" noRot="1" noMove="1" noResize="1" noEditPoints="1" noAdjustHandles="1" noChangeArrowheads="1" noChangeShapeType="1"/>
            </p:cNvSpPr>
            <p:nvPr/>
          </p:nvSpPr>
          <p:spPr>
            <a:xfrm>
              <a:off x="1118963" y="108350"/>
              <a:ext cx="315569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3 </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Salaires</a:t>
              </a:r>
              <a:r>
                <a:rPr lang="en-US" sz="1500" dirty="0">
                  <a:solidFill>
                    <a:srgbClr val="FFFFFF"/>
                  </a:solidFill>
                  <a:latin typeface="Inter"/>
                  <a:ea typeface="Inter"/>
                  <a:cs typeface="Inter"/>
                  <a:sym typeface="Inter"/>
                </a:rPr>
                <a:t> et </a:t>
              </a:r>
              <a:r>
                <a:rPr lang="en-US" sz="1500" dirty="0" err="1">
                  <a:solidFill>
                    <a:srgbClr val="FFFFFF"/>
                  </a:solidFill>
                  <a:latin typeface="Inter"/>
                  <a:ea typeface="Inter"/>
                  <a:cs typeface="Inter"/>
                  <a:sym typeface="Inter"/>
                </a:rPr>
                <a:t>avantages</a:t>
              </a:r>
              <a:endParaRPr lang="en-US" sz="1500" dirty="0">
                <a:solidFill>
                  <a:srgbClr val="FFFFFF"/>
                </a:solidFill>
                <a:latin typeface="Inter"/>
                <a:ea typeface="Inter"/>
                <a:cs typeface="Inter"/>
                <a:sym typeface="Inter"/>
              </a:endParaRPr>
            </a:p>
          </p:txBody>
        </p:sp>
      </p:grpSp>
      <p:grpSp>
        <p:nvGrpSpPr>
          <p:cNvPr id="14" name="Group 14"/>
          <p:cNvGrpSpPr>
            <a:grpSpLocks noGrp="1" noUngrp="1" noRot="1" noMove="1" noResize="1"/>
          </p:cNvGrpSpPr>
          <p:nvPr/>
        </p:nvGrpSpPr>
        <p:grpSpPr>
          <a:xfrm>
            <a:off x="461978" y="7977049"/>
            <a:ext cx="3761556" cy="865158"/>
            <a:chOff x="0" y="0"/>
            <a:chExt cx="5015408" cy="1153544"/>
          </a:xfrm>
        </p:grpSpPr>
        <p:sp>
          <p:nvSpPr>
            <p:cNvPr id="15" name="Freeform 15"/>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230816" y="299708"/>
              <a:ext cx="416213"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16</a:t>
              </a:r>
            </a:p>
          </p:txBody>
        </p:sp>
        <p:sp>
          <p:nvSpPr>
            <p:cNvPr id="17" name="TextBox 17"/>
            <p:cNvSpPr txBox="1">
              <a:spLocks noGrp="1" noRot="1" noMove="1" noResize="1" noEditPoints="1" noAdjustHandles="1" noChangeArrowheads="1" noChangeShapeType="1"/>
            </p:cNvSpPr>
            <p:nvPr/>
          </p:nvSpPr>
          <p:spPr>
            <a:xfrm>
              <a:off x="1118963" y="115595"/>
              <a:ext cx="3795939"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4 </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Organisation</a:t>
              </a:r>
              <a:r>
                <a:rPr lang="en-US" sz="1500" dirty="0">
                  <a:solidFill>
                    <a:srgbClr val="FFFFFF"/>
                  </a:solidFill>
                  <a:latin typeface="Inter"/>
                  <a:ea typeface="Inter"/>
                  <a:cs typeface="Inter"/>
                  <a:sym typeface="Inter"/>
                </a:rPr>
                <a:t> du temps de travail</a:t>
              </a:r>
            </a:p>
          </p:txBody>
        </p:sp>
      </p:grpSp>
      <p:grpSp>
        <p:nvGrpSpPr>
          <p:cNvPr id="18" name="Group 18"/>
          <p:cNvGrpSpPr>
            <a:grpSpLocks noGrp="1" noUngrp="1" noRot="1" noMove="1" noResize="1"/>
          </p:cNvGrpSpPr>
          <p:nvPr/>
        </p:nvGrpSpPr>
        <p:grpSpPr>
          <a:xfrm>
            <a:off x="5382444" y="4502875"/>
            <a:ext cx="3761556" cy="865158"/>
            <a:chOff x="0" y="0"/>
            <a:chExt cx="5015408" cy="1153544"/>
          </a:xfrm>
        </p:grpSpPr>
        <p:sp>
          <p:nvSpPr>
            <p:cNvPr id="19" name="Freeform 19"/>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0" name="TextBox 20"/>
            <p:cNvSpPr txBox="1">
              <a:spLocks noGrp="1" noRot="1" noMove="1" noResize="1" noEditPoints="1" noAdjustHandles="1" noChangeArrowheads="1" noChangeShapeType="1"/>
            </p:cNvSpPr>
            <p:nvPr/>
          </p:nvSpPr>
          <p:spPr>
            <a:xfrm>
              <a:off x="216196" y="299708"/>
              <a:ext cx="413417"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18</a:t>
              </a:r>
            </a:p>
          </p:txBody>
        </p:sp>
        <p:sp>
          <p:nvSpPr>
            <p:cNvPr id="21" name="TextBox 21"/>
            <p:cNvSpPr txBox="1">
              <a:spLocks noGrp="1" noRot="1" noMove="1" noResize="1" noEditPoints="1" noAdjustHandles="1" noChangeArrowheads="1" noChangeShapeType="1"/>
            </p:cNvSpPr>
            <p:nvPr/>
          </p:nvSpPr>
          <p:spPr>
            <a:xfrm>
              <a:off x="1182868" y="106565"/>
              <a:ext cx="3155699"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5 </a:t>
              </a:r>
              <a:r>
                <a:rPr lang="en-US" sz="1500" dirty="0">
                  <a:solidFill>
                    <a:srgbClr val="FFFFFF"/>
                  </a:solidFill>
                  <a:latin typeface="Inter"/>
                  <a:ea typeface="Inter"/>
                  <a:cs typeface="Inter"/>
                  <a:sym typeface="Inter"/>
                </a:rPr>
                <a:t>: Congés et </a:t>
              </a:r>
              <a:r>
                <a:rPr lang="en-US" sz="1500" dirty="0" err="1">
                  <a:solidFill>
                    <a:srgbClr val="FFFFFF"/>
                  </a:solidFill>
                  <a:latin typeface="Inter"/>
                  <a:ea typeface="Inter"/>
                  <a:cs typeface="Inter"/>
                  <a:sym typeface="Inter"/>
                </a:rPr>
                <a:t>vacances</a:t>
              </a:r>
              <a:endParaRPr lang="en-US" sz="1500" dirty="0">
                <a:solidFill>
                  <a:srgbClr val="FFFFFF"/>
                </a:solidFill>
                <a:latin typeface="Inter"/>
                <a:ea typeface="Inter"/>
                <a:cs typeface="Inter"/>
                <a:sym typeface="Inter"/>
              </a:endParaRPr>
            </a:p>
          </p:txBody>
        </p:sp>
      </p:grpSp>
      <p:grpSp>
        <p:nvGrpSpPr>
          <p:cNvPr id="22" name="Group 22"/>
          <p:cNvGrpSpPr>
            <a:grpSpLocks noGrp="1" noUngrp="1" noRot="1" noMove="1" noResize="1"/>
          </p:cNvGrpSpPr>
          <p:nvPr/>
        </p:nvGrpSpPr>
        <p:grpSpPr>
          <a:xfrm>
            <a:off x="5382444" y="5660933"/>
            <a:ext cx="3761556" cy="865158"/>
            <a:chOff x="0" y="0"/>
            <a:chExt cx="5015408" cy="1153544"/>
          </a:xfrm>
        </p:grpSpPr>
        <p:sp>
          <p:nvSpPr>
            <p:cNvPr id="23" name="Freeform 23"/>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184287" y="299708"/>
              <a:ext cx="487151"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24</a:t>
              </a:r>
            </a:p>
          </p:txBody>
        </p:sp>
        <p:sp>
          <p:nvSpPr>
            <p:cNvPr id="25" name="TextBox 25"/>
            <p:cNvSpPr txBox="1">
              <a:spLocks noGrp="1" noRot="1" noMove="1" noResize="1" noEditPoints="1" noAdjustHandles="1" noChangeArrowheads="1" noChangeShapeType="1"/>
            </p:cNvSpPr>
            <p:nvPr/>
          </p:nvSpPr>
          <p:spPr>
            <a:xfrm>
              <a:off x="1182868" y="115594"/>
              <a:ext cx="315569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6 </a:t>
              </a:r>
              <a:r>
                <a:rPr lang="en-US" sz="1500" dirty="0">
                  <a:solidFill>
                    <a:srgbClr val="FFFFFF"/>
                  </a:solidFill>
                  <a:latin typeface="Inter"/>
                  <a:ea typeface="Inter"/>
                  <a:cs typeface="Inter"/>
                  <a:sym typeface="Inter"/>
                </a:rPr>
                <a:t>: Code de </a:t>
              </a:r>
              <a:r>
                <a:rPr lang="en-US" sz="1500" dirty="0" err="1">
                  <a:solidFill>
                    <a:srgbClr val="FFFFFF"/>
                  </a:solidFill>
                  <a:latin typeface="Inter"/>
                  <a:ea typeface="Inter"/>
                  <a:cs typeface="Inter"/>
                  <a:sym typeface="Inter"/>
                </a:rPr>
                <a:t>conduite</a:t>
              </a:r>
              <a:endParaRPr lang="en-US" sz="1500" dirty="0">
                <a:solidFill>
                  <a:srgbClr val="FFFFFF"/>
                </a:solidFill>
                <a:latin typeface="Inter"/>
                <a:ea typeface="Inter"/>
                <a:cs typeface="Inter"/>
                <a:sym typeface="Inter"/>
              </a:endParaRPr>
            </a:p>
          </p:txBody>
        </p:sp>
      </p:grpSp>
      <p:grpSp>
        <p:nvGrpSpPr>
          <p:cNvPr id="26" name="Group 26"/>
          <p:cNvGrpSpPr>
            <a:grpSpLocks noGrp="1" noUngrp="1" noRot="1" noMove="1" noResize="1"/>
          </p:cNvGrpSpPr>
          <p:nvPr/>
        </p:nvGrpSpPr>
        <p:grpSpPr>
          <a:xfrm>
            <a:off x="5382444" y="6818991"/>
            <a:ext cx="3761556" cy="865158"/>
            <a:chOff x="0" y="0"/>
            <a:chExt cx="5015408" cy="1153544"/>
          </a:xfrm>
        </p:grpSpPr>
        <p:sp>
          <p:nvSpPr>
            <p:cNvPr id="27" name="Freeform 27"/>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28" name="TextBox 28"/>
            <p:cNvSpPr txBox="1">
              <a:spLocks noGrp="1" noRot="1" noMove="1" noResize="1" noEditPoints="1" noAdjustHandles="1" noChangeArrowheads="1" noChangeShapeType="1"/>
            </p:cNvSpPr>
            <p:nvPr/>
          </p:nvSpPr>
          <p:spPr>
            <a:xfrm>
              <a:off x="221155" y="300035"/>
              <a:ext cx="477235"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28</a:t>
              </a:r>
            </a:p>
          </p:txBody>
        </p:sp>
        <p:sp>
          <p:nvSpPr>
            <p:cNvPr id="29" name="TextBox 29"/>
            <p:cNvSpPr txBox="1">
              <a:spLocks noGrp="1" noRot="1" noMove="1" noResize="1" noEditPoints="1" noAdjustHandles="1" noChangeArrowheads="1" noChangeShapeType="1"/>
            </p:cNvSpPr>
            <p:nvPr/>
          </p:nvSpPr>
          <p:spPr>
            <a:xfrm>
              <a:off x="1182868" y="108350"/>
              <a:ext cx="315569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7 </a:t>
              </a:r>
              <a:r>
                <a:rPr lang="en-US" sz="1500" dirty="0">
                  <a:solidFill>
                    <a:srgbClr val="FFFFFF"/>
                  </a:solidFill>
                  <a:latin typeface="Inter"/>
                  <a:ea typeface="Inter"/>
                  <a:cs typeface="Inter"/>
                  <a:sym typeface="Inter"/>
                </a:rPr>
                <a:t>: Santé et </a:t>
              </a:r>
              <a:r>
                <a:rPr lang="en-US" sz="1500" dirty="0" err="1">
                  <a:solidFill>
                    <a:srgbClr val="FFFFFF"/>
                  </a:solidFill>
                  <a:latin typeface="Inter"/>
                  <a:ea typeface="Inter"/>
                  <a:cs typeface="Inter"/>
                  <a:sym typeface="Inter"/>
                </a:rPr>
                <a:t>sécurité</a:t>
              </a:r>
              <a:r>
                <a:rPr lang="en-US" sz="1500" dirty="0">
                  <a:solidFill>
                    <a:srgbClr val="FFFFFF"/>
                  </a:solidFill>
                  <a:latin typeface="Inter"/>
                  <a:ea typeface="Inter"/>
                  <a:cs typeface="Inter"/>
                  <a:sym typeface="Inter"/>
                </a:rPr>
                <a:t> au travail</a:t>
              </a:r>
            </a:p>
          </p:txBody>
        </p:sp>
      </p:grpSp>
      <p:grpSp>
        <p:nvGrpSpPr>
          <p:cNvPr id="30" name="Group 30"/>
          <p:cNvGrpSpPr>
            <a:grpSpLocks noGrp="1" noUngrp="1" noRot="1" noMove="1" noResize="1"/>
          </p:cNvGrpSpPr>
          <p:nvPr/>
        </p:nvGrpSpPr>
        <p:grpSpPr>
          <a:xfrm>
            <a:off x="5382444" y="7977049"/>
            <a:ext cx="3761556" cy="865158"/>
            <a:chOff x="0" y="0"/>
            <a:chExt cx="5015408" cy="1153544"/>
          </a:xfrm>
        </p:grpSpPr>
        <p:sp>
          <p:nvSpPr>
            <p:cNvPr id="31" name="Freeform 31"/>
            <p:cNvSpPr>
              <a:spLocks noGrp="1" noRot="1" noMove="1" noResize="1" noEditPoints="1" noAdjustHandles="1" noChangeArrowheads="1" noChangeShapeType="1"/>
            </p:cNvSpPr>
            <p:nvPr/>
          </p:nvSpPr>
          <p:spPr>
            <a:xfrm>
              <a:off x="0" y="0"/>
              <a:ext cx="5015408" cy="1153544"/>
            </a:xfrm>
            <a:custGeom>
              <a:avLst/>
              <a:gdLst/>
              <a:ahLst/>
              <a:cxnLst/>
              <a:rect l="l" t="t" r="r" b="b"/>
              <a:pathLst>
                <a:path w="5015408" h="1153544">
                  <a:moveTo>
                    <a:pt x="0" y="0"/>
                  </a:moveTo>
                  <a:lnTo>
                    <a:pt x="5015408" y="0"/>
                  </a:lnTo>
                  <a:lnTo>
                    <a:pt x="5015408" y="1153544"/>
                  </a:lnTo>
                  <a:lnTo>
                    <a:pt x="0" y="11535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2" name="TextBox 32"/>
            <p:cNvSpPr txBox="1">
              <a:spLocks noGrp="1" noRot="1" noMove="1" noResize="1" noEditPoints="1" noAdjustHandles="1" noChangeArrowheads="1" noChangeShapeType="1"/>
            </p:cNvSpPr>
            <p:nvPr/>
          </p:nvSpPr>
          <p:spPr>
            <a:xfrm>
              <a:off x="254207" y="299708"/>
              <a:ext cx="421044" cy="484064"/>
            </a:xfrm>
            <a:prstGeom prst="rect">
              <a:avLst/>
            </a:prstGeom>
          </p:spPr>
          <p:txBody>
            <a:bodyPr lIns="0" tIns="0" rIns="0" bIns="0" rtlCol="0" anchor="t">
              <a:spAutoFit/>
            </a:bodyPr>
            <a:lstStyle/>
            <a:p>
              <a:pPr algn="ctr">
                <a:lnSpc>
                  <a:spcPts val="3228"/>
                </a:lnSpc>
              </a:pPr>
              <a:r>
                <a:rPr lang="en-US" b="1" dirty="0">
                  <a:solidFill>
                    <a:srgbClr val="FFFFFF"/>
                  </a:solidFill>
                  <a:latin typeface="Inter"/>
                  <a:ea typeface="Inter"/>
                  <a:cs typeface="Inter"/>
                  <a:sym typeface="Inter"/>
                </a:rPr>
                <a:t>31</a:t>
              </a:r>
            </a:p>
          </p:txBody>
        </p:sp>
        <p:sp>
          <p:nvSpPr>
            <p:cNvPr id="33" name="TextBox 33"/>
            <p:cNvSpPr txBox="1">
              <a:spLocks noGrp="1" noRot="1" noMove="1" noResize="1" noEditPoints="1" noAdjustHandles="1" noChangeArrowheads="1" noChangeShapeType="1"/>
            </p:cNvSpPr>
            <p:nvPr/>
          </p:nvSpPr>
          <p:spPr>
            <a:xfrm>
              <a:off x="1182868" y="123972"/>
              <a:ext cx="3306458" cy="884256"/>
            </a:xfrm>
            <a:prstGeom prst="rect">
              <a:avLst/>
            </a:prstGeom>
          </p:spPr>
          <p:txBody>
            <a:bodyPr lIns="0" tIns="0" rIns="0" bIns="0" rtlCol="0" anchor="t">
              <a:spAutoFit/>
            </a:bodyPr>
            <a:lstStyle/>
            <a:p>
              <a:pPr algn="ctr">
                <a:lnSpc>
                  <a:spcPts val="2690"/>
                </a:lnSpc>
              </a:pPr>
              <a:r>
                <a:rPr lang="en-US" sz="1500" b="1" dirty="0">
                  <a:solidFill>
                    <a:srgbClr val="FFFFFF"/>
                  </a:solidFill>
                  <a:latin typeface="Inter"/>
                  <a:ea typeface="Inter"/>
                  <a:cs typeface="Inter"/>
                  <a:sym typeface="Inter"/>
                </a:rPr>
                <a:t>Module 8 </a:t>
              </a:r>
              <a:r>
                <a:rPr lang="en-US" sz="1500" dirty="0">
                  <a:solidFill>
                    <a:srgbClr val="FFFFFF"/>
                  </a:solidFill>
                  <a:latin typeface="Inter"/>
                  <a:ea typeface="Inter"/>
                  <a:cs typeface="Inter"/>
                  <a:sym typeface="Inter"/>
                </a:rPr>
                <a:t>: Directives internes</a:t>
              </a:r>
            </a:p>
          </p:txBody>
        </p:sp>
      </p:grpSp>
      <p:sp>
        <p:nvSpPr>
          <p:cNvPr id="34" name="Freeform 34"/>
          <p:cNvSpPr>
            <a:spLocks noGrp="1" noRot="1" noMove="1" noResize="1" noEditPoints="1" noAdjustHandles="1" noChangeArrowheads="1" noChangeShapeType="1"/>
          </p:cNvSpPr>
          <p:nvPr/>
        </p:nvSpPr>
        <p:spPr>
          <a:xfrm>
            <a:off x="10009309" y="2065971"/>
            <a:ext cx="7820744" cy="8083456"/>
          </a:xfrm>
          <a:custGeom>
            <a:avLst/>
            <a:gdLst/>
            <a:ahLst/>
            <a:cxnLst/>
            <a:rect l="l" t="t" r="r" b="b"/>
            <a:pathLst>
              <a:path w="7820744" h="8083456">
                <a:moveTo>
                  <a:pt x="0" y="0"/>
                </a:moveTo>
                <a:lnTo>
                  <a:pt x="7820743" y="0"/>
                </a:lnTo>
                <a:lnTo>
                  <a:pt x="7820743" y="8083456"/>
                </a:lnTo>
                <a:lnTo>
                  <a:pt x="0" y="808345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5" name="Freeform 35"/>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6" name="TextBox 36"/>
          <p:cNvSpPr txBox="1">
            <a:spLocks noGrp="1" noRot="1" noMove="1" noResize="1" noEditPoints="1" noAdjustHandles="1" noChangeArrowheads="1" noChangeShapeType="1"/>
          </p:cNvSpPr>
          <p:nvPr/>
        </p:nvSpPr>
        <p:spPr>
          <a:xfrm>
            <a:off x="461978" y="2008821"/>
            <a:ext cx="3483715" cy="514350"/>
          </a:xfrm>
          <a:prstGeom prst="rect">
            <a:avLst/>
          </a:prstGeom>
        </p:spPr>
        <p:txBody>
          <a:bodyPr lIns="0" tIns="0" rIns="0" bIns="0" rtlCol="0" anchor="t">
            <a:spAutoFit/>
          </a:bodyPr>
          <a:lstStyle/>
          <a:p>
            <a:pPr algn="ctr">
              <a:lnSpc>
                <a:spcPts val="4200"/>
              </a:lnSpc>
              <a:spcBef>
                <a:spcPct val="0"/>
              </a:spcBef>
            </a:pPr>
            <a:r>
              <a:rPr lang="en-US" sz="3000" b="1">
                <a:solidFill>
                  <a:srgbClr val="FFFFFF"/>
                </a:solidFill>
                <a:latin typeface="Playfair Display Bold"/>
                <a:ea typeface="Playfair Display Bold"/>
                <a:cs typeface="Playfair Display Bold"/>
                <a:sym typeface="Playfair Display Bold"/>
              </a:rPr>
              <a:t>Table des matières</a:t>
            </a:r>
          </a:p>
        </p:txBody>
      </p:sp>
      <p:sp>
        <p:nvSpPr>
          <p:cNvPr id="37" name="Espace réservé du numéro de diapositive 2">
            <a:extLst>
              <a:ext uri="{FF2B5EF4-FFF2-40B4-BE49-F238E27FC236}">
                <a16:creationId xmlns:a16="http://schemas.microsoft.com/office/drawing/2014/main" id="{29696747-3CF0-5C31-9018-CD00265C6B70}"/>
              </a:ext>
            </a:extLst>
          </p:cNvPr>
          <p:cNvSpPr>
            <a:spLocks noGrp="1" noRot="1" noMove="1" noResize="1" noEditPoints="1" noAdjustHandles="1" noChangeArrowheads="1" noChangeShapeType="1"/>
          </p:cNvSpPr>
          <p:nvPr>
            <p:ph type="sldNum" sz="quarter" idx="12"/>
          </p:nvPr>
        </p:nvSpPr>
        <p:spPr>
          <a:xfrm>
            <a:off x="15925800" y="9791700"/>
            <a:ext cx="2133600" cy="365125"/>
          </a:xfrm>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41523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04131" y="2197176"/>
            <a:ext cx="14910432" cy="216085"/>
          </a:xfrm>
          <a:prstGeom prst="rect">
            <a:avLst/>
          </a:prstGeom>
        </p:spPr>
        <p:txBody>
          <a:bodyPr lIns="0" tIns="0" rIns="0" bIns="0" rtlCol="0" anchor="t">
            <a:spAutoFit/>
          </a:bodyPr>
          <a:lstStyle/>
          <a:p>
            <a:pPr algn="l">
              <a:lnSpc>
                <a:spcPts val="1820"/>
              </a:lnSpc>
              <a:spcBef>
                <a:spcPct val="0"/>
              </a:spcBef>
            </a:pPr>
            <a:r>
              <a:rPr lang="en-US" sz="1400">
                <a:solidFill>
                  <a:srgbClr val="000000"/>
                </a:solidFill>
                <a:latin typeface="Inter"/>
                <a:ea typeface="Inter"/>
                <a:cs typeface="Inter"/>
                <a:sym typeface="Inter"/>
              </a:rPr>
              <a:t>En concordance avec les normes du travail, nous reconnaissons le droit des employé(e)s de bénéficier de plusieurs jours de congé par année en plus des vacances dues. </a:t>
            </a:r>
          </a:p>
        </p:txBody>
      </p:sp>
      <p:graphicFrame>
        <p:nvGraphicFramePr>
          <p:cNvPr id="4" name="Table 4"/>
          <p:cNvGraphicFramePr>
            <a:graphicFrameLocks noGrp="1"/>
          </p:cNvGraphicFramePr>
          <p:nvPr>
            <p:extLst>
              <p:ext uri="{D42A27DB-BD31-4B8C-83A1-F6EECF244321}">
                <p14:modId xmlns:p14="http://schemas.microsoft.com/office/powerpoint/2010/main" val="98402371"/>
              </p:ext>
            </p:extLst>
          </p:nvPr>
        </p:nvGraphicFramePr>
        <p:xfrm>
          <a:off x="404131" y="3161086"/>
          <a:ext cx="17489651" cy="6600825"/>
        </p:xfrm>
        <a:graphic>
          <a:graphicData uri="http://schemas.openxmlformats.org/drawingml/2006/table">
            <a:tbl>
              <a:tblPr/>
              <a:tblGrid>
                <a:gridCol w="1936518">
                  <a:extLst>
                    <a:ext uri="{9D8B030D-6E8A-4147-A177-3AD203B41FA5}">
                      <a16:colId xmlns:a16="http://schemas.microsoft.com/office/drawing/2014/main" val="20000"/>
                    </a:ext>
                  </a:extLst>
                </a:gridCol>
                <a:gridCol w="2508803">
                  <a:extLst>
                    <a:ext uri="{9D8B030D-6E8A-4147-A177-3AD203B41FA5}">
                      <a16:colId xmlns:a16="http://schemas.microsoft.com/office/drawing/2014/main" val="20001"/>
                    </a:ext>
                  </a:extLst>
                </a:gridCol>
                <a:gridCol w="13044330">
                  <a:extLst>
                    <a:ext uri="{9D8B030D-6E8A-4147-A177-3AD203B41FA5}">
                      <a16:colId xmlns:a16="http://schemas.microsoft.com/office/drawing/2014/main" val="20002"/>
                    </a:ext>
                  </a:extLst>
                </a:gridCol>
              </a:tblGrid>
              <a:tr h="3826565">
                <a:tc>
                  <a:txBody>
                    <a:bodyPr/>
                    <a:lstStyle/>
                    <a:p>
                      <a:pPr algn="ctr">
                        <a:lnSpc>
                          <a:spcPts val="2100"/>
                        </a:lnSpc>
                        <a:defRPr/>
                      </a:pPr>
                      <a:r>
                        <a:rPr lang="en-US" sz="1200" b="1" dirty="0">
                          <a:solidFill>
                            <a:srgbClr val="000000"/>
                          </a:solidFill>
                          <a:latin typeface="Inter Bold"/>
                          <a:ea typeface="Inter Bold"/>
                          <a:cs typeface="Inter Bold"/>
                          <a:sym typeface="Inter Bold"/>
                        </a:rPr>
                        <a:t>Congé de </a:t>
                      </a:r>
                      <a:r>
                        <a:rPr lang="en-US" sz="1200" b="1" dirty="0" err="1">
                          <a:solidFill>
                            <a:srgbClr val="000000"/>
                          </a:solidFill>
                          <a:latin typeface="Inter Bold"/>
                          <a:ea typeface="Inter Bold"/>
                          <a:cs typeface="Inter Bold"/>
                          <a:sym typeface="Inter Bold"/>
                        </a:rPr>
                        <a:t>maternité</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18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continues (durée </a:t>
                      </a:r>
                      <a:r>
                        <a:rPr lang="en-US" sz="1200" dirty="0" err="1">
                          <a:solidFill>
                            <a:srgbClr val="000000"/>
                          </a:solidFill>
                          <a:latin typeface="Inter"/>
                          <a:ea typeface="Inter"/>
                          <a:cs typeface="Inter"/>
                          <a:sym typeface="Inter"/>
                        </a:rPr>
                        <a:t>maximale</a:t>
                      </a:r>
                      <a:r>
                        <a:rPr lang="en-US" sz="1200" dirty="0">
                          <a:solidFill>
                            <a:srgbClr val="000000"/>
                          </a:solidFill>
                          <a:latin typeface="Inter"/>
                          <a:ea typeface="Inter"/>
                          <a:cs typeface="Inter"/>
                          <a:sym typeface="Inter"/>
                        </a:rPr>
                        <a:t>), sans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en-US" sz="1200" dirty="0">
                          <a:solidFill>
                            <a:srgbClr val="000000"/>
                          </a:solidFill>
                          <a:latin typeface="Inter"/>
                          <a:ea typeface="Inter"/>
                          <a:cs typeface="Inter"/>
                          <a:sym typeface="Inter"/>
                        </a:rPr>
                        <a:t>Les </a:t>
                      </a:r>
                      <a:r>
                        <a:rPr lang="en-US" sz="1200" dirty="0" err="1">
                          <a:solidFill>
                            <a:srgbClr val="000000"/>
                          </a:solidFill>
                          <a:latin typeface="Inter"/>
                          <a:ea typeface="Inter"/>
                          <a:cs typeface="Inter"/>
                          <a:sym typeface="Inter"/>
                        </a:rPr>
                        <a:t>employées</a:t>
                      </a:r>
                      <a:r>
                        <a:rPr lang="en-US" sz="1200" dirty="0">
                          <a:solidFill>
                            <a:srgbClr val="000000"/>
                          </a:solidFill>
                          <a:latin typeface="Inter"/>
                          <a:ea typeface="Inter"/>
                          <a:cs typeface="Inter"/>
                          <a:sym typeface="Inter"/>
                        </a:rPr>
                        <a:t> enceintes </a:t>
                      </a:r>
                      <a:r>
                        <a:rPr lang="en-US" sz="1200" dirty="0" err="1">
                          <a:solidFill>
                            <a:srgbClr val="000000"/>
                          </a:solidFill>
                          <a:latin typeface="Inter"/>
                          <a:ea typeface="Inter"/>
                          <a:cs typeface="Inter"/>
                          <a:sym typeface="Inter"/>
                        </a:rPr>
                        <a:t>ont</a:t>
                      </a:r>
                      <a:r>
                        <a:rPr lang="en-US" sz="1200" dirty="0">
                          <a:solidFill>
                            <a:srgbClr val="000000"/>
                          </a:solidFill>
                          <a:latin typeface="Inter"/>
                          <a:ea typeface="Inter"/>
                          <a:cs typeface="Inter"/>
                          <a:sym typeface="Inter"/>
                        </a:rPr>
                        <a:t> droit à un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endParaRPr lang="en-US" sz="1100" dirty="0"/>
                    </a:p>
                    <a:p>
                      <a:pPr algn="l">
                        <a:lnSpc>
                          <a:spcPts val="1680"/>
                        </a:lnSpc>
                      </a:pP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Le congé parental </a:t>
                      </a:r>
                      <a:r>
                        <a:rPr lang="en-US" sz="1200" dirty="0" err="1">
                          <a:solidFill>
                            <a:srgbClr val="000000"/>
                          </a:solidFill>
                          <a:latin typeface="Inter"/>
                          <a:ea typeface="Inter"/>
                          <a:cs typeface="Inter"/>
                          <a:sym typeface="Inter"/>
                        </a:rPr>
                        <a:t>peut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s’ajouter</a:t>
                      </a:r>
                      <a:r>
                        <a:rPr lang="en-US" sz="1200" dirty="0">
                          <a:solidFill>
                            <a:srgbClr val="000000"/>
                          </a:solidFill>
                          <a:latin typeface="Inter"/>
                          <a:ea typeface="Inter"/>
                          <a:cs typeface="Inter"/>
                          <a:sym typeface="Inter"/>
                        </a:rPr>
                        <a:t> au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Le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peut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être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réparti</a:t>
                      </a:r>
                      <a:r>
                        <a:rPr lang="en-US" sz="1200" dirty="0">
                          <a:solidFill>
                            <a:srgbClr val="000000"/>
                          </a:solidFill>
                          <a:latin typeface="Inter"/>
                          <a:ea typeface="Inter"/>
                          <a:cs typeface="Inter"/>
                          <a:sym typeface="Inter"/>
                        </a:rPr>
                        <a:t>, au </a:t>
                      </a:r>
                      <a:r>
                        <a:rPr lang="en-US" sz="1200" dirty="0" err="1">
                          <a:solidFill>
                            <a:srgbClr val="000000"/>
                          </a:solidFill>
                          <a:latin typeface="Inter"/>
                          <a:ea typeface="Inter"/>
                          <a:cs typeface="Inter"/>
                          <a:sym typeface="Inter"/>
                        </a:rPr>
                        <a:t>gré</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avant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après </a:t>
                      </a:r>
                      <a:r>
                        <a:rPr lang="en-US" sz="1200" dirty="0" err="1">
                          <a:solidFill>
                            <a:srgbClr val="000000"/>
                          </a:solidFill>
                          <a:latin typeface="Inter"/>
                          <a:ea typeface="Inter"/>
                          <a:cs typeface="Inter"/>
                          <a:sym typeface="Inter"/>
                        </a:rPr>
                        <a:t>sa</a:t>
                      </a:r>
                      <a:r>
                        <a:rPr lang="en-US" sz="1200" dirty="0">
                          <a:solidFill>
                            <a:srgbClr val="000000"/>
                          </a:solidFill>
                          <a:latin typeface="Inter"/>
                          <a:ea typeface="Inter"/>
                          <a:cs typeface="Inter"/>
                          <a:sym typeface="Inter"/>
                        </a:rPr>
                        <a:t> date </a:t>
                      </a:r>
                      <a:r>
                        <a:rPr lang="en-US" sz="1200" dirty="0" err="1">
                          <a:solidFill>
                            <a:srgbClr val="000000"/>
                          </a:solidFill>
                          <a:latin typeface="Inter"/>
                          <a:ea typeface="Inter"/>
                          <a:cs typeface="Inter"/>
                          <a:sym typeface="Inter"/>
                        </a:rPr>
                        <a:t>prévue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d’accouchement</a:t>
                      </a:r>
                      <a:r>
                        <a:rPr lang="en-US" sz="1200" dirty="0">
                          <a:solidFill>
                            <a:srgbClr val="000000"/>
                          </a:solidFill>
                          <a:latin typeface="Inter"/>
                          <a:ea typeface="Inter"/>
                          <a:cs typeface="Inter"/>
                          <a:sym typeface="Inter"/>
                        </a:rPr>
                        <a:t>. Nous </a:t>
                      </a:r>
                      <a:r>
                        <a:rPr lang="en-US" sz="1200" dirty="0" err="1">
                          <a:solidFill>
                            <a:srgbClr val="000000"/>
                          </a:solidFill>
                          <a:latin typeface="Inter"/>
                          <a:ea typeface="Inter"/>
                          <a:cs typeface="Inter"/>
                          <a:sym typeface="Inter"/>
                        </a:rPr>
                        <a:t>pouvons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consentir</a:t>
                      </a:r>
                      <a:r>
                        <a:rPr lang="en-US" sz="1200" dirty="0">
                          <a:solidFill>
                            <a:srgbClr val="000000"/>
                          </a:solidFill>
                          <a:latin typeface="Inter"/>
                          <a:ea typeface="Inter"/>
                          <a:cs typeface="Inter"/>
                          <a:sym typeface="Inter"/>
                        </a:rPr>
                        <a:t> à un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plus long </a:t>
                      </a:r>
                      <a:r>
                        <a:rPr lang="en-US" sz="1200" dirty="0" err="1">
                          <a:solidFill>
                            <a:srgbClr val="000000"/>
                          </a:solidFill>
                          <a:latin typeface="Inter"/>
                          <a:ea typeface="Inter"/>
                          <a:cs typeface="Inter"/>
                          <a:sym typeface="Inter"/>
                        </a:rPr>
                        <a:t>si</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demandé</a:t>
                      </a:r>
                      <a:r>
                        <a:rPr lang="en-US" sz="1200" dirty="0">
                          <a:solidFill>
                            <a:srgbClr val="000000"/>
                          </a:solidFill>
                          <a:latin typeface="Inter"/>
                          <a:ea typeface="Inter"/>
                          <a:cs typeface="Inter"/>
                          <a:sym typeface="Inter"/>
                        </a:rPr>
                        <a:t> par </a:t>
                      </a: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Le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débute</a:t>
                      </a:r>
                      <a:r>
                        <a:rPr lang="en-US" sz="1200" dirty="0">
                          <a:solidFill>
                            <a:srgbClr val="000000"/>
                          </a:solidFill>
                          <a:latin typeface="Inter"/>
                          <a:ea typeface="Inter"/>
                          <a:cs typeface="Inter"/>
                          <a:sym typeface="Inter"/>
                        </a:rPr>
                        <a:t>, au plus </a:t>
                      </a:r>
                      <a:r>
                        <a:rPr lang="en-US" sz="1200" dirty="0" err="1">
                          <a:solidFill>
                            <a:srgbClr val="000000"/>
                          </a:solidFill>
                          <a:latin typeface="Inter"/>
                          <a:ea typeface="Inter"/>
                          <a:cs typeface="Inter"/>
                          <a:sym typeface="Inter"/>
                        </a:rPr>
                        <a:t>tôt</a:t>
                      </a:r>
                      <a:r>
                        <a:rPr lang="en-US" sz="1200" dirty="0">
                          <a:solidFill>
                            <a:srgbClr val="000000"/>
                          </a:solidFill>
                          <a:latin typeface="Inter"/>
                          <a:ea typeface="Inter"/>
                          <a:cs typeface="Inter"/>
                          <a:sym typeface="Inter"/>
                        </a:rPr>
                        <a:t>, la 16e </a:t>
                      </a:r>
                      <a:r>
                        <a:rPr lang="en-US" sz="1200" dirty="0" err="1">
                          <a:solidFill>
                            <a:srgbClr val="000000"/>
                          </a:solidFill>
                          <a:latin typeface="Inter"/>
                          <a:ea typeface="Inter"/>
                          <a:cs typeface="Inter"/>
                          <a:sym typeface="Inter"/>
                        </a:rPr>
                        <a:t>semaine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précédant</a:t>
                      </a:r>
                      <a:r>
                        <a:rPr lang="en-US" sz="1200" dirty="0">
                          <a:solidFill>
                            <a:srgbClr val="000000"/>
                          </a:solidFill>
                          <a:latin typeface="Inter"/>
                          <a:ea typeface="Inter"/>
                          <a:cs typeface="Inter"/>
                          <a:sym typeface="Inter"/>
                        </a:rPr>
                        <a:t> la date </a:t>
                      </a:r>
                      <a:r>
                        <a:rPr lang="en-US" sz="1200" dirty="0" err="1">
                          <a:solidFill>
                            <a:srgbClr val="000000"/>
                          </a:solidFill>
                          <a:latin typeface="Inter"/>
                          <a:ea typeface="Inter"/>
                          <a:cs typeface="Inter"/>
                          <a:sym typeface="Inter"/>
                        </a:rPr>
                        <a:t>prévue</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l’accouchement</a:t>
                      </a:r>
                      <a:r>
                        <a:rPr lang="en-US" sz="1200" dirty="0">
                          <a:solidFill>
                            <a:srgbClr val="000000"/>
                          </a:solidFill>
                          <a:latin typeface="Inter"/>
                          <a:ea typeface="Inter"/>
                          <a:cs typeface="Inter"/>
                          <a:sym typeface="Inter"/>
                        </a:rPr>
                        <a:t> et se </a:t>
                      </a:r>
                      <a:r>
                        <a:rPr lang="en-US" sz="1200" dirty="0" err="1">
                          <a:solidFill>
                            <a:srgbClr val="000000"/>
                          </a:solidFill>
                          <a:latin typeface="Inter"/>
                          <a:ea typeface="Inter"/>
                          <a:cs typeface="Inter"/>
                          <a:sym typeface="Inter"/>
                        </a:rPr>
                        <a:t>termine</a:t>
                      </a:r>
                      <a:r>
                        <a:rPr lang="en-US" sz="1200" dirty="0">
                          <a:solidFill>
                            <a:srgbClr val="000000"/>
                          </a:solidFill>
                          <a:latin typeface="Inter"/>
                          <a:ea typeface="Inter"/>
                          <a:cs typeface="Inter"/>
                          <a:sym typeface="Inter"/>
                        </a:rPr>
                        <a:t>, au plus tard, 18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après </a:t>
                      </a:r>
                      <a:r>
                        <a:rPr lang="en-US" sz="1200" dirty="0" err="1">
                          <a:solidFill>
                            <a:srgbClr val="000000"/>
                          </a:solidFill>
                          <a:latin typeface="Inter"/>
                          <a:ea typeface="Inter"/>
                          <a:cs typeface="Inter"/>
                          <a:sym typeface="Inter"/>
                        </a:rPr>
                        <a:t>cette</a:t>
                      </a:r>
                      <a:r>
                        <a:rPr lang="en-US" sz="1200" dirty="0">
                          <a:solidFill>
                            <a:srgbClr val="000000"/>
                          </a:solidFill>
                          <a:latin typeface="Inter"/>
                          <a:ea typeface="Inter"/>
                          <a:cs typeface="Inter"/>
                          <a:sym typeface="Inter"/>
                        </a:rPr>
                        <a:t> date. Si le congé </a:t>
                      </a:r>
                      <a:r>
                        <a:rPr lang="en-US" sz="1200" dirty="0" err="1">
                          <a:solidFill>
                            <a:srgbClr val="000000"/>
                          </a:solidFill>
                          <a:latin typeface="Inter"/>
                          <a:ea typeface="Inter"/>
                          <a:cs typeface="Inter"/>
                          <a:sym typeface="Inter"/>
                        </a:rPr>
                        <a:t>débute</a:t>
                      </a:r>
                      <a:r>
                        <a:rPr lang="en-US" sz="1200" dirty="0">
                          <a:solidFill>
                            <a:srgbClr val="000000"/>
                          </a:solidFill>
                          <a:latin typeface="Inter"/>
                          <a:ea typeface="Inter"/>
                          <a:cs typeface="Inter"/>
                          <a:sym typeface="Inter"/>
                        </a:rPr>
                        <a:t> au moment de </a:t>
                      </a:r>
                      <a:r>
                        <a:rPr lang="en-US" sz="1200" dirty="0" err="1">
                          <a:solidFill>
                            <a:srgbClr val="000000"/>
                          </a:solidFill>
                          <a:latin typeface="Inter"/>
                          <a:ea typeface="Inter"/>
                          <a:cs typeface="Inter"/>
                          <a:sym typeface="Inter"/>
                        </a:rPr>
                        <a:t>l’accouchement</a:t>
                      </a:r>
                      <a:r>
                        <a:rPr lang="en-US" sz="1200" dirty="0">
                          <a:solidFill>
                            <a:srgbClr val="000000"/>
                          </a:solidFill>
                          <a:latin typeface="Inter"/>
                          <a:ea typeface="Inter"/>
                          <a:cs typeface="Inter"/>
                          <a:sym typeface="Inter"/>
                        </a:rPr>
                        <a:t>, la </a:t>
                      </a:r>
                      <a:r>
                        <a:rPr lang="en-US" sz="1200" dirty="0" err="1">
                          <a:solidFill>
                            <a:srgbClr val="000000"/>
                          </a:solidFill>
                          <a:latin typeface="Inter"/>
                          <a:ea typeface="Inter"/>
                          <a:cs typeface="Inter"/>
                          <a:sym typeface="Inter"/>
                        </a:rPr>
                        <a:t>semaine</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l’accouchement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n’est</a:t>
                      </a:r>
                      <a:r>
                        <a:rPr lang="en-US" sz="1200" dirty="0">
                          <a:solidFill>
                            <a:srgbClr val="000000"/>
                          </a:solidFill>
                          <a:latin typeface="Inter"/>
                          <a:ea typeface="Inter"/>
                          <a:cs typeface="Inter"/>
                          <a:sym typeface="Inter"/>
                        </a:rPr>
                        <a:t> pas </a:t>
                      </a:r>
                      <a:r>
                        <a:rPr lang="en-US" sz="1200" dirty="0" err="1">
                          <a:solidFill>
                            <a:srgbClr val="000000"/>
                          </a:solidFill>
                          <a:latin typeface="Inter"/>
                          <a:ea typeface="Inter"/>
                          <a:cs typeface="Inter"/>
                          <a:sym typeface="Inter"/>
                        </a:rPr>
                        <a:t>incluse</a:t>
                      </a:r>
                      <a:r>
                        <a:rPr lang="en-US" sz="1200" dirty="0">
                          <a:solidFill>
                            <a:srgbClr val="000000"/>
                          </a:solidFill>
                          <a:latin typeface="Inter"/>
                          <a:ea typeface="Inter"/>
                          <a:cs typeface="Inter"/>
                          <a:sym typeface="Inter"/>
                        </a:rPr>
                        <a:t> dans le </a:t>
                      </a:r>
                      <a:r>
                        <a:rPr lang="en-US" sz="1200" dirty="0" err="1">
                          <a:solidFill>
                            <a:srgbClr val="000000"/>
                          </a:solidFill>
                          <a:latin typeface="Inter"/>
                          <a:ea typeface="Inter"/>
                          <a:cs typeface="Inter"/>
                          <a:sym typeface="Inter"/>
                        </a:rPr>
                        <a:t>calcul</a:t>
                      </a: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À </a:t>
                      </a:r>
                      <a:r>
                        <a:rPr lang="en-US" sz="1200" dirty="0" err="1">
                          <a:solidFill>
                            <a:srgbClr val="000000"/>
                          </a:solidFill>
                          <a:latin typeface="Inter"/>
                          <a:ea typeface="Inter"/>
                          <a:cs typeface="Inter"/>
                          <a:sym typeface="Inter"/>
                        </a:rPr>
                        <a:t>partir</a:t>
                      </a:r>
                      <a:r>
                        <a:rPr lang="en-US" sz="1200" dirty="0">
                          <a:solidFill>
                            <a:srgbClr val="000000"/>
                          </a:solidFill>
                          <a:latin typeface="Inter"/>
                          <a:ea typeface="Inter"/>
                          <a:cs typeface="Inter"/>
                          <a:sym typeface="Inter"/>
                        </a:rPr>
                        <a:t> de la </a:t>
                      </a:r>
                      <a:r>
                        <a:rPr lang="en-US" sz="1200" dirty="0" err="1">
                          <a:solidFill>
                            <a:srgbClr val="000000"/>
                          </a:solidFill>
                          <a:latin typeface="Inter"/>
                          <a:ea typeface="Inter"/>
                          <a:cs typeface="Inter"/>
                          <a:sym typeface="Inter"/>
                        </a:rPr>
                        <a:t>sixième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semaine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avant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l’accouchement</a:t>
                      </a:r>
                      <a:r>
                        <a:rPr lang="en-US" sz="1200" dirty="0">
                          <a:solidFill>
                            <a:srgbClr val="000000"/>
                          </a:solidFill>
                          <a:latin typeface="Inter"/>
                          <a:ea typeface="Inter"/>
                          <a:cs typeface="Inter"/>
                          <a:sym typeface="Inter"/>
                        </a:rPr>
                        <a:t>, nous </a:t>
                      </a:r>
                      <a:r>
                        <a:rPr lang="en-US" sz="1200" dirty="0" err="1">
                          <a:solidFill>
                            <a:srgbClr val="000000"/>
                          </a:solidFill>
                          <a:latin typeface="Inter"/>
                          <a:ea typeface="Inter"/>
                          <a:cs typeface="Inter"/>
                          <a:sym typeface="Inter"/>
                        </a:rPr>
                        <a:t>pouvons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exiger</a:t>
                      </a:r>
                      <a:r>
                        <a:rPr lang="en-US" sz="1200" dirty="0">
                          <a:solidFill>
                            <a:srgbClr val="000000"/>
                          </a:solidFill>
                          <a:latin typeface="Inter"/>
                          <a:ea typeface="Inter"/>
                          <a:cs typeface="Inter"/>
                          <a:sym typeface="Inter"/>
                        </a:rPr>
                        <a:t>, par </a:t>
                      </a:r>
                      <a:r>
                        <a:rPr lang="en-US" sz="1200" dirty="0" err="1">
                          <a:solidFill>
                            <a:srgbClr val="000000"/>
                          </a:solidFill>
                          <a:latin typeface="Inter"/>
                          <a:ea typeface="Inter"/>
                          <a:cs typeface="Inter"/>
                          <a:sym typeface="Inter"/>
                        </a:rPr>
                        <a:t>écrit</a:t>
                      </a:r>
                      <a:r>
                        <a:rPr lang="en-US" sz="1200" dirty="0">
                          <a:solidFill>
                            <a:srgbClr val="000000"/>
                          </a:solidFill>
                          <a:latin typeface="Inter"/>
                          <a:ea typeface="Inter"/>
                          <a:cs typeface="Inter"/>
                          <a:sym typeface="Inter"/>
                        </a:rPr>
                        <a:t>, un </a:t>
                      </a:r>
                      <a:r>
                        <a:rPr lang="en-US" sz="1200" dirty="0" err="1">
                          <a:solidFill>
                            <a:srgbClr val="000000"/>
                          </a:solidFill>
                          <a:latin typeface="Inter"/>
                          <a:ea typeface="Inter"/>
                          <a:cs typeface="Inter"/>
                          <a:sym typeface="Inter"/>
                        </a:rPr>
                        <a:t>certificat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médical</a:t>
                      </a:r>
                      <a:r>
                        <a:rPr lang="en-US" sz="1200" dirty="0">
                          <a:solidFill>
                            <a:srgbClr val="000000"/>
                          </a:solidFill>
                          <a:latin typeface="Inter"/>
                          <a:ea typeface="Inter"/>
                          <a:cs typeface="Inter"/>
                          <a:sym typeface="Inter"/>
                        </a:rPr>
                        <a:t> attestant que </a:t>
                      </a: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enceinte </a:t>
                      </a:r>
                      <a:r>
                        <a:rPr lang="en-US" sz="1200" dirty="0" err="1">
                          <a:solidFill>
                            <a:srgbClr val="000000"/>
                          </a:solidFill>
                          <a:latin typeface="Inter"/>
                          <a:ea typeface="Inter"/>
                          <a:cs typeface="Inter"/>
                          <a:sym typeface="Inter"/>
                        </a:rPr>
                        <a:t>est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apte</a:t>
                      </a:r>
                      <a:r>
                        <a:rPr lang="en-US" sz="1200" dirty="0">
                          <a:solidFill>
                            <a:srgbClr val="000000"/>
                          </a:solidFill>
                          <a:latin typeface="Inter"/>
                          <a:ea typeface="Inter"/>
                          <a:cs typeface="Inter"/>
                          <a:sym typeface="Inter"/>
                        </a:rPr>
                        <a:t> au travail. Si </a:t>
                      </a: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ne </a:t>
                      </a:r>
                      <a:r>
                        <a:rPr lang="en-US" sz="1200" dirty="0" err="1">
                          <a:solidFill>
                            <a:srgbClr val="000000"/>
                          </a:solidFill>
                          <a:latin typeface="Inter"/>
                          <a:ea typeface="Inter"/>
                          <a:cs typeface="Inter"/>
                          <a:sym typeface="Inter"/>
                        </a:rPr>
                        <a:t>fournit</a:t>
                      </a:r>
                      <a:r>
                        <a:rPr lang="en-US" sz="1200" dirty="0">
                          <a:solidFill>
                            <a:srgbClr val="000000"/>
                          </a:solidFill>
                          <a:latin typeface="Inter"/>
                          <a:ea typeface="Inter"/>
                          <a:cs typeface="Inter"/>
                          <a:sym typeface="Inter"/>
                        </a:rPr>
                        <a:t> pas de </a:t>
                      </a:r>
                      <a:r>
                        <a:rPr lang="en-US" sz="1200" dirty="0" err="1">
                          <a:solidFill>
                            <a:srgbClr val="000000"/>
                          </a:solidFill>
                          <a:latin typeface="Inter"/>
                          <a:ea typeface="Inter"/>
                          <a:cs typeface="Inter"/>
                          <a:sym typeface="Inter"/>
                        </a:rPr>
                        <a:t>certificat</a:t>
                      </a:r>
                      <a:r>
                        <a:rPr lang="en-US" sz="1200" dirty="0">
                          <a:solidFill>
                            <a:srgbClr val="000000"/>
                          </a:solidFill>
                          <a:latin typeface="Inter"/>
                          <a:ea typeface="Inter"/>
                          <a:cs typeface="Inter"/>
                          <a:sym typeface="Inter"/>
                        </a:rPr>
                        <a:t> dans les </a:t>
                      </a:r>
                      <a:r>
                        <a:rPr lang="en-US" sz="1200" dirty="0" err="1">
                          <a:solidFill>
                            <a:srgbClr val="000000"/>
                          </a:solidFill>
                          <a:latin typeface="Inter"/>
                          <a:ea typeface="Inter"/>
                          <a:cs typeface="Inter"/>
                          <a:sym typeface="Inter"/>
                        </a:rPr>
                        <a:t>huit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jours</a:t>
                      </a:r>
                      <a:r>
                        <a:rPr lang="en-US" sz="1200" dirty="0">
                          <a:solidFill>
                            <a:srgbClr val="000000"/>
                          </a:solidFill>
                          <a:latin typeface="Inter"/>
                          <a:ea typeface="Inter"/>
                          <a:cs typeface="Inter"/>
                          <a:sym typeface="Inter"/>
                        </a:rPr>
                        <a:t>, nous </a:t>
                      </a:r>
                      <a:r>
                        <a:rPr lang="en-US" sz="1200" dirty="0" err="1">
                          <a:solidFill>
                            <a:srgbClr val="000000"/>
                          </a:solidFill>
                          <a:latin typeface="Inter"/>
                          <a:ea typeface="Inter"/>
                          <a:cs typeface="Inter"/>
                          <a:sym typeface="Inter"/>
                        </a:rPr>
                        <a:t>pouvons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toujours</a:t>
                      </a:r>
                      <a:r>
                        <a:rPr lang="en-US" sz="1200" dirty="0">
                          <a:solidFill>
                            <a:srgbClr val="000000"/>
                          </a:solidFill>
                          <a:latin typeface="Inter"/>
                          <a:ea typeface="Inter"/>
                          <a:cs typeface="Inter"/>
                          <a:sym typeface="Inter"/>
                        </a:rPr>
                        <a:t> par </a:t>
                      </a:r>
                      <a:r>
                        <a:rPr lang="en-US" sz="1200" dirty="0" err="1">
                          <a:solidFill>
                            <a:srgbClr val="000000"/>
                          </a:solidFill>
                          <a:latin typeface="Inter"/>
                          <a:ea typeface="Inter"/>
                          <a:cs typeface="Inter"/>
                          <a:sym typeface="Inter"/>
                        </a:rPr>
                        <a:t>avis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écrit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l’obliger</a:t>
                      </a:r>
                      <a:r>
                        <a:rPr lang="en-US" sz="1200" dirty="0">
                          <a:solidFill>
                            <a:srgbClr val="000000"/>
                          </a:solidFill>
                          <a:latin typeface="Inter"/>
                          <a:ea typeface="Inter"/>
                          <a:cs typeface="Inter"/>
                          <a:sym typeface="Inter"/>
                        </a:rPr>
                        <a:t> à prendre son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p>
                    <a:p>
                      <a:pPr algn="l">
                        <a:lnSpc>
                          <a:spcPts val="1680"/>
                        </a:lnSpc>
                      </a:pPr>
                      <a:r>
                        <a:rPr lang="en-US" sz="1200" dirty="0">
                          <a:solidFill>
                            <a:srgbClr val="000000"/>
                          </a:solidFill>
                          <a:latin typeface="Inter"/>
                          <a:ea typeface="Inter"/>
                          <a:cs typeface="Inter"/>
                          <a:sym typeface="Inter"/>
                        </a:rPr>
                        <a:t> </a:t>
                      </a:r>
                    </a:p>
                    <a:p>
                      <a:pPr algn="l">
                        <a:lnSpc>
                          <a:spcPts val="1680"/>
                        </a:lnSpc>
                      </a:pP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qui ne </a:t>
                      </a:r>
                      <a:r>
                        <a:rPr lang="en-US" sz="1200" dirty="0" err="1">
                          <a:solidFill>
                            <a:srgbClr val="000000"/>
                          </a:solidFill>
                          <a:latin typeface="Inter"/>
                          <a:ea typeface="Inter"/>
                          <a:cs typeface="Inter"/>
                          <a:sym typeface="Inter"/>
                        </a:rPr>
                        <a:t>revient</a:t>
                      </a:r>
                      <a:r>
                        <a:rPr lang="en-US" sz="1200" dirty="0">
                          <a:solidFill>
                            <a:srgbClr val="000000"/>
                          </a:solidFill>
                          <a:latin typeface="Inter"/>
                          <a:ea typeface="Inter"/>
                          <a:cs typeface="Inter"/>
                          <a:sym typeface="Inter"/>
                        </a:rPr>
                        <a:t> pas au travail à la date </a:t>
                      </a:r>
                      <a:r>
                        <a:rPr lang="en-US" sz="1200" dirty="0" err="1">
                          <a:solidFill>
                            <a:srgbClr val="000000"/>
                          </a:solidFill>
                          <a:latin typeface="Inter"/>
                          <a:ea typeface="Inter"/>
                          <a:cs typeface="Inter"/>
                          <a:sym typeface="Inter"/>
                        </a:rPr>
                        <a:t>prévue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est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présumée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avoir</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démissionné</a:t>
                      </a:r>
                      <a:r>
                        <a:rPr lang="en-US" sz="1200" dirty="0">
                          <a:solidFill>
                            <a:srgbClr val="000000"/>
                          </a:solidFill>
                          <a:latin typeface="Inter"/>
                          <a:ea typeface="Inter"/>
                          <a:cs typeface="Inter"/>
                          <a:sym typeface="Inter"/>
                        </a:rPr>
                        <a:t>. </a:t>
                      </a:r>
                    </a:p>
                    <a:p>
                      <a:pPr algn="l">
                        <a:lnSpc>
                          <a:spcPts val="1680"/>
                        </a:lnSpc>
                      </a:pPr>
                      <a:r>
                        <a:rPr lang="en-US" sz="1200" dirty="0" err="1">
                          <a:solidFill>
                            <a:srgbClr val="000000"/>
                          </a:solidFill>
                          <a:latin typeface="Inter"/>
                          <a:ea typeface="Inter"/>
                          <a:cs typeface="Inter"/>
                          <a:sym typeface="Inter"/>
                        </a:rPr>
                        <a:t>L’employée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peut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revenir</a:t>
                      </a:r>
                      <a:r>
                        <a:rPr lang="en-US" sz="1200" dirty="0">
                          <a:solidFill>
                            <a:srgbClr val="000000"/>
                          </a:solidFill>
                          <a:latin typeface="Inter"/>
                          <a:ea typeface="Inter"/>
                          <a:cs typeface="Inter"/>
                          <a:sym typeface="Inter"/>
                        </a:rPr>
                        <a:t> au travail </a:t>
                      </a:r>
                      <a:r>
                        <a:rPr lang="en-US" sz="1200" dirty="0" err="1">
                          <a:solidFill>
                            <a:srgbClr val="000000"/>
                          </a:solidFill>
                          <a:latin typeface="Inter"/>
                          <a:ea typeface="Inter"/>
                          <a:cs typeface="Inter"/>
                          <a:sym typeface="Inter"/>
                        </a:rPr>
                        <a:t>avant</a:t>
                      </a:r>
                      <a:r>
                        <a:rPr lang="en-US" sz="1200" dirty="0">
                          <a:solidFill>
                            <a:srgbClr val="000000"/>
                          </a:solidFill>
                          <a:latin typeface="Inter"/>
                          <a:ea typeface="Inter"/>
                          <a:cs typeface="Inter"/>
                          <a:sym typeface="Inter"/>
                        </a:rPr>
                        <a:t> la date </a:t>
                      </a:r>
                      <a:r>
                        <a:rPr lang="en-US" sz="1200" dirty="0" err="1">
                          <a:solidFill>
                            <a:srgbClr val="000000"/>
                          </a:solidFill>
                          <a:latin typeface="Inter"/>
                          <a:ea typeface="Inter"/>
                          <a:cs typeface="Inter"/>
                          <a:sym typeface="Inter"/>
                        </a:rPr>
                        <a:t>mentionnée</a:t>
                      </a:r>
                      <a:r>
                        <a:rPr lang="en-US" sz="1200" dirty="0">
                          <a:solidFill>
                            <a:srgbClr val="000000"/>
                          </a:solidFill>
                          <a:latin typeface="Inter"/>
                          <a:ea typeface="Inter"/>
                          <a:cs typeface="Inter"/>
                          <a:sym typeface="Inter"/>
                        </a:rPr>
                        <a:t> dans </a:t>
                      </a:r>
                      <a:r>
                        <a:rPr lang="en-US" sz="1200" dirty="0" err="1">
                          <a:solidFill>
                            <a:srgbClr val="000000"/>
                          </a:solidFill>
                          <a:latin typeface="Inter"/>
                          <a:ea typeface="Inter"/>
                          <a:cs typeface="Inter"/>
                          <a:sym typeface="Inter"/>
                        </a:rPr>
                        <a:t>l’avis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qu’elle</a:t>
                      </a:r>
                      <a:r>
                        <a:rPr lang="en-US" sz="1200" dirty="0">
                          <a:solidFill>
                            <a:srgbClr val="000000"/>
                          </a:solidFill>
                          <a:latin typeface="Inter"/>
                          <a:ea typeface="Inter"/>
                          <a:cs typeface="Inter"/>
                          <a:sym typeface="Inter"/>
                        </a:rPr>
                        <a:t> nous a </a:t>
                      </a:r>
                      <a:r>
                        <a:rPr lang="en-US" sz="1200" dirty="0" err="1">
                          <a:solidFill>
                            <a:srgbClr val="000000"/>
                          </a:solidFill>
                          <a:latin typeface="Inter"/>
                          <a:ea typeface="Inter"/>
                          <a:cs typeface="Inter"/>
                          <a:sym typeface="Inter"/>
                        </a:rPr>
                        <a:t>fourni</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avant</a:t>
                      </a:r>
                      <a:r>
                        <a:rPr lang="en-US" sz="1200" dirty="0">
                          <a:solidFill>
                            <a:srgbClr val="000000"/>
                          </a:solidFill>
                          <a:latin typeface="Inter"/>
                          <a:ea typeface="Inter"/>
                          <a:cs typeface="Inter"/>
                          <a:sym typeface="Inter"/>
                        </a:rPr>
                        <a:t> son </a:t>
                      </a:r>
                      <a:r>
                        <a:rPr lang="en-US" sz="1200" dirty="0" err="1">
                          <a:solidFill>
                            <a:srgbClr val="000000"/>
                          </a:solidFill>
                          <a:latin typeface="Inter"/>
                          <a:ea typeface="Inter"/>
                          <a:cs typeface="Inter"/>
                          <a:sym typeface="Inter"/>
                        </a:rPr>
                        <a:t>départ</a:t>
                      </a:r>
                      <a:r>
                        <a:rPr lang="en-US" sz="1200" dirty="0">
                          <a:solidFill>
                            <a:srgbClr val="000000"/>
                          </a:solidFill>
                          <a:latin typeface="Inter"/>
                          <a:ea typeface="Inter"/>
                          <a:cs typeface="Inter"/>
                          <a:sym typeface="Inter"/>
                        </a:rPr>
                        <a:t>. Pour </a:t>
                      </a:r>
                      <a:r>
                        <a:rPr lang="en-US" sz="1200" dirty="0" err="1">
                          <a:solidFill>
                            <a:srgbClr val="000000"/>
                          </a:solidFill>
                          <a:latin typeface="Inter"/>
                          <a:ea typeface="Inter"/>
                          <a:cs typeface="Inter"/>
                          <a:sym typeface="Inter"/>
                        </a:rPr>
                        <a:t>ce</a:t>
                      </a:r>
                      <a:r>
                        <a:rPr lang="en-US" sz="1200" dirty="0">
                          <a:solidFill>
                            <a:srgbClr val="000000"/>
                          </a:solidFill>
                          <a:latin typeface="Inter"/>
                          <a:ea typeface="Inter"/>
                          <a:cs typeface="Inter"/>
                          <a:sym typeface="Inter"/>
                        </a:rPr>
                        <a:t> faire, </a:t>
                      </a:r>
                      <a:r>
                        <a:rPr lang="en-US" sz="1200" dirty="0" err="1">
                          <a:solidFill>
                            <a:srgbClr val="000000"/>
                          </a:solidFill>
                          <a:latin typeface="Inter"/>
                          <a:ea typeface="Inter"/>
                          <a:cs typeface="Inter"/>
                          <a:sym typeface="Inter"/>
                        </a:rPr>
                        <a:t>elle</a:t>
                      </a:r>
                      <a:r>
                        <a:rPr lang="en-US" sz="1200" dirty="0">
                          <a:solidFill>
                            <a:srgbClr val="000000"/>
                          </a:solidFill>
                          <a:latin typeface="Inter"/>
                          <a:ea typeface="Inter"/>
                          <a:cs typeface="Inter"/>
                          <a:sym typeface="Inter"/>
                        </a:rPr>
                        <a:t> doit nous faire </a:t>
                      </a:r>
                      <a:r>
                        <a:rPr lang="en-US" sz="1200" dirty="0" err="1">
                          <a:solidFill>
                            <a:srgbClr val="000000"/>
                          </a:solidFill>
                          <a:latin typeface="Inter"/>
                          <a:ea typeface="Inter"/>
                          <a:cs typeface="Inter"/>
                          <a:sym typeface="Inter"/>
                        </a:rPr>
                        <a:t>parvenir</a:t>
                      </a:r>
                      <a:r>
                        <a:rPr lang="en-US" sz="1200" dirty="0">
                          <a:solidFill>
                            <a:srgbClr val="000000"/>
                          </a:solidFill>
                          <a:latin typeface="Inter"/>
                          <a:ea typeface="Inter"/>
                          <a:cs typeface="Inter"/>
                          <a:sym typeface="Inter"/>
                        </a:rPr>
                        <a:t>, trois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avant</a:t>
                      </a:r>
                      <a:r>
                        <a:rPr lang="en-US" sz="1200" dirty="0">
                          <a:solidFill>
                            <a:srgbClr val="000000"/>
                          </a:solidFill>
                          <a:latin typeface="Inter"/>
                          <a:ea typeface="Inter"/>
                          <a:cs typeface="Inter"/>
                          <a:sym typeface="Inter"/>
                        </a:rPr>
                        <a:t>, un </a:t>
                      </a:r>
                      <a:r>
                        <a:rPr lang="en-US" sz="1200" dirty="0" err="1">
                          <a:solidFill>
                            <a:srgbClr val="000000"/>
                          </a:solidFill>
                          <a:latin typeface="Inter"/>
                          <a:ea typeface="Inter"/>
                          <a:cs typeface="Inter"/>
                          <a:sym typeface="Inter"/>
                        </a:rPr>
                        <a:t>nouvel</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avis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indiquant</a:t>
                      </a:r>
                      <a:r>
                        <a:rPr lang="en-US" sz="1200" dirty="0">
                          <a:solidFill>
                            <a:srgbClr val="000000"/>
                          </a:solidFill>
                          <a:latin typeface="Inter"/>
                          <a:ea typeface="Inter"/>
                          <a:cs typeface="Inter"/>
                          <a:sym typeface="Inter"/>
                        </a:rPr>
                        <a:t> la date de son retour.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4260">
                <a:tc>
                  <a:txBody>
                    <a:bodyPr/>
                    <a:lstStyle/>
                    <a:p>
                      <a:pPr algn="ctr">
                        <a:lnSpc>
                          <a:spcPts val="2100"/>
                        </a:lnSpc>
                        <a:defRPr/>
                      </a:pPr>
                      <a:r>
                        <a:rPr lang="en-US" sz="1200" b="1" dirty="0">
                          <a:solidFill>
                            <a:srgbClr val="000000"/>
                          </a:solidFill>
                          <a:latin typeface="Inter Bold"/>
                          <a:ea typeface="Inter Bold"/>
                          <a:cs typeface="Inter Bold"/>
                          <a:sym typeface="Inter Bold"/>
                        </a:rPr>
                        <a:t>Congé de </a:t>
                      </a:r>
                      <a:r>
                        <a:rPr lang="en-US" sz="1200" b="1" dirty="0" err="1">
                          <a:solidFill>
                            <a:srgbClr val="000000"/>
                          </a:solidFill>
                          <a:latin typeface="Inter Bold"/>
                          <a:ea typeface="Inter Bold"/>
                          <a:cs typeface="Inter Bold"/>
                          <a:sym typeface="Inter Bold"/>
                        </a:rPr>
                        <a:t>paternité</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5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continues, sans </a:t>
                      </a:r>
                      <a:r>
                        <a:rPr lang="en-US" sz="1200" dirty="0" err="1">
                          <a:solidFill>
                            <a:srgbClr val="000000"/>
                          </a:solidFill>
                          <a:latin typeface="Inter"/>
                          <a:ea typeface="Inter"/>
                          <a:cs typeface="Inter"/>
                          <a:sym typeface="Inter"/>
                        </a:rPr>
                        <a:t>salaire</a:t>
                      </a:r>
                      <a:endParaRPr lang="en-US" sz="12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dirty="0">
                          <a:solidFill>
                            <a:srgbClr val="000000"/>
                          </a:solidFill>
                          <a:latin typeface="Inter"/>
                          <a:ea typeface="Inter"/>
                          <a:cs typeface="Inter"/>
                          <a:sym typeface="Inter"/>
                        </a:rPr>
                        <a:t>Les employés ont droit à un congé à l’occasion de la naissance de leur enfant. </a:t>
                      </a:r>
                      <a:endParaRPr lang="fr-CA" sz="1100" noProof="0" dirty="0"/>
                    </a:p>
                    <a:p>
                      <a:pPr algn="l">
                        <a:lnSpc>
                          <a:spcPts val="1680"/>
                        </a:lnSpc>
                      </a:pPr>
                      <a:r>
                        <a:rPr lang="fr-CA" sz="1200" noProof="0" dirty="0">
                          <a:solidFill>
                            <a:srgbClr val="000000"/>
                          </a:solidFill>
                          <a:latin typeface="Inter"/>
                          <a:ea typeface="Inter"/>
                          <a:cs typeface="Inter"/>
                          <a:sym typeface="Inter"/>
                        </a:rPr>
                        <a:t>Le congé parental peut s’ajouter au congé de paternité. </a:t>
                      </a:r>
                    </a:p>
                    <a:p>
                      <a:pPr algn="l">
                        <a:lnSpc>
                          <a:spcPts val="1680"/>
                        </a:lnSpc>
                      </a:pPr>
                      <a:endParaRPr lang="fr-CA" sz="1200" noProof="0" dirty="0">
                        <a:solidFill>
                          <a:srgbClr val="000000"/>
                        </a:solidFill>
                        <a:latin typeface="Inter"/>
                        <a:ea typeface="Inter"/>
                        <a:cs typeface="Inter"/>
                        <a:sym typeface="Inter"/>
                      </a:endParaRPr>
                    </a:p>
                    <a:p>
                      <a:pPr algn="l">
                        <a:lnSpc>
                          <a:spcPts val="1680"/>
                        </a:lnSpc>
                      </a:pPr>
                      <a:r>
                        <a:rPr lang="fr-CA" sz="1200" noProof="0" dirty="0">
                          <a:solidFill>
                            <a:srgbClr val="000000"/>
                          </a:solidFill>
                          <a:latin typeface="Inter"/>
                          <a:ea typeface="Inter"/>
                          <a:cs typeface="Inter"/>
                          <a:sym typeface="Inter"/>
                        </a:rPr>
                        <a:t>Ce congé de paternité peut débuter au plus tôt la semaine de naissance de l’enfant et se terminer au plus tard 52 semaines après. L’employé doit avertir </a:t>
                      </a:r>
                      <a:r>
                        <a:rPr lang="fr-CA" sz="1200" noProof="0">
                          <a:solidFill>
                            <a:srgbClr val="000000"/>
                          </a:solidFill>
                          <a:latin typeface="Inter"/>
                          <a:ea typeface="Inter"/>
                          <a:cs typeface="Inter"/>
                          <a:sym typeface="Inter"/>
                        </a:rPr>
                        <a:t>son employeur(euse) </a:t>
                      </a:r>
                      <a:r>
                        <a:rPr lang="fr-CA" sz="1200" noProof="0" dirty="0">
                          <a:solidFill>
                            <a:srgbClr val="000000"/>
                          </a:solidFill>
                          <a:latin typeface="Inter"/>
                          <a:ea typeface="Inter"/>
                          <a:cs typeface="Inter"/>
                          <a:sym typeface="Inter"/>
                        </a:rPr>
                        <a:t>par écrit au moins trois semaines avant le début de son congé en indiquant la date prévue du début du congé et la date du retour au travail. Ce délai peut toutefois être moindre si la naissance de l’enfant survient avant la date prévue de l’accouchement. </a:t>
                      </a:r>
                    </a:p>
                    <a:p>
                      <a:pPr algn="l">
                        <a:lnSpc>
                          <a:spcPts val="1680"/>
                        </a:lnSpc>
                      </a:pPr>
                      <a:endParaRPr lang="fr-CA" sz="1200" noProof="0" dirty="0">
                        <a:solidFill>
                          <a:srgbClr val="000000"/>
                        </a:solidFill>
                        <a:latin typeface="Inter"/>
                        <a:ea typeface="Inter"/>
                        <a:cs typeface="Inter"/>
                        <a:sym typeface="Inter"/>
                      </a:endParaRPr>
                    </a:p>
                    <a:p>
                      <a:pPr algn="l">
                        <a:lnSpc>
                          <a:spcPts val="1680"/>
                        </a:lnSpc>
                      </a:pPr>
                      <a:r>
                        <a:rPr lang="fr-CA" sz="1200" noProof="0" dirty="0">
                          <a:solidFill>
                            <a:srgbClr val="000000"/>
                          </a:solidFill>
                          <a:latin typeface="Inter"/>
                          <a:ea typeface="Inter"/>
                          <a:cs typeface="Inter"/>
                          <a:sym typeface="Inter"/>
                        </a:rPr>
                        <a:t>Ce congé ne peut pas être fractionné, à moins d’une entente </a:t>
                      </a:r>
                      <a:r>
                        <a:rPr lang="fr-CA" sz="1200" noProof="0">
                          <a:solidFill>
                            <a:srgbClr val="000000"/>
                          </a:solidFill>
                          <a:latin typeface="Inter"/>
                          <a:ea typeface="Inter"/>
                          <a:cs typeface="Inter"/>
                          <a:sym typeface="Inter"/>
                        </a:rPr>
                        <a:t>avec l’employeur(euse) </a:t>
                      </a:r>
                      <a:r>
                        <a:rPr lang="fr-CA" sz="1200" noProof="0" dirty="0">
                          <a:solidFill>
                            <a:srgbClr val="000000"/>
                          </a:solidFill>
                          <a:latin typeface="Inter"/>
                          <a:ea typeface="Inter"/>
                          <a:cs typeface="Inter"/>
                          <a:sym typeface="Inter"/>
                        </a:rPr>
                        <a:t>ou dans les cas spécifiés par la loi. Ce congé ne peut pas être transféré à la mère ni partagé avec elle. </a:t>
                      </a:r>
                    </a:p>
                    <a:p>
                      <a:pPr algn="l">
                        <a:lnSpc>
                          <a:spcPts val="1680"/>
                        </a:lnSpc>
                      </a:pPr>
                      <a:endParaRPr lang="fr-CA" sz="1200" noProof="0" dirty="0">
                        <a:solidFill>
                          <a:srgbClr val="000000"/>
                        </a:solidFill>
                        <a:latin typeface="Inter"/>
                        <a:ea typeface="Inter"/>
                        <a:cs typeface="Inter"/>
                        <a:sym typeface="Inter"/>
                      </a:endParaRPr>
                    </a:p>
                    <a:p>
                      <a:pPr algn="l">
                        <a:lnSpc>
                          <a:spcPts val="1680"/>
                        </a:lnSpc>
                      </a:pPr>
                      <a:r>
                        <a:rPr lang="fr-CA" sz="1200" noProof="0" dirty="0">
                          <a:solidFill>
                            <a:srgbClr val="000000"/>
                          </a:solidFill>
                          <a:latin typeface="Inter"/>
                          <a:ea typeface="Inter"/>
                          <a:cs typeface="Inter"/>
                          <a:sym typeface="Inter"/>
                        </a:rPr>
                        <a:t>Un employé qui ne revient pas au travail à la date prévue est présumé avoir démissionné.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568242" y="536712"/>
            <a:ext cx="2498902" cy="682409"/>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Congé pour raisons familiales</a:t>
            </a:r>
          </a:p>
        </p:txBody>
      </p:sp>
      <p:grpSp>
        <p:nvGrpSpPr>
          <p:cNvPr id="9" name="Groupe 8">
            <a:extLst>
              <a:ext uri="{FF2B5EF4-FFF2-40B4-BE49-F238E27FC236}">
                <a16:creationId xmlns:a16="http://schemas.microsoft.com/office/drawing/2014/main" id="{F5065E9E-7777-C3AC-5822-4A993AC6D9C5}"/>
              </a:ext>
            </a:extLst>
          </p:cNvPr>
          <p:cNvGrpSpPr/>
          <p:nvPr>
            <p:custDataLst>
              <p:tags r:id="rId1"/>
            </p:custDataLst>
          </p:nvPr>
        </p:nvGrpSpPr>
        <p:grpSpPr>
          <a:xfrm>
            <a:off x="-2743200" y="1028700"/>
            <a:ext cx="2492673" cy="3050175"/>
            <a:chOff x="-1795191" y="1539088"/>
            <a:chExt cx="1578273" cy="2562131"/>
          </a:xfrm>
        </p:grpSpPr>
        <p:sp>
          <p:nvSpPr>
            <p:cNvPr id="10" name="TextBox 3">
              <a:extLst>
                <a:ext uri="{FF2B5EF4-FFF2-40B4-BE49-F238E27FC236}">
                  <a16:creationId xmlns:a16="http://schemas.microsoft.com/office/drawing/2014/main" id="{4EFA0ADC-1031-8314-0C92-25AA758F1907}"/>
                </a:ext>
              </a:extLst>
            </p:cNvPr>
            <p:cNvSpPr txBox="1"/>
            <p:nvPr/>
          </p:nvSpPr>
          <p:spPr>
            <a:xfrm>
              <a:off x="-1795191" y="1539088"/>
              <a:ext cx="1578273" cy="256213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algn="just" rtl="0" fontAlgn="base"/>
              <a:endParaRPr lang="fr-CA" sz="1000" b="0" i="0">
                <a:effectLst/>
                <a:latin typeface="Inter" panose="02000503000000020004" pitchFamily="2" charset="0"/>
                <a:ea typeface="Inter" panose="02000503000000020004" pitchFamily="2" charset="0"/>
              </a:endParaRPr>
            </a:p>
          </p:txBody>
        </p:sp>
        <p:sp>
          <p:nvSpPr>
            <p:cNvPr id="11" name="ZoneTexte 10">
              <a:extLst>
                <a:ext uri="{FF2B5EF4-FFF2-40B4-BE49-F238E27FC236}">
                  <a16:creationId xmlns:a16="http://schemas.microsoft.com/office/drawing/2014/main" id="{3BCCAD42-5819-0549-E588-D9BF276D6B36}"/>
                </a:ext>
              </a:extLst>
            </p:cNvPr>
            <p:cNvSpPr txBox="1"/>
            <p:nvPr/>
          </p:nvSpPr>
          <p:spPr>
            <a:xfrm>
              <a:off x="-1680539" y="2502086"/>
              <a:ext cx="1348966" cy="1447772"/>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5">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rtl="0" fontAlgn="base"/>
              <a:endParaRPr lang="fr-CA" sz="1100">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N.B. N’hésitez pas à bonifier les indemnités proposées dans l’exemple. Il s’agit du minimum légal prescrit. </a:t>
              </a:r>
            </a:p>
            <a:p>
              <a:endParaRPr lang="fr-CA"/>
            </a:p>
          </p:txBody>
        </p:sp>
      </p:grpSp>
      <p:pic>
        <p:nvPicPr>
          <p:cNvPr id="12" name="Picture 3">
            <a:extLst>
              <a:ext uri="{FF2B5EF4-FFF2-40B4-BE49-F238E27FC236}">
                <a16:creationId xmlns:a16="http://schemas.microsoft.com/office/drawing/2014/main" id="{991D5239-6EBD-153F-F05A-3018F5E14E1C}"/>
              </a:ext>
            </a:extLst>
          </p:cNvPr>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873004" y="1219120"/>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numéro de diapositive 40">
            <a:extLst>
              <a:ext uri="{FF2B5EF4-FFF2-40B4-BE49-F238E27FC236}">
                <a16:creationId xmlns:a16="http://schemas.microsoft.com/office/drawing/2014/main" id="{4819C1AC-674F-1E5C-4EB2-3B02B97E9BC4}"/>
              </a:ext>
            </a:extLst>
          </p:cNvPr>
          <p:cNvSpPr>
            <a:spLocks noGrp="1" noRot="1" noMove="1" noResize="1" noEditPoints="1" noAdjustHandles="1" noChangeArrowheads="1" noChangeShapeType="1"/>
          </p:cNvSpPr>
          <p:nvPr>
            <p:ph type="sldNum" sz="quarter" idx="12"/>
            <p:custDataLst>
              <p:tags r:id="rId3"/>
            </p:custDataLst>
          </p:nvPr>
        </p:nvSpPr>
        <p:spPr>
          <a:xfrm>
            <a:off x="15925800" y="9791700"/>
            <a:ext cx="2133600" cy="365125"/>
          </a:xfrm>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graphicFrame>
        <p:nvGraphicFramePr>
          <p:cNvPr id="3" name="Table 3"/>
          <p:cNvGraphicFramePr>
            <a:graphicFrameLocks noGrp="1"/>
          </p:cNvGraphicFramePr>
          <p:nvPr>
            <p:extLst>
              <p:ext uri="{D42A27DB-BD31-4B8C-83A1-F6EECF244321}">
                <p14:modId xmlns:p14="http://schemas.microsoft.com/office/powerpoint/2010/main" val="2341124292"/>
              </p:ext>
            </p:extLst>
          </p:nvPr>
        </p:nvGraphicFramePr>
        <p:xfrm>
          <a:off x="204859" y="4417517"/>
          <a:ext cx="17489652" cy="5800726"/>
        </p:xfrm>
        <a:graphic>
          <a:graphicData uri="http://schemas.openxmlformats.org/drawingml/2006/table">
            <a:tbl>
              <a:tblPr/>
              <a:tblGrid>
                <a:gridCol w="4899116">
                  <a:extLst>
                    <a:ext uri="{9D8B030D-6E8A-4147-A177-3AD203B41FA5}">
                      <a16:colId xmlns:a16="http://schemas.microsoft.com/office/drawing/2014/main" val="20000"/>
                    </a:ext>
                  </a:extLst>
                </a:gridCol>
                <a:gridCol w="2473928">
                  <a:extLst>
                    <a:ext uri="{9D8B030D-6E8A-4147-A177-3AD203B41FA5}">
                      <a16:colId xmlns:a16="http://schemas.microsoft.com/office/drawing/2014/main" val="20001"/>
                    </a:ext>
                  </a:extLst>
                </a:gridCol>
                <a:gridCol w="10116608">
                  <a:extLst>
                    <a:ext uri="{9D8B030D-6E8A-4147-A177-3AD203B41FA5}">
                      <a16:colId xmlns:a16="http://schemas.microsoft.com/office/drawing/2014/main" val="20002"/>
                    </a:ext>
                  </a:extLst>
                </a:gridCol>
              </a:tblGrid>
              <a:tr h="1722988">
                <a:tc rowSpan="3">
                  <a:txBody>
                    <a:bodyPr/>
                    <a:lstStyle/>
                    <a:p>
                      <a:pPr algn="ctr">
                        <a:lnSpc>
                          <a:spcPts val="2100"/>
                        </a:lnSpc>
                        <a:defRPr/>
                      </a:pPr>
                      <a:r>
                        <a:rPr lang="en-US" sz="1200" b="1" dirty="0" err="1">
                          <a:solidFill>
                            <a:srgbClr val="000000"/>
                          </a:solidFill>
                          <a:latin typeface="Inter Bold"/>
                          <a:ea typeface="Inter Bold"/>
                          <a:cs typeface="Inter Bold"/>
                          <a:sym typeface="Inter Bold"/>
                        </a:rPr>
                        <a:t>Décès</a:t>
                      </a:r>
                      <a:r>
                        <a:rPr lang="en-US" sz="1200" b="1" dirty="0">
                          <a:solidFill>
                            <a:srgbClr val="000000"/>
                          </a:solidFill>
                          <a:latin typeface="Inter Bold"/>
                          <a:ea typeface="Inter Bold"/>
                          <a:cs typeface="Inter Bold"/>
                          <a:sym typeface="Inter Bold"/>
                        </a:rPr>
                        <a:t> dans la </a:t>
                      </a:r>
                      <a:r>
                        <a:rPr lang="en-US" sz="1200" b="1" dirty="0" err="1">
                          <a:solidFill>
                            <a:srgbClr val="000000"/>
                          </a:solidFill>
                          <a:latin typeface="Inter Bold"/>
                          <a:ea typeface="Inter Bold"/>
                          <a:cs typeface="Inter Bold"/>
                          <a:sym typeface="Inter Bold"/>
                        </a:rPr>
                        <a:t>famille</a:t>
                      </a:r>
                      <a:r>
                        <a:rPr lang="en-US" sz="1500" b="1" dirty="0">
                          <a:solidFill>
                            <a:srgbClr val="000000"/>
                          </a:solidFill>
                          <a:latin typeface="Inter Bold"/>
                          <a:ea typeface="Inter Bold"/>
                          <a:cs typeface="Inter Bold"/>
                          <a:sym typeface="Inter Bold"/>
                        </a:rPr>
                        <a:t> </a:t>
                      </a: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5 </a:t>
                      </a:r>
                      <a:r>
                        <a:rPr lang="en-US" sz="1200" dirty="0" err="1">
                          <a:solidFill>
                            <a:srgbClr val="000000"/>
                          </a:solidFill>
                          <a:latin typeface="Inter"/>
                          <a:ea typeface="Inter"/>
                          <a:cs typeface="Inter"/>
                          <a:sym typeface="Inter"/>
                        </a:rPr>
                        <a:t>jours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dont</a:t>
                      </a:r>
                      <a:r>
                        <a:rPr lang="en-US" sz="1200" dirty="0">
                          <a:solidFill>
                            <a:srgbClr val="000000"/>
                          </a:solidFill>
                          <a:latin typeface="Inter"/>
                          <a:ea typeface="Inter"/>
                          <a:cs typeface="Inter"/>
                          <a:sym typeface="Inter"/>
                        </a:rPr>
                        <a:t> 3 </a:t>
                      </a:r>
                      <a:r>
                        <a:rPr lang="en-US" sz="1200" dirty="0" err="1">
                          <a:solidFill>
                            <a:srgbClr val="000000"/>
                          </a:solidFill>
                          <a:latin typeface="Inter"/>
                          <a:ea typeface="Inter"/>
                          <a:cs typeface="Inter"/>
                          <a:sym typeface="Inter"/>
                        </a:rPr>
                        <a:t>jours</a:t>
                      </a:r>
                      <a:r>
                        <a:rPr lang="en-US" sz="1200" dirty="0">
                          <a:solidFill>
                            <a:srgbClr val="000000"/>
                          </a:solidFill>
                          <a:latin typeface="Inter"/>
                          <a:ea typeface="Inter"/>
                          <a:cs typeface="Inter"/>
                          <a:sym typeface="Inter"/>
                        </a:rPr>
                        <a:t> avec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a:t>
                      </a:r>
                      <a:endParaRPr lang="en-US" sz="1200" dirty="0"/>
                    </a:p>
                    <a:p>
                      <a:pPr algn="l">
                        <a:lnSpc>
                          <a:spcPts val="2100"/>
                        </a:lnSpc>
                      </a:pPr>
                      <a:r>
                        <a:rPr lang="en-US" sz="1500" dirty="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dirty="0">
                          <a:solidFill>
                            <a:srgbClr val="000000"/>
                          </a:solidFill>
                          <a:latin typeface="Inter"/>
                          <a:ea typeface="Inter"/>
                          <a:cs typeface="Inter"/>
                          <a:sym typeface="Inter"/>
                        </a:rPr>
                        <a:t>dans le cas du décès ou des funérailles :  </a:t>
                      </a:r>
                      <a:endParaRPr lang="fr-CA" sz="1100" noProof="0" dirty="0"/>
                    </a:p>
                    <a:p>
                      <a:pPr algn="l">
                        <a:lnSpc>
                          <a:spcPts val="1680"/>
                        </a:lnSpc>
                      </a:pPr>
                      <a:r>
                        <a:rPr lang="fr-CA" sz="1200" noProof="0" dirty="0">
                          <a:solidFill>
                            <a:srgbClr val="000000"/>
                          </a:solidFill>
                          <a:latin typeface="Inter"/>
                          <a:ea typeface="Inter"/>
                          <a:cs typeface="Inter"/>
                          <a:sym typeface="Inter"/>
                        </a:rPr>
                        <a:t>•de son conjoint ou de sa conjointe</a:t>
                      </a:r>
                    </a:p>
                    <a:p>
                      <a:pPr algn="l">
                        <a:lnSpc>
                          <a:spcPts val="1680"/>
                        </a:lnSpc>
                      </a:pPr>
                      <a:r>
                        <a:rPr lang="fr-CA" sz="1200" noProof="0" dirty="0">
                          <a:solidFill>
                            <a:srgbClr val="000000"/>
                          </a:solidFill>
                          <a:latin typeface="Inter"/>
                          <a:ea typeface="Inter"/>
                          <a:cs typeface="Inter"/>
                          <a:sym typeface="Inter"/>
                        </a:rPr>
                        <a:t>•de son enfant</a:t>
                      </a:r>
                    </a:p>
                    <a:p>
                      <a:pPr algn="l">
                        <a:lnSpc>
                          <a:spcPts val="1680"/>
                        </a:lnSpc>
                      </a:pPr>
                      <a:r>
                        <a:rPr lang="fr-CA" sz="1200" noProof="0" dirty="0">
                          <a:solidFill>
                            <a:srgbClr val="000000"/>
                          </a:solidFill>
                          <a:latin typeface="Inter"/>
                          <a:ea typeface="Inter"/>
                          <a:cs typeface="Inter"/>
                          <a:sym typeface="Inter"/>
                        </a:rPr>
                        <a:t>•de l’enfant de son conjoint ou de sa conjointe</a:t>
                      </a:r>
                    </a:p>
                    <a:p>
                      <a:pPr algn="l">
                        <a:lnSpc>
                          <a:spcPts val="1680"/>
                        </a:lnSpc>
                      </a:pPr>
                      <a:r>
                        <a:rPr lang="fr-CA" sz="1200" noProof="0" dirty="0">
                          <a:solidFill>
                            <a:srgbClr val="000000"/>
                          </a:solidFill>
                          <a:latin typeface="Inter"/>
                          <a:ea typeface="Inter"/>
                          <a:cs typeface="Inter"/>
                          <a:sym typeface="Inter"/>
                        </a:rPr>
                        <a:t>•de son père ou de sa mère</a:t>
                      </a:r>
                    </a:p>
                    <a:p>
                      <a:pPr algn="l">
                        <a:lnSpc>
                          <a:spcPts val="1680"/>
                        </a:lnSpc>
                      </a:pPr>
                      <a:r>
                        <a:rPr lang="fr-CA" sz="1200" noProof="0" dirty="0">
                          <a:solidFill>
                            <a:srgbClr val="000000"/>
                          </a:solidFill>
                          <a:latin typeface="Inter"/>
                          <a:ea typeface="Inter"/>
                          <a:cs typeface="Inter"/>
                          <a:sym typeface="Inter"/>
                        </a:rPr>
                        <a:t>•de son frère ou de sa sœur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22988">
                <a:tc vMerge="1">
                  <a:txBody>
                    <a:bodyPr/>
                    <a:lstStyle/>
                    <a:p>
                      <a:pPr algn="ctr">
                        <a:lnSpc>
                          <a:spcPts val="2100"/>
                        </a:lnSpc>
                        <a:defRPr/>
                      </a:pPr>
                      <a:r>
                        <a:rPr lang="en-US" sz="1500" b="1">
                          <a:solidFill>
                            <a:srgbClr val="000000"/>
                          </a:solidFill>
                          <a:latin typeface="Inter Bold"/>
                          <a:ea typeface="Inter Bold"/>
                          <a:cs typeface="Inter Bold"/>
                          <a:sym typeface="Inter Bold"/>
                        </a:rPr>
                        <a:t>Décès dans la famille </a:t>
                      </a:r>
                      <a:endParaRPr lang="en-US" sz="11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2100"/>
                        </a:lnSpc>
                        <a:defRPr/>
                      </a:pPr>
                      <a:r>
                        <a:rPr lang="en-US" sz="1200" dirty="0">
                          <a:solidFill>
                            <a:srgbClr val="000000"/>
                          </a:solidFill>
                          <a:latin typeface="Inter"/>
                          <a:ea typeface="Inter"/>
                          <a:cs typeface="Inter"/>
                          <a:sym typeface="Inter"/>
                        </a:rPr>
                        <a:t>1 jour sans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a:t>
                      </a:r>
                      <a:endParaRPr lang="en-US" sz="1200" dirty="0"/>
                    </a:p>
                    <a:p>
                      <a:pPr algn="just">
                        <a:lnSpc>
                          <a:spcPts val="2100"/>
                        </a:lnSpc>
                      </a:pPr>
                      <a:r>
                        <a:rPr lang="en-US" sz="1500" dirty="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680"/>
                        </a:lnSpc>
                        <a:defRPr/>
                      </a:pPr>
                      <a:r>
                        <a:rPr lang="fr-CA" sz="1200" noProof="0" dirty="0">
                          <a:solidFill>
                            <a:srgbClr val="000000"/>
                          </a:solidFill>
                          <a:latin typeface="Inter"/>
                          <a:ea typeface="Inter"/>
                          <a:cs typeface="Inter"/>
                          <a:sym typeface="Inter"/>
                        </a:rPr>
                        <a:t>dans le cas du décès ou des funérailles :  </a:t>
                      </a:r>
                      <a:endParaRPr lang="fr-CA" sz="1100" noProof="0" dirty="0"/>
                    </a:p>
                    <a:p>
                      <a:pPr algn="l">
                        <a:lnSpc>
                          <a:spcPts val="1680"/>
                        </a:lnSpc>
                      </a:pPr>
                      <a:r>
                        <a:rPr lang="fr-CA" sz="1200" noProof="0" dirty="0">
                          <a:solidFill>
                            <a:srgbClr val="000000"/>
                          </a:solidFill>
                          <a:latin typeface="Inter"/>
                          <a:ea typeface="Inter"/>
                          <a:cs typeface="Inter"/>
                          <a:sym typeface="Inter"/>
                        </a:rPr>
                        <a:t>•de son gendre ou de sa bru</a:t>
                      </a:r>
                    </a:p>
                    <a:p>
                      <a:pPr algn="l">
                        <a:lnSpc>
                          <a:spcPts val="1680"/>
                        </a:lnSpc>
                      </a:pPr>
                      <a:r>
                        <a:rPr lang="fr-CA" sz="1200" noProof="0" dirty="0">
                          <a:solidFill>
                            <a:srgbClr val="000000"/>
                          </a:solidFill>
                          <a:latin typeface="Inter"/>
                          <a:ea typeface="Inter"/>
                          <a:cs typeface="Inter"/>
                          <a:sym typeface="Inter"/>
                        </a:rPr>
                        <a:t>•d’un de ses grands-parents</a:t>
                      </a:r>
                    </a:p>
                    <a:p>
                      <a:pPr algn="l">
                        <a:lnSpc>
                          <a:spcPts val="1680"/>
                        </a:lnSpc>
                      </a:pPr>
                      <a:r>
                        <a:rPr lang="fr-CA" sz="1200" noProof="0" dirty="0">
                          <a:solidFill>
                            <a:srgbClr val="000000"/>
                          </a:solidFill>
                          <a:latin typeface="Inter"/>
                          <a:ea typeface="Inter"/>
                          <a:cs typeface="Inter"/>
                          <a:sym typeface="Inter"/>
                        </a:rPr>
                        <a:t>•d’un de ses petits-enfants</a:t>
                      </a:r>
                    </a:p>
                    <a:p>
                      <a:pPr algn="l">
                        <a:lnSpc>
                          <a:spcPts val="1680"/>
                        </a:lnSpc>
                      </a:pPr>
                      <a:r>
                        <a:rPr lang="fr-CA" sz="1200" noProof="0" dirty="0">
                          <a:solidFill>
                            <a:srgbClr val="000000"/>
                          </a:solidFill>
                          <a:latin typeface="Inter"/>
                          <a:ea typeface="Inter"/>
                          <a:cs typeface="Inter"/>
                          <a:sym typeface="Inter"/>
                        </a:rPr>
                        <a:t>•du père ou de la mère de son conjoint ou de sa conjointe</a:t>
                      </a:r>
                    </a:p>
                    <a:p>
                      <a:pPr algn="l">
                        <a:lnSpc>
                          <a:spcPts val="1680"/>
                        </a:lnSpc>
                      </a:pPr>
                      <a:r>
                        <a:rPr lang="fr-CA" sz="1200" noProof="0" dirty="0">
                          <a:solidFill>
                            <a:srgbClr val="000000"/>
                          </a:solidFill>
                          <a:latin typeface="Inter"/>
                          <a:ea typeface="Inter"/>
                          <a:cs typeface="Inter"/>
                          <a:sym typeface="Inter"/>
                        </a:rPr>
                        <a:t>•du frère ou de la sœur de son conjoint ou de sa conjointe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4750">
                <a:tc vMerge="1">
                  <a:txBody>
                    <a:bodyPr/>
                    <a:lstStyle/>
                    <a:p>
                      <a:pPr algn="ctr">
                        <a:lnSpc>
                          <a:spcPts val="2100"/>
                        </a:lnSpc>
                        <a:defRPr/>
                      </a:pPr>
                      <a:r>
                        <a:rPr lang="en-US" sz="1500" b="1">
                          <a:solidFill>
                            <a:srgbClr val="000000"/>
                          </a:solidFill>
                          <a:latin typeface="Inter Bold"/>
                          <a:ea typeface="Inter Bold"/>
                          <a:cs typeface="Inter Bold"/>
                          <a:sym typeface="Inter Bold"/>
                        </a:rPr>
                        <a:t>Décès dans la famille </a:t>
                      </a:r>
                      <a:endParaRPr lang="en-US" sz="1100"/>
                    </a:p>
                    <a:p>
                      <a:pPr algn="l">
                        <a:lnSpc>
                          <a:spcPts val="2100"/>
                        </a:lnSpc>
                      </a:pPr>
                      <a:r>
                        <a:rPr lang="en-US" sz="150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Exceptions </a:t>
                      </a:r>
                      <a:endParaRPr lang="en-US" sz="1200" dirty="0"/>
                    </a:p>
                    <a:p>
                      <a:pPr algn="l">
                        <a:lnSpc>
                          <a:spcPts val="2100"/>
                        </a:lnSpc>
                      </a:pPr>
                      <a:r>
                        <a:rPr lang="en-US" sz="1500" dirty="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1680"/>
                        </a:lnSpc>
                        <a:defRPr/>
                      </a:pPr>
                      <a:r>
                        <a:rPr lang="fr-CA" sz="1200" noProof="0" dirty="0">
                          <a:solidFill>
                            <a:srgbClr val="000000"/>
                          </a:solidFill>
                          <a:latin typeface="Inter"/>
                          <a:ea typeface="Inter"/>
                          <a:cs typeface="Inter"/>
                          <a:sym typeface="Inter"/>
                        </a:rPr>
                        <a:t>•L’employé(e) </a:t>
                      </a:r>
                      <a:r>
                        <a:rPr lang="fr-CA" sz="1200" b="1" noProof="0" dirty="0">
                          <a:solidFill>
                            <a:srgbClr val="000000"/>
                          </a:solidFill>
                          <a:latin typeface="Inter"/>
                          <a:ea typeface="Inter"/>
                          <a:cs typeface="Inter"/>
                          <a:sym typeface="Inter"/>
                        </a:rPr>
                        <a:t>en vacances ou en congé de maternité, de paternité ou parental </a:t>
                      </a:r>
                      <a:r>
                        <a:rPr lang="fr-CA" sz="1200" noProof="0" dirty="0">
                          <a:solidFill>
                            <a:srgbClr val="000000"/>
                          </a:solidFill>
                          <a:latin typeface="Inter"/>
                          <a:ea typeface="Inter"/>
                          <a:cs typeface="Inter"/>
                          <a:sym typeface="Inter"/>
                        </a:rPr>
                        <a:t>au moment des funérailles ou du décès n’a pas droit aux jours de congé accordés pour le décès ou les funérailles. </a:t>
                      </a:r>
                      <a:endParaRPr lang="fr-CA" sz="1100" noProof="0" dirty="0"/>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dans le cas du </a:t>
                      </a:r>
                      <a:r>
                        <a:rPr lang="fr-CA" sz="1200" b="1" noProof="0" dirty="0">
                          <a:solidFill>
                            <a:srgbClr val="000000"/>
                          </a:solidFill>
                          <a:latin typeface="Inter"/>
                          <a:ea typeface="Inter"/>
                          <a:cs typeface="Inter"/>
                          <a:sym typeface="Inter"/>
                        </a:rPr>
                        <a:t>décès</a:t>
                      </a:r>
                      <a:r>
                        <a:rPr lang="fr-CA" sz="1200" noProof="0" dirty="0">
                          <a:solidFill>
                            <a:srgbClr val="000000"/>
                          </a:solidFill>
                          <a:latin typeface="Inter"/>
                          <a:ea typeface="Inter"/>
                          <a:cs typeface="Inter"/>
                          <a:sym typeface="Inter"/>
                        </a:rPr>
                        <a:t> de son enfant mineur. </a:t>
                      </a:r>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à la suite de la </a:t>
                      </a:r>
                      <a:r>
                        <a:rPr lang="fr-CA" sz="1200" b="1" noProof="0" dirty="0">
                          <a:solidFill>
                            <a:srgbClr val="000000"/>
                          </a:solidFill>
                          <a:latin typeface="Inter"/>
                          <a:ea typeface="Inter"/>
                          <a:cs typeface="Inter"/>
                          <a:sym typeface="Inter"/>
                        </a:rPr>
                        <a:t>disparition</a:t>
                      </a:r>
                      <a:r>
                        <a:rPr lang="fr-CA" sz="1200" noProof="0" dirty="0">
                          <a:solidFill>
                            <a:srgbClr val="000000"/>
                          </a:solidFill>
                          <a:latin typeface="Inter"/>
                          <a:ea typeface="Inter"/>
                          <a:cs typeface="Inter"/>
                          <a:sym typeface="Inter"/>
                        </a:rPr>
                        <a:t> de son enfant mineur. Si l’enfant est retrouvé vivant, le retour au travail doit se faire au maximum 11 jours plus tard. </a:t>
                      </a:r>
                    </a:p>
                    <a:p>
                      <a:pPr algn="just">
                        <a:lnSpc>
                          <a:spcPts val="1680"/>
                        </a:lnSpc>
                      </a:pPr>
                      <a:r>
                        <a:rPr lang="fr-CA" sz="1200" noProof="0" dirty="0">
                          <a:solidFill>
                            <a:srgbClr val="000000"/>
                          </a:solidFill>
                          <a:latin typeface="Inter"/>
                          <a:ea typeface="Inter"/>
                          <a:cs typeface="Inter"/>
                          <a:sym typeface="Inter"/>
                        </a:rPr>
                        <a:t>•L’employé(e) peut s’absenter, sans salaire, jusqu’à 104 semaines dans le cas du </a:t>
                      </a:r>
                      <a:r>
                        <a:rPr lang="fr-CA" sz="1200" b="1" noProof="0" dirty="0">
                          <a:solidFill>
                            <a:srgbClr val="000000"/>
                          </a:solidFill>
                          <a:latin typeface="Inter"/>
                          <a:ea typeface="Inter"/>
                          <a:cs typeface="Inter"/>
                          <a:sym typeface="Inter"/>
                        </a:rPr>
                        <a:t>suicide</a:t>
                      </a:r>
                      <a:r>
                        <a:rPr lang="fr-CA" sz="1200" noProof="0" dirty="0">
                          <a:solidFill>
                            <a:srgbClr val="000000"/>
                          </a:solidFill>
                          <a:latin typeface="Inter"/>
                          <a:ea typeface="Inter"/>
                          <a:cs typeface="Inter"/>
                          <a:sym typeface="Inter"/>
                        </a:rPr>
                        <a:t> de son conjoint ou de sa conjointe, de son père, de sa mère ou de son enfant majeur. </a:t>
                      </a:r>
                    </a:p>
                    <a:p>
                      <a:pPr algn="just">
                        <a:lnSpc>
                          <a:spcPts val="1680"/>
                        </a:lnSpc>
                      </a:pPr>
                      <a:r>
                        <a:rPr lang="fr-CA" sz="1200" noProof="0" dirty="0">
                          <a:solidFill>
                            <a:srgbClr val="000000"/>
                          </a:solidFill>
                          <a:latin typeface="Inter"/>
                          <a:ea typeface="Inter"/>
                          <a:cs typeface="Inter"/>
                          <a:sym typeface="Inter"/>
                        </a:rPr>
                        <a:t>•Si la conjointe, le conjoint ou l’enfant majeur de l’employé(e) décède à la suite d’un </a:t>
                      </a:r>
                      <a:r>
                        <a:rPr lang="fr-CA" sz="1200" b="1" noProof="0" dirty="0">
                          <a:solidFill>
                            <a:srgbClr val="000000"/>
                          </a:solidFill>
                          <a:latin typeface="Inter"/>
                          <a:ea typeface="Inter"/>
                          <a:cs typeface="Inter"/>
                          <a:sym typeface="Inter"/>
                        </a:rPr>
                        <a:t>acte criminel</a:t>
                      </a:r>
                      <a:r>
                        <a:rPr lang="fr-CA" sz="1200" noProof="0" dirty="0">
                          <a:solidFill>
                            <a:srgbClr val="000000"/>
                          </a:solidFill>
                          <a:latin typeface="Inter"/>
                          <a:ea typeface="Inter"/>
                          <a:cs typeface="Inter"/>
                          <a:sym typeface="Inter"/>
                        </a:rPr>
                        <a:t>, celle-ci peut bénéficier d’un congé sans salaire pouvant aller jusqu’à 104 semaines.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661726" y="536712"/>
            <a:ext cx="2311934" cy="682409"/>
          </a:xfrm>
          <a:prstGeom prst="rect">
            <a:avLst/>
          </a:prstGeom>
        </p:spPr>
        <p:txBody>
          <a:bodyPr lIns="0" tIns="0" rIns="0" bIns="0" rtlCol="0" anchor="t">
            <a:spAutoFit/>
          </a:bodyPr>
          <a:lstStyle/>
          <a:p>
            <a:pPr algn="ctr">
              <a:lnSpc>
                <a:spcPts val="2799"/>
              </a:lnSpc>
            </a:pPr>
            <a:r>
              <a:rPr lang="en-US" sz="1999" b="1" dirty="0">
                <a:solidFill>
                  <a:srgbClr val="FFFFFF"/>
                </a:solidFill>
                <a:latin typeface="Playfair Display Bold"/>
                <a:ea typeface="Playfair Display Bold"/>
                <a:cs typeface="Playfair Display Bold"/>
                <a:sym typeface="Playfair Display Bold"/>
              </a:rPr>
              <a:t>Congé pour raisons </a:t>
            </a:r>
            <a:r>
              <a:rPr lang="en-US" sz="1999" b="1" dirty="0" err="1">
                <a:solidFill>
                  <a:srgbClr val="FFFFFF"/>
                </a:solidFill>
                <a:latin typeface="Playfair Display Bold"/>
                <a:ea typeface="Playfair Display Bold"/>
                <a:cs typeface="Playfair Display Bold"/>
                <a:sym typeface="Playfair Display Bold"/>
              </a:rPr>
              <a:t>familiales</a:t>
            </a:r>
            <a:r>
              <a:rPr lang="en-US" sz="1999" b="1" dirty="0">
                <a:solidFill>
                  <a:srgbClr val="FFFFFF"/>
                </a:solidFill>
                <a:latin typeface="Playfair Display Bold"/>
                <a:ea typeface="Playfair Display Bold"/>
                <a:cs typeface="Playfair Display Bold"/>
                <a:sym typeface="Playfair Display Bold"/>
              </a:rPr>
              <a:t> (suite)</a:t>
            </a:r>
          </a:p>
        </p:txBody>
      </p:sp>
      <p:graphicFrame>
        <p:nvGraphicFramePr>
          <p:cNvPr id="8" name="Table 8"/>
          <p:cNvGraphicFramePr>
            <a:graphicFrameLocks noGrp="1"/>
          </p:cNvGraphicFramePr>
          <p:nvPr>
            <p:extLst>
              <p:ext uri="{D42A27DB-BD31-4B8C-83A1-F6EECF244321}">
                <p14:modId xmlns:p14="http://schemas.microsoft.com/office/powerpoint/2010/main" val="887911645"/>
              </p:ext>
            </p:extLst>
          </p:nvPr>
        </p:nvGraphicFramePr>
        <p:xfrm>
          <a:off x="204859" y="1626692"/>
          <a:ext cx="17489652" cy="2790825"/>
        </p:xfrm>
        <a:graphic>
          <a:graphicData uri="http://schemas.openxmlformats.org/drawingml/2006/table">
            <a:tbl>
              <a:tblPr/>
              <a:tblGrid>
                <a:gridCol w="4898140">
                  <a:extLst>
                    <a:ext uri="{9D8B030D-6E8A-4147-A177-3AD203B41FA5}">
                      <a16:colId xmlns:a16="http://schemas.microsoft.com/office/drawing/2014/main" val="20000"/>
                    </a:ext>
                  </a:extLst>
                </a:gridCol>
                <a:gridCol w="2472796">
                  <a:extLst>
                    <a:ext uri="{9D8B030D-6E8A-4147-A177-3AD203B41FA5}">
                      <a16:colId xmlns:a16="http://schemas.microsoft.com/office/drawing/2014/main" val="20001"/>
                    </a:ext>
                  </a:extLst>
                </a:gridCol>
                <a:gridCol w="10118716">
                  <a:extLst>
                    <a:ext uri="{9D8B030D-6E8A-4147-A177-3AD203B41FA5}">
                      <a16:colId xmlns:a16="http://schemas.microsoft.com/office/drawing/2014/main" val="20002"/>
                    </a:ext>
                  </a:extLst>
                </a:gridCol>
              </a:tblGrid>
              <a:tr h="2790825">
                <a:tc>
                  <a:txBody>
                    <a:bodyPr/>
                    <a:lstStyle/>
                    <a:p>
                      <a:pPr algn="l">
                        <a:lnSpc>
                          <a:spcPts val="2100"/>
                        </a:lnSpc>
                        <a:defRPr/>
                      </a:pPr>
                      <a:endParaRPr lang="en-US" sz="1100" dirty="0"/>
                    </a:p>
                    <a:p>
                      <a:pPr algn="ctr">
                        <a:lnSpc>
                          <a:spcPts val="2100"/>
                        </a:lnSpc>
                      </a:pPr>
                      <a:r>
                        <a:rPr lang="en-US" sz="1200" b="1" dirty="0">
                          <a:solidFill>
                            <a:srgbClr val="000000"/>
                          </a:solidFill>
                          <a:latin typeface="Inter Bold"/>
                          <a:ea typeface="Inter Bold"/>
                          <a:cs typeface="Inter Bold"/>
                          <a:sym typeface="Inter Bold"/>
                        </a:rPr>
                        <a:t>  Congé parental </a:t>
                      </a:r>
                    </a:p>
                    <a:p>
                      <a:pPr algn="l">
                        <a:lnSpc>
                          <a:spcPts val="2100"/>
                        </a:lnSpc>
                      </a:pPr>
                      <a:r>
                        <a:rPr lang="en-US" sz="1500" dirty="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100"/>
                        </a:lnSpc>
                        <a:defRPr/>
                      </a:pPr>
                      <a:r>
                        <a:rPr lang="en-US" sz="1200" dirty="0">
                          <a:solidFill>
                            <a:srgbClr val="000000"/>
                          </a:solidFill>
                          <a:latin typeface="Inter"/>
                          <a:ea typeface="Inter"/>
                          <a:cs typeface="Inter"/>
                          <a:sym typeface="Inter"/>
                        </a:rPr>
                        <a:t>52 </a:t>
                      </a:r>
                      <a:r>
                        <a:rPr lang="en-US" sz="1200" dirty="0" err="1">
                          <a:solidFill>
                            <a:srgbClr val="000000"/>
                          </a:solidFill>
                          <a:latin typeface="Inter"/>
                          <a:ea typeface="Inter"/>
                          <a:cs typeface="Inter"/>
                          <a:sym typeface="Inter"/>
                        </a:rPr>
                        <a:t>semaines</a:t>
                      </a:r>
                      <a:r>
                        <a:rPr lang="en-US" sz="1200" dirty="0">
                          <a:solidFill>
                            <a:srgbClr val="000000"/>
                          </a:solidFill>
                          <a:latin typeface="Inter"/>
                          <a:ea typeface="Inter"/>
                          <a:cs typeface="Inter"/>
                          <a:sym typeface="Inter"/>
                        </a:rPr>
                        <a:t> continues (durée </a:t>
                      </a:r>
                      <a:r>
                        <a:rPr lang="en-US" sz="1200" dirty="0" err="1">
                          <a:solidFill>
                            <a:srgbClr val="000000"/>
                          </a:solidFill>
                          <a:latin typeface="Inter"/>
                          <a:ea typeface="Inter"/>
                          <a:cs typeface="Inter"/>
                          <a:sym typeface="Inter"/>
                        </a:rPr>
                        <a:t>maximale</a:t>
                      </a:r>
                      <a:r>
                        <a:rPr lang="en-US" sz="1200" dirty="0">
                          <a:solidFill>
                            <a:srgbClr val="000000"/>
                          </a:solidFill>
                          <a:latin typeface="Inter"/>
                          <a:ea typeface="Inter"/>
                          <a:cs typeface="Inter"/>
                          <a:sym typeface="Inter"/>
                        </a:rPr>
                        <a:t>), sans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a:t>
                      </a:r>
                      <a:endParaRPr lang="en-US" sz="1200" dirty="0"/>
                    </a:p>
                    <a:p>
                      <a:pPr algn="l">
                        <a:lnSpc>
                          <a:spcPts val="2100"/>
                        </a:lnSpc>
                      </a:pPr>
                      <a:r>
                        <a:rPr lang="en-US" sz="1500" dirty="0">
                          <a:solidFill>
                            <a:srgbClr val="000000"/>
                          </a:solidFill>
                          <a:latin typeface="Inter"/>
                          <a:ea typeface="Inter"/>
                          <a:cs typeface="Inter"/>
                          <a:sym typeface="Inter"/>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ts val="1679"/>
                        </a:lnSpc>
                        <a:defRPr/>
                      </a:pPr>
                      <a:r>
                        <a:rPr lang="fr-CA" sz="1200" noProof="0" dirty="0">
                          <a:solidFill>
                            <a:srgbClr val="000000"/>
                          </a:solidFill>
                          <a:latin typeface="Inter"/>
                          <a:ea typeface="Inter"/>
                          <a:cs typeface="Inter"/>
                          <a:sym typeface="Inter"/>
                        </a:rPr>
                        <a:t>Chaque parent d’un nouveau-né ou d’un enfant nouvellement adopté a droit à un congé parental sans salaire pouvant durer jusqu’à 52 semaines. La personne qui adopte l’enfant de son conjoint ou de sa conjointe a également droit à ce congé. </a:t>
                      </a:r>
                      <a:endParaRPr lang="fr-CA" sz="1100" noProof="0" dirty="0"/>
                    </a:p>
                    <a:p>
                      <a:pPr algn="just">
                        <a:lnSpc>
                          <a:spcPts val="1679"/>
                        </a:lnSpc>
                      </a:pPr>
                      <a:r>
                        <a:rPr lang="fr-CA" sz="1200" noProof="0" dirty="0">
                          <a:solidFill>
                            <a:srgbClr val="000000"/>
                          </a:solidFill>
                          <a:latin typeface="Inter"/>
                          <a:ea typeface="Inter"/>
                          <a:cs typeface="Inter"/>
                          <a:sym typeface="Inter"/>
                        </a:rPr>
                        <a:t>Le congé parental ne peut pas commencer avant la semaine de la naissance du nouveau-né ou, dans le cas d’une adoption, avant la semaine où l’enfant est confié </a:t>
                      </a:r>
                      <a:r>
                        <a:rPr lang="fr-CA" sz="1200" noProof="0">
                          <a:solidFill>
                            <a:srgbClr val="000000"/>
                          </a:solidFill>
                          <a:latin typeface="Inter"/>
                          <a:ea typeface="Inter"/>
                          <a:cs typeface="Inter"/>
                          <a:sym typeface="Inter"/>
                        </a:rPr>
                        <a:t>à l’employé(e). </a:t>
                      </a:r>
                      <a:r>
                        <a:rPr lang="fr-CA" sz="1200" noProof="0" dirty="0">
                          <a:solidFill>
                            <a:srgbClr val="000000"/>
                          </a:solidFill>
                          <a:latin typeface="Inter"/>
                          <a:ea typeface="Inter"/>
                          <a:cs typeface="Inter"/>
                          <a:sym typeface="Inter"/>
                        </a:rPr>
                        <a:t>Il ne peut pas non plus débuter avant la semaine </a:t>
                      </a:r>
                      <a:r>
                        <a:rPr lang="fr-CA" sz="1200" noProof="0">
                          <a:solidFill>
                            <a:srgbClr val="000000"/>
                          </a:solidFill>
                          <a:latin typeface="Inter"/>
                          <a:ea typeface="Inter"/>
                          <a:cs typeface="Inter"/>
                          <a:sym typeface="Inter"/>
                        </a:rPr>
                        <a:t>où l’employé(e) </a:t>
                      </a:r>
                      <a:r>
                        <a:rPr lang="fr-CA" sz="1200" noProof="0" dirty="0">
                          <a:solidFill>
                            <a:srgbClr val="000000"/>
                          </a:solidFill>
                          <a:latin typeface="Inter"/>
                          <a:ea typeface="Inter"/>
                          <a:cs typeface="Inter"/>
                          <a:sym typeface="Inter"/>
                        </a:rPr>
                        <a:t>quitte son travail pour aller chercher l’enfant à l’extérieur du Québec. </a:t>
                      </a:r>
                    </a:p>
                    <a:p>
                      <a:pPr algn="just">
                        <a:lnSpc>
                          <a:spcPts val="1679"/>
                        </a:lnSpc>
                      </a:pPr>
                      <a:r>
                        <a:rPr lang="fr-CA" sz="1200" b="1" noProof="0" dirty="0">
                          <a:solidFill>
                            <a:srgbClr val="000000"/>
                          </a:solidFill>
                          <a:latin typeface="Inter Bold"/>
                          <a:ea typeface="Inter Bold"/>
                          <a:cs typeface="Inter Bold"/>
                          <a:sym typeface="Inter Bold"/>
                        </a:rPr>
                        <a:t>Le congé parental s’ajoute au congé de maternité et de paternité.</a:t>
                      </a:r>
                    </a:p>
                    <a:p>
                      <a:pPr algn="just">
                        <a:lnSpc>
                          <a:spcPts val="1679"/>
                        </a:lnSpc>
                      </a:pPr>
                      <a:r>
                        <a:rPr lang="fr-CA" sz="1200" noProof="0" dirty="0">
                          <a:solidFill>
                            <a:srgbClr val="000000"/>
                          </a:solidFill>
                          <a:latin typeface="Inter"/>
                          <a:ea typeface="Inter"/>
                          <a:cs typeface="Inter"/>
                          <a:sym typeface="Inter"/>
                        </a:rPr>
                        <a:t>Le congé parental peut donc se terminer au plus tard 70 semaines après la naissance ou, en cas d’adoption, 70 semaines après que l’enfant a été confié </a:t>
                      </a:r>
                      <a:r>
                        <a:rPr lang="fr-CA" sz="1200" noProof="0">
                          <a:solidFill>
                            <a:srgbClr val="000000"/>
                          </a:solidFill>
                          <a:latin typeface="Inter"/>
                          <a:ea typeface="Inter"/>
                          <a:cs typeface="Inter"/>
                          <a:sym typeface="Inter"/>
                        </a:rPr>
                        <a:t>à l’employé(e). </a:t>
                      </a:r>
                      <a:r>
                        <a:rPr lang="fr-CA" sz="1200" noProof="0" dirty="0">
                          <a:solidFill>
                            <a:srgbClr val="000000"/>
                          </a:solidFill>
                          <a:latin typeface="Inter"/>
                          <a:ea typeface="Inter"/>
                          <a:cs typeface="Inter"/>
                          <a:sym typeface="Inter"/>
                        </a:rPr>
                        <a:t>Ce congé ne peut pas être fractionné, à moins d’une entente </a:t>
                      </a:r>
                      <a:r>
                        <a:rPr lang="fr-CA" sz="1200" noProof="0">
                          <a:solidFill>
                            <a:srgbClr val="000000"/>
                          </a:solidFill>
                          <a:latin typeface="Inter"/>
                          <a:ea typeface="Inter"/>
                          <a:cs typeface="Inter"/>
                          <a:sym typeface="Inter"/>
                        </a:rPr>
                        <a:t>avec l’employeur(euse) </a:t>
                      </a:r>
                      <a:r>
                        <a:rPr lang="fr-CA" sz="1200" noProof="0" dirty="0">
                          <a:solidFill>
                            <a:srgbClr val="000000"/>
                          </a:solidFill>
                          <a:latin typeface="Inter"/>
                          <a:ea typeface="Inter"/>
                          <a:cs typeface="Inter"/>
                          <a:sym typeface="Inter"/>
                        </a:rPr>
                        <a:t>ou dans les cas spécifiés par la loi</a:t>
                      </a:r>
                      <a:r>
                        <a:rPr lang="fr-CA" sz="1200" noProof="0">
                          <a:solidFill>
                            <a:srgbClr val="000000"/>
                          </a:solidFill>
                          <a:latin typeface="Inter"/>
                          <a:ea typeface="Inter"/>
                          <a:cs typeface="Inter"/>
                          <a:sym typeface="Inter"/>
                        </a:rPr>
                        <a:t>. Un(e) employé(e) </a:t>
                      </a:r>
                      <a:r>
                        <a:rPr lang="fr-CA" sz="1200" noProof="0" dirty="0">
                          <a:solidFill>
                            <a:srgbClr val="000000"/>
                          </a:solidFill>
                          <a:latin typeface="Inter"/>
                          <a:ea typeface="Inter"/>
                          <a:cs typeface="Inter"/>
                          <a:sym typeface="Inter"/>
                        </a:rPr>
                        <a:t>qui ne revient pas au travail à la date prévue </a:t>
                      </a:r>
                      <a:r>
                        <a:rPr lang="fr-CA" sz="1200" noProof="0">
                          <a:solidFill>
                            <a:srgbClr val="000000"/>
                          </a:solidFill>
                          <a:latin typeface="Inter"/>
                          <a:ea typeface="Inter"/>
                          <a:cs typeface="Inter"/>
                          <a:sym typeface="Inter"/>
                        </a:rPr>
                        <a:t>est présumé(e) </a:t>
                      </a:r>
                      <a:r>
                        <a:rPr lang="fr-CA" sz="1200" noProof="0" dirty="0">
                          <a:solidFill>
                            <a:srgbClr val="000000"/>
                          </a:solidFill>
                          <a:latin typeface="Inter"/>
                          <a:ea typeface="Inter"/>
                          <a:cs typeface="Inter"/>
                          <a:sym typeface="Inter"/>
                        </a:rPr>
                        <a:t>avoir démissionné</a:t>
                      </a:r>
                      <a:r>
                        <a:rPr lang="fr-CA" sz="1200" noProof="0">
                          <a:solidFill>
                            <a:srgbClr val="000000"/>
                          </a:solidFill>
                          <a:latin typeface="Inter"/>
                          <a:ea typeface="Inter"/>
                          <a:cs typeface="Inter"/>
                          <a:sym typeface="Inter"/>
                        </a:rPr>
                        <a:t>. L’employé(e) </a:t>
                      </a:r>
                      <a:r>
                        <a:rPr lang="fr-CA" sz="1200" noProof="0" dirty="0">
                          <a:solidFill>
                            <a:srgbClr val="000000"/>
                          </a:solidFill>
                          <a:latin typeface="Inter"/>
                          <a:ea typeface="Inter"/>
                          <a:cs typeface="Inter"/>
                          <a:sym typeface="Inter"/>
                        </a:rPr>
                        <a:t>peut revenir au travail avant la date mentionnée dans </a:t>
                      </a:r>
                      <a:r>
                        <a:rPr lang="fr-CA" sz="1200" noProof="0">
                          <a:solidFill>
                            <a:srgbClr val="000000"/>
                          </a:solidFill>
                          <a:latin typeface="Inter"/>
                          <a:ea typeface="Inter"/>
                          <a:cs typeface="Inter"/>
                          <a:sym typeface="Inter"/>
                        </a:rPr>
                        <a:t>l’avis qu’ile(elle) </a:t>
                      </a:r>
                      <a:r>
                        <a:rPr lang="fr-CA" sz="1200" noProof="0" dirty="0">
                          <a:solidFill>
                            <a:srgbClr val="000000"/>
                          </a:solidFill>
                          <a:latin typeface="Inter"/>
                          <a:ea typeface="Inter"/>
                          <a:cs typeface="Inter"/>
                          <a:sym typeface="Inter"/>
                        </a:rPr>
                        <a:t>a fourni à </a:t>
                      </a:r>
                      <a:r>
                        <a:rPr lang="fr-CA" sz="1200" noProof="0">
                          <a:solidFill>
                            <a:srgbClr val="000000"/>
                          </a:solidFill>
                          <a:latin typeface="Inter"/>
                          <a:ea typeface="Inter"/>
                          <a:cs typeface="Inter"/>
                          <a:sym typeface="Inter"/>
                        </a:rPr>
                        <a:t>son employeur(euse) </a:t>
                      </a:r>
                      <a:r>
                        <a:rPr lang="fr-CA" sz="1200" noProof="0" dirty="0">
                          <a:solidFill>
                            <a:srgbClr val="000000"/>
                          </a:solidFill>
                          <a:latin typeface="Inter"/>
                          <a:ea typeface="Inter"/>
                          <a:cs typeface="Inter"/>
                          <a:sym typeface="Inter"/>
                        </a:rPr>
                        <a:t>avant son départ</a:t>
                      </a:r>
                      <a:r>
                        <a:rPr lang="fr-CA" sz="1200" noProof="0">
                          <a:solidFill>
                            <a:srgbClr val="000000"/>
                          </a:solidFill>
                          <a:latin typeface="Inter"/>
                          <a:ea typeface="Inter"/>
                          <a:cs typeface="Inter"/>
                          <a:sym typeface="Inter"/>
                        </a:rPr>
                        <a:t>. Il(Elle) </a:t>
                      </a:r>
                      <a:r>
                        <a:rPr lang="fr-CA" sz="1200" noProof="0" dirty="0">
                          <a:solidFill>
                            <a:srgbClr val="000000"/>
                          </a:solidFill>
                          <a:latin typeface="Inter"/>
                          <a:ea typeface="Inter"/>
                          <a:cs typeface="Inter"/>
                          <a:sym typeface="Inter"/>
                        </a:rPr>
                        <a:t>doit lui faire parvenir, trois semaines avant, un nouvel avis indiquant la date de son retour.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Espace réservé du numéro de diapositive 40">
            <a:extLst>
              <a:ext uri="{FF2B5EF4-FFF2-40B4-BE49-F238E27FC236}">
                <a16:creationId xmlns:a16="http://schemas.microsoft.com/office/drawing/2014/main" id="{8188B4ED-E474-3A1D-7015-F37407872037}"/>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graphicFrame>
        <p:nvGraphicFramePr>
          <p:cNvPr id="3" name="Table 3"/>
          <p:cNvGraphicFramePr>
            <a:graphicFrameLocks noGrp="1"/>
          </p:cNvGraphicFramePr>
          <p:nvPr>
            <p:extLst>
              <p:ext uri="{D42A27DB-BD31-4B8C-83A1-F6EECF244321}">
                <p14:modId xmlns:p14="http://schemas.microsoft.com/office/powerpoint/2010/main" val="2575838695"/>
              </p:ext>
            </p:extLst>
          </p:nvPr>
        </p:nvGraphicFramePr>
        <p:xfrm>
          <a:off x="427812" y="2233981"/>
          <a:ext cx="17432377" cy="6567951"/>
        </p:xfrm>
        <a:graphic>
          <a:graphicData uri="http://schemas.openxmlformats.org/drawingml/2006/table">
            <a:tbl>
              <a:tblPr/>
              <a:tblGrid>
                <a:gridCol w="6095604">
                  <a:extLst>
                    <a:ext uri="{9D8B030D-6E8A-4147-A177-3AD203B41FA5}">
                      <a16:colId xmlns:a16="http://schemas.microsoft.com/office/drawing/2014/main" val="20000"/>
                    </a:ext>
                  </a:extLst>
                </a:gridCol>
                <a:gridCol w="5809424">
                  <a:extLst>
                    <a:ext uri="{9D8B030D-6E8A-4147-A177-3AD203B41FA5}">
                      <a16:colId xmlns:a16="http://schemas.microsoft.com/office/drawing/2014/main" val="20001"/>
                    </a:ext>
                  </a:extLst>
                </a:gridCol>
                <a:gridCol w="5527349">
                  <a:extLst>
                    <a:ext uri="{9D8B030D-6E8A-4147-A177-3AD203B41FA5}">
                      <a16:colId xmlns:a16="http://schemas.microsoft.com/office/drawing/2014/main" val="20002"/>
                    </a:ext>
                  </a:extLst>
                </a:gridCol>
              </a:tblGrid>
              <a:tr h="1414973">
                <a:tc rowSpan="2">
                  <a:txBody>
                    <a:bodyPr/>
                    <a:lstStyle/>
                    <a:p>
                      <a:pPr algn="ctr">
                        <a:lnSpc>
                          <a:spcPts val="2099"/>
                        </a:lnSpc>
                        <a:defRPr/>
                      </a:pPr>
                      <a:r>
                        <a:rPr lang="en-US" sz="1200" b="1" dirty="0" err="1">
                          <a:solidFill>
                            <a:srgbClr val="000000"/>
                          </a:solidFill>
                          <a:latin typeface="Inter Bold"/>
                          <a:ea typeface="Inter Bold"/>
                          <a:cs typeface="Inter Bold"/>
                          <a:sym typeface="Inter Bold"/>
                        </a:rPr>
                        <a:t>Mariage</a:t>
                      </a:r>
                      <a:r>
                        <a:rPr lang="en-US" sz="1200" b="1" dirty="0">
                          <a:solidFill>
                            <a:srgbClr val="000000"/>
                          </a:solidFill>
                          <a:latin typeface="Inter Bold"/>
                          <a:ea typeface="Inter Bold"/>
                          <a:cs typeface="Inter Bold"/>
                          <a:sym typeface="Inter Bold"/>
                        </a:rPr>
                        <a:t> et union civile </a:t>
                      </a:r>
                      <a:endParaRPr lang="en-US" sz="12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dirty="0">
                          <a:solidFill>
                            <a:srgbClr val="000000"/>
                          </a:solidFill>
                          <a:latin typeface="Inter"/>
                          <a:ea typeface="Inter"/>
                          <a:cs typeface="Inter"/>
                          <a:sym typeface="Inter"/>
                        </a:rPr>
                        <a:t>1 jour avec </a:t>
                      </a:r>
                      <a:r>
                        <a:rPr lang="en-US" sz="1200" dirty="0" err="1">
                          <a:solidFill>
                            <a:srgbClr val="000000"/>
                          </a:solidFill>
                          <a:latin typeface="Inter"/>
                          <a:ea typeface="Inter"/>
                          <a:cs typeface="Inter"/>
                          <a:sym typeface="Inter"/>
                        </a:rPr>
                        <a:t>salaire</a:t>
                      </a:r>
                      <a:endParaRPr lang="en-US" sz="12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199">
                          <a:solidFill>
                            <a:srgbClr val="000000"/>
                          </a:solidFill>
                          <a:latin typeface="Inter"/>
                          <a:ea typeface="Inter"/>
                          <a:cs typeface="Inter"/>
                          <a:sym typeface="Inter"/>
                        </a:rPr>
                        <a:t>Pour son mariage ou son union civile.  L’employé(e) doit aviser son employeur(euse) de son absence au moins une semaine à l’avance.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66402">
                <a:tc vMerge="1">
                  <a:txBody>
                    <a:bodyPr/>
                    <a:lstStyle/>
                    <a:p>
                      <a:pPr algn="ctr">
                        <a:lnSpc>
                          <a:spcPts val="2099"/>
                        </a:lnSpc>
                        <a:defRPr/>
                      </a:pPr>
                      <a:r>
                        <a:rPr lang="en-US" sz="1499" b="1">
                          <a:solidFill>
                            <a:srgbClr val="000000"/>
                          </a:solidFill>
                          <a:latin typeface="Inter Bold"/>
                          <a:ea typeface="Inter Bold"/>
                          <a:cs typeface="Inter Bold"/>
                          <a:sym typeface="Inter Bold"/>
                        </a:rPr>
                        <a:t>Mariage et union civile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dirty="0">
                          <a:solidFill>
                            <a:srgbClr val="000000"/>
                          </a:solidFill>
                          <a:latin typeface="Inter"/>
                          <a:ea typeface="Inter"/>
                          <a:cs typeface="Inter"/>
                          <a:sym typeface="Inter"/>
                        </a:rPr>
                        <a:t>1 jour sans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a:t>
                      </a:r>
                      <a:endParaRPr lang="en-US" sz="12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r>
                        <a:rPr lang="en-US" sz="1200" dirty="0">
                          <a:solidFill>
                            <a:srgbClr val="000000"/>
                          </a:solidFill>
                          <a:latin typeface="Inter"/>
                          <a:ea typeface="Inter"/>
                          <a:cs typeface="Inter"/>
                          <a:sym typeface="Inter"/>
                        </a:rPr>
                        <a:t>Pour le </a:t>
                      </a:r>
                      <a:r>
                        <a:rPr lang="en-US" sz="1200" dirty="0" err="1">
                          <a:solidFill>
                            <a:srgbClr val="000000"/>
                          </a:solidFill>
                          <a:latin typeface="Inter"/>
                          <a:ea typeface="Inter"/>
                          <a:cs typeface="Inter"/>
                          <a:sym typeface="Inter"/>
                        </a:rPr>
                        <a:t>mariage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l’union</a:t>
                      </a:r>
                      <a:r>
                        <a:rPr lang="en-US" sz="1200" dirty="0">
                          <a:solidFill>
                            <a:srgbClr val="000000"/>
                          </a:solidFill>
                          <a:latin typeface="Inter"/>
                          <a:ea typeface="Inter"/>
                          <a:cs typeface="Inter"/>
                          <a:sym typeface="Inter"/>
                        </a:rPr>
                        <a:t> civile :  </a:t>
                      </a:r>
                      <a:endParaRPr lang="en-US" sz="1100" dirty="0"/>
                    </a:p>
                    <a:p>
                      <a:pPr algn="l">
                        <a:lnSpc>
                          <a:spcPts val="1679"/>
                        </a:lnSpc>
                      </a:pPr>
                      <a:r>
                        <a:rPr lang="en-US" sz="1200" dirty="0">
                          <a:solidFill>
                            <a:srgbClr val="000000"/>
                          </a:solidFill>
                          <a:latin typeface="Inter"/>
                          <a:ea typeface="Inter"/>
                          <a:cs typeface="Inter"/>
                          <a:sym typeface="Inter"/>
                        </a:rPr>
                        <a:t>  •de son enfant </a:t>
                      </a:r>
                    </a:p>
                    <a:p>
                      <a:pPr algn="l">
                        <a:lnSpc>
                          <a:spcPts val="1679"/>
                        </a:lnSpc>
                      </a:pPr>
                      <a:r>
                        <a:rPr lang="en-US" sz="1200" dirty="0">
                          <a:solidFill>
                            <a:srgbClr val="000000"/>
                          </a:solidFill>
                          <a:latin typeface="Inter"/>
                          <a:ea typeface="Inter"/>
                          <a:cs typeface="Inter"/>
                          <a:sym typeface="Inter"/>
                        </a:rPr>
                        <a:t>  •de son père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sa</a:t>
                      </a:r>
                      <a:r>
                        <a:rPr lang="en-US" sz="1200" dirty="0">
                          <a:solidFill>
                            <a:srgbClr val="000000"/>
                          </a:solidFill>
                          <a:latin typeface="Inter"/>
                          <a:ea typeface="Inter"/>
                          <a:cs typeface="Inter"/>
                          <a:sym typeface="Inter"/>
                        </a:rPr>
                        <a:t> mère</a:t>
                      </a:r>
                    </a:p>
                    <a:p>
                      <a:pPr algn="l">
                        <a:lnSpc>
                          <a:spcPts val="1679"/>
                        </a:lnSpc>
                      </a:pPr>
                      <a:r>
                        <a:rPr lang="en-US" sz="1200" dirty="0">
                          <a:solidFill>
                            <a:srgbClr val="000000"/>
                          </a:solidFill>
                          <a:latin typeface="Inter"/>
                          <a:ea typeface="Inter"/>
                          <a:cs typeface="Inter"/>
                          <a:sym typeface="Inter"/>
                        </a:rPr>
                        <a:t>  •de son frère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sa</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sœur</a:t>
                      </a:r>
                      <a:endParaRPr lang="en-US" sz="1200" dirty="0">
                        <a:solidFill>
                          <a:srgbClr val="000000"/>
                        </a:solidFill>
                        <a:latin typeface="Inter"/>
                        <a:ea typeface="Inter"/>
                        <a:cs typeface="Inter"/>
                        <a:sym typeface="Inter"/>
                      </a:endParaRPr>
                    </a:p>
                    <a:p>
                      <a:pPr algn="l">
                        <a:lnSpc>
                          <a:spcPts val="1679"/>
                        </a:lnSpc>
                      </a:pP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l’enfant</a:t>
                      </a:r>
                      <a:r>
                        <a:rPr lang="en-US" sz="1200" dirty="0">
                          <a:solidFill>
                            <a:srgbClr val="000000"/>
                          </a:solidFill>
                          <a:latin typeface="Inter"/>
                          <a:ea typeface="Inter"/>
                          <a:cs typeface="Inter"/>
                          <a:sym typeface="Inter"/>
                        </a:rPr>
                        <a:t> de son conjoint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sa</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conjointe</a:t>
                      </a:r>
                      <a:r>
                        <a:rPr lang="en-US" sz="1200" dirty="0">
                          <a:solidFill>
                            <a:srgbClr val="000000"/>
                          </a:solidFill>
                          <a:latin typeface="Inter"/>
                          <a:ea typeface="Inter"/>
                          <a:cs typeface="Inter"/>
                          <a:sym typeface="Inter"/>
                        </a:rPr>
                        <a:t> </a:t>
                      </a:r>
                    </a:p>
                    <a:p>
                      <a:pPr algn="l">
                        <a:lnSpc>
                          <a:spcPts val="1679"/>
                        </a:lnSpc>
                      </a:pPr>
                      <a:endParaRPr lang="en-US" sz="1200" dirty="0">
                        <a:solidFill>
                          <a:srgbClr val="000000"/>
                        </a:solidFill>
                        <a:latin typeface="Inter"/>
                        <a:ea typeface="Inter"/>
                        <a:cs typeface="Inter"/>
                        <a:sym typeface="Inter"/>
                      </a:endParaRPr>
                    </a:p>
                    <a:p>
                      <a:pPr algn="l">
                        <a:lnSpc>
                          <a:spcPts val="1679"/>
                        </a:lnSpc>
                      </a:pPr>
                      <a:r>
                        <a:rPr lang="en-US" sz="1200" dirty="0" err="1">
                          <a:solidFill>
                            <a:srgbClr val="000000"/>
                          </a:solidFill>
                          <a:latin typeface="Inter"/>
                          <a:ea typeface="Inter"/>
                          <a:cs typeface="Inter"/>
                          <a:sym typeface="Inter"/>
                        </a:rPr>
                        <a:t>L’employé</a:t>
                      </a:r>
                      <a:r>
                        <a:rPr lang="en-US" sz="1200" dirty="0">
                          <a:solidFill>
                            <a:srgbClr val="000000"/>
                          </a:solidFill>
                          <a:latin typeface="Inter"/>
                          <a:ea typeface="Inter"/>
                          <a:cs typeface="Inter"/>
                          <a:sym typeface="Inter"/>
                        </a:rPr>
                        <a:t>(e) doit </a:t>
                      </a:r>
                      <a:r>
                        <a:rPr lang="en-US" sz="1200" dirty="0" err="1">
                          <a:solidFill>
                            <a:srgbClr val="000000"/>
                          </a:solidFill>
                          <a:latin typeface="Inter"/>
                          <a:ea typeface="Inter"/>
                          <a:cs typeface="Inter"/>
                          <a:sym typeface="Inter"/>
                        </a:rPr>
                        <a:t>aviser</a:t>
                      </a:r>
                      <a:r>
                        <a:rPr lang="en-US" sz="1200" dirty="0">
                          <a:solidFill>
                            <a:srgbClr val="000000"/>
                          </a:solidFill>
                          <a:latin typeface="Inter"/>
                          <a:ea typeface="Inter"/>
                          <a:cs typeface="Inter"/>
                          <a:sym typeface="Inter"/>
                        </a:rPr>
                        <a:t> son </a:t>
                      </a:r>
                      <a:r>
                        <a:rPr lang="en-US" sz="1200" dirty="0" err="1">
                          <a:solidFill>
                            <a:srgbClr val="000000"/>
                          </a:solidFill>
                          <a:latin typeface="Inter"/>
                          <a:ea typeface="Inter"/>
                          <a:cs typeface="Inter"/>
                          <a:sym typeface="Inter"/>
                        </a:rPr>
                        <a:t>employeur</a:t>
                      </a:r>
                      <a:r>
                        <a:rPr lang="en-US" sz="1200" dirty="0">
                          <a:solidFill>
                            <a:srgbClr val="000000"/>
                          </a:solidFill>
                          <a:latin typeface="Inter"/>
                          <a:ea typeface="Inter"/>
                          <a:cs typeface="Inter"/>
                          <a:sym typeface="Inter"/>
                        </a:rPr>
                        <a:t>(</a:t>
                      </a:r>
                      <a:r>
                        <a:rPr lang="en-US" sz="1200" dirty="0" err="1">
                          <a:solidFill>
                            <a:srgbClr val="000000"/>
                          </a:solidFill>
                          <a:latin typeface="Inter"/>
                          <a:ea typeface="Inter"/>
                          <a:cs typeface="Inter"/>
                          <a:sym typeface="Inter"/>
                        </a:rPr>
                        <a:t>euse</a:t>
                      </a:r>
                      <a:r>
                        <a:rPr lang="en-US" sz="1200" dirty="0">
                          <a:solidFill>
                            <a:srgbClr val="000000"/>
                          </a:solidFill>
                          <a:latin typeface="Inter"/>
                          <a:ea typeface="Inter"/>
                          <a:cs typeface="Inter"/>
                          <a:sym typeface="Inter"/>
                        </a:rPr>
                        <a:t>) de son absence au </a:t>
                      </a:r>
                      <a:r>
                        <a:rPr lang="en-US" sz="1200" dirty="0" err="1">
                          <a:solidFill>
                            <a:srgbClr val="000000"/>
                          </a:solidFill>
                          <a:latin typeface="Inter"/>
                          <a:ea typeface="Inter"/>
                          <a:cs typeface="Inter"/>
                          <a:sym typeface="Inter"/>
                        </a:rPr>
                        <a:t>moins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une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semaine</a:t>
                      </a:r>
                      <a:r>
                        <a:rPr lang="en-US" sz="1200" dirty="0">
                          <a:solidFill>
                            <a:srgbClr val="000000"/>
                          </a:solidFill>
                          <a:latin typeface="Inter"/>
                          <a:ea typeface="Inter"/>
                          <a:cs typeface="Inter"/>
                          <a:sym typeface="Inter"/>
                        </a:rPr>
                        <a:t> à </a:t>
                      </a:r>
                      <a:r>
                        <a:rPr lang="en-US" sz="1200" dirty="0" err="1">
                          <a:solidFill>
                            <a:srgbClr val="000000"/>
                          </a:solidFill>
                          <a:latin typeface="Inter"/>
                          <a:ea typeface="Inter"/>
                          <a:cs typeface="Inter"/>
                          <a:sym typeface="Inter"/>
                        </a:rPr>
                        <a:t>l’avance</a:t>
                      </a:r>
                      <a:r>
                        <a:rPr lang="en-US" sz="1200" dirty="0">
                          <a:solidFill>
                            <a:srgbClr val="000000"/>
                          </a:solidFill>
                          <a:latin typeface="Inter"/>
                          <a:ea typeface="Inter"/>
                          <a:cs typeface="Inter"/>
                          <a:sym typeface="Inter"/>
                        </a:rPr>
                        <a:t>. </a:t>
                      </a:r>
                    </a:p>
                    <a:p>
                      <a:pPr algn="l">
                        <a:lnSpc>
                          <a:spcPts val="1679"/>
                        </a:lnSpc>
                      </a:pPr>
                      <a:r>
                        <a:rPr lang="en-US" sz="1200" dirty="0">
                          <a:solidFill>
                            <a:srgbClr val="000000"/>
                          </a:solidFill>
                          <a:latin typeface="Playfair Display"/>
                          <a:ea typeface="Playfair Display"/>
                          <a:cs typeface="Playfair Display"/>
                          <a:sym typeface="Playfair Display"/>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6576">
                <a:tc>
                  <a:txBody>
                    <a:bodyPr/>
                    <a:lstStyle/>
                    <a:p>
                      <a:pPr algn="ctr">
                        <a:lnSpc>
                          <a:spcPts val="2099"/>
                        </a:lnSpc>
                        <a:defRPr/>
                      </a:pPr>
                      <a:r>
                        <a:rPr lang="en-US" sz="1200" b="1" dirty="0">
                          <a:solidFill>
                            <a:srgbClr val="000000"/>
                          </a:solidFill>
                          <a:latin typeface="Inter Bold"/>
                          <a:ea typeface="Inter Bold"/>
                          <a:cs typeface="Inter Bold"/>
                          <a:sym typeface="Inter Bold"/>
                        </a:rPr>
                        <a:t>Adoption et naissance </a:t>
                      </a:r>
                      <a:endParaRPr lang="en-US" sz="120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099"/>
                        </a:lnSpc>
                        <a:defRPr/>
                      </a:pPr>
                      <a:r>
                        <a:rPr lang="en-US" sz="1200" dirty="0">
                          <a:solidFill>
                            <a:srgbClr val="000000"/>
                          </a:solidFill>
                          <a:latin typeface="Inter"/>
                          <a:ea typeface="Inter"/>
                          <a:cs typeface="Inter"/>
                          <a:sym typeface="Inter"/>
                        </a:rPr>
                        <a:t>5 </a:t>
                      </a:r>
                      <a:r>
                        <a:rPr lang="en-US" sz="1200" dirty="0" err="1">
                          <a:solidFill>
                            <a:srgbClr val="000000"/>
                          </a:solidFill>
                          <a:latin typeface="Inter"/>
                          <a:ea typeface="Inter"/>
                          <a:cs typeface="Inter"/>
                          <a:sym typeface="Inter"/>
                        </a:rPr>
                        <a:t>jours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dont</a:t>
                      </a:r>
                      <a:r>
                        <a:rPr lang="en-US" sz="1200" dirty="0">
                          <a:solidFill>
                            <a:srgbClr val="000000"/>
                          </a:solidFill>
                          <a:latin typeface="Inter"/>
                          <a:ea typeface="Inter"/>
                          <a:cs typeface="Inter"/>
                          <a:sym typeface="Inter"/>
                        </a:rPr>
                        <a:t> les 2 premiers avec </a:t>
                      </a:r>
                      <a:r>
                        <a:rPr lang="en-US" sz="1200" dirty="0" err="1">
                          <a:solidFill>
                            <a:srgbClr val="000000"/>
                          </a:solidFill>
                          <a:latin typeface="Inter"/>
                          <a:ea typeface="Inter"/>
                          <a:cs typeface="Inter"/>
                          <a:sym typeface="Inter"/>
                        </a:rPr>
                        <a:t>salaire</a:t>
                      </a:r>
                      <a:r>
                        <a:rPr lang="en-US" sz="1200" dirty="0">
                          <a:solidFill>
                            <a:srgbClr val="000000"/>
                          </a:solidFill>
                          <a:latin typeface="Inter"/>
                          <a:ea typeface="Inter"/>
                          <a:cs typeface="Inter"/>
                          <a:sym typeface="Inter"/>
                        </a:rPr>
                        <a:t> peu </a:t>
                      </a:r>
                      <a:r>
                        <a:rPr lang="en-US" sz="1200" dirty="0" err="1">
                          <a:solidFill>
                            <a:srgbClr val="000000"/>
                          </a:solidFill>
                          <a:latin typeface="Inter"/>
                          <a:ea typeface="Inter"/>
                          <a:cs typeface="Inter"/>
                          <a:sym typeface="Inter"/>
                        </a:rPr>
                        <a:t>importe</a:t>
                      </a:r>
                      <a:r>
                        <a:rPr lang="en-US" sz="1200" dirty="0">
                          <a:solidFill>
                            <a:srgbClr val="000000"/>
                          </a:solidFill>
                          <a:latin typeface="Inter"/>
                          <a:ea typeface="Inter"/>
                          <a:cs typeface="Inter"/>
                          <a:sym typeface="Inter"/>
                        </a:rPr>
                        <a:t> la durée du service</a:t>
                      </a:r>
                      <a:r>
                        <a:rPr lang="en-US" sz="1200" dirty="0">
                          <a:solidFill>
                            <a:schemeClr val="tx1"/>
                          </a:solidFill>
                          <a:latin typeface="+mn-lt"/>
                          <a:ea typeface="+mn-ea"/>
                          <a:cs typeface="+mn-cs"/>
                          <a:sym typeface="Inter"/>
                        </a:rPr>
                        <a:t> </a:t>
                      </a:r>
                      <a:r>
                        <a:rPr lang="en-US" sz="1200" dirty="0" err="1">
                          <a:solidFill>
                            <a:srgbClr val="000000"/>
                          </a:solidFill>
                          <a:latin typeface="Inter"/>
                          <a:ea typeface="Inter"/>
                          <a:cs typeface="Inter"/>
                          <a:sym typeface="Inter"/>
                        </a:rPr>
                        <a:t>continu</a:t>
                      </a:r>
                      <a:r>
                        <a:rPr lang="en-US" sz="1200" dirty="0">
                          <a:solidFill>
                            <a:srgbClr val="000000"/>
                          </a:solidFill>
                          <a:latin typeface="Inter"/>
                          <a:ea typeface="Inter"/>
                          <a:cs typeface="Inter"/>
                          <a:sym typeface="Inter"/>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1679"/>
                        </a:lnSpc>
                        <a:defRPr/>
                      </a:pPr>
                      <a:endParaRPr lang="en-US" sz="1100" dirty="0"/>
                    </a:p>
                    <a:p>
                      <a:pPr algn="l">
                        <a:lnSpc>
                          <a:spcPts val="1679"/>
                        </a:lnSpc>
                      </a:pPr>
                      <a:r>
                        <a:rPr lang="en-US" sz="1200" dirty="0">
                          <a:solidFill>
                            <a:srgbClr val="000000"/>
                          </a:solidFill>
                          <a:latin typeface="Inter"/>
                          <a:ea typeface="Inter"/>
                          <a:cs typeface="Inter"/>
                          <a:sym typeface="Inter"/>
                        </a:rPr>
                        <a:t>Dans le </a:t>
                      </a:r>
                      <a:r>
                        <a:rPr lang="en-US" sz="1200" dirty="0" err="1">
                          <a:solidFill>
                            <a:srgbClr val="000000"/>
                          </a:solidFill>
                          <a:latin typeface="Inter"/>
                          <a:ea typeface="Inter"/>
                          <a:cs typeface="Inter"/>
                          <a:sym typeface="Inter"/>
                        </a:rPr>
                        <a:t>cas</a:t>
                      </a:r>
                      <a:r>
                        <a:rPr lang="en-US" sz="1200" dirty="0">
                          <a:solidFill>
                            <a:srgbClr val="000000"/>
                          </a:solidFill>
                          <a:latin typeface="Inter"/>
                          <a:ea typeface="Inter"/>
                          <a:cs typeface="Inter"/>
                          <a:sym typeface="Inter"/>
                        </a:rPr>
                        <a:t> de la naissance </a:t>
                      </a:r>
                      <a:r>
                        <a:rPr lang="en-US" sz="1200" dirty="0" err="1">
                          <a:solidFill>
                            <a:srgbClr val="000000"/>
                          </a:solidFill>
                          <a:latin typeface="Inter"/>
                          <a:ea typeface="Inter"/>
                          <a:cs typeface="Inter"/>
                          <a:sym typeface="Inter"/>
                        </a:rPr>
                        <a:t>ou</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l’adoption</a:t>
                      </a:r>
                      <a:r>
                        <a:rPr lang="en-US" sz="1200" dirty="0">
                          <a:solidFill>
                            <a:srgbClr val="000000"/>
                          </a:solidFill>
                          <a:latin typeface="Inter"/>
                          <a:ea typeface="Inter"/>
                          <a:cs typeface="Inter"/>
                          <a:sym typeface="Inter"/>
                        </a:rPr>
                        <a:t> d’un enfant. </a:t>
                      </a:r>
                    </a:p>
                    <a:p>
                      <a:pPr algn="l">
                        <a:lnSpc>
                          <a:spcPts val="1679"/>
                        </a:lnSpc>
                      </a:pPr>
                      <a:r>
                        <a:rPr lang="en-US" sz="1200" dirty="0">
                          <a:solidFill>
                            <a:srgbClr val="000000"/>
                          </a:solidFill>
                          <a:latin typeface="Inter"/>
                          <a:ea typeface="Inter"/>
                          <a:cs typeface="Inter"/>
                          <a:sym typeface="Inter"/>
                        </a:rPr>
                        <a:t>   </a:t>
                      </a:r>
                    </a:p>
                    <a:p>
                      <a:pPr algn="l">
                        <a:lnSpc>
                          <a:spcPts val="1679"/>
                        </a:lnSpc>
                      </a:pPr>
                      <a:r>
                        <a:rPr lang="en-US" sz="1200" dirty="0">
                          <a:solidFill>
                            <a:srgbClr val="000000"/>
                          </a:solidFill>
                          <a:latin typeface="Inter"/>
                          <a:ea typeface="Inter"/>
                          <a:cs typeface="Inter"/>
                          <a:sym typeface="Inter"/>
                        </a:rPr>
                        <a:t>Si la mère </a:t>
                      </a:r>
                      <a:r>
                        <a:rPr lang="en-US" sz="1200" dirty="0" err="1">
                          <a:solidFill>
                            <a:srgbClr val="000000"/>
                          </a:solidFill>
                          <a:latin typeface="Inter"/>
                          <a:ea typeface="Inter"/>
                          <a:cs typeface="Inter"/>
                          <a:sym typeface="Inter"/>
                        </a:rPr>
                        <a:t>est</a:t>
                      </a:r>
                      <a:r>
                        <a:rPr lang="en-US" sz="1200" dirty="0">
                          <a:solidFill>
                            <a:srgbClr val="000000"/>
                          </a:solidFill>
                          <a:latin typeface="Inter"/>
                          <a:ea typeface="Inter"/>
                          <a:cs typeface="Inter"/>
                          <a:sym typeface="Inter"/>
                        </a:rPr>
                        <a:t> déjà </a:t>
                      </a:r>
                      <a:r>
                        <a:rPr lang="en-US" sz="1200" dirty="0" err="1">
                          <a:solidFill>
                            <a:srgbClr val="000000"/>
                          </a:solidFill>
                          <a:latin typeface="Inter"/>
                          <a:ea typeface="Inter"/>
                          <a:cs typeface="Inter"/>
                          <a:sym typeface="Inter"/>
                        </a:rPr>
                        <a:t>en</a:t>
                      </a:r>
                      <a:r>
                        <a:rPr lang="en-US" sz="1200" dirty="0">
                          <a:solidFill>
                            <a:srgbClr val="000000"/>
                          </a:solidFill>
                          <a:latin typeface="Inter"/>
                          <a:ea typeface="Inter"/>
                          <a:cs typeface="Inter"/>
                          <a:sym typeface="Inter"/>
                        </a:rPr>
                        <a:t> congé de </a:t>
                      </a:r>
                      <a:r>
                        <a:rPr lang="en-US" sz="1200" dirty="0" err="1">
                          <a:solidFill>
                            <a:srgbClr val="000000"/>
                          </a:solidFill>
                          <a:latin typeface="Inter"/>
                          <a:ea typeface="Inter"/>
                          <a:cs typeface="Inter"/>
                          <a:sym typeface="Inter"/>
                        </a:rPr>
                        <a:t>maternité</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elle</a:t>
                      </a:r>
                      <a:r>
                        <a:rPr lang="en-US" sz="1200" dirty="0">
                          <a:solidFill>
                            <a:srgbClr val="000000"/>
                          </a:solidFill>
                          <a:latin typeface="Inter"/>
                          <a:ea typeface="Inter"/>
                          <a:cs typeface="Inter"/>
                          <a:sym typeface="Inter"/>
                        </a:rPr>
                        <a:t> ne </a:t>
                      </a:r>
                      <a:r>
                        <a:rPr lang="en-US" sz="1200" dirty="0" err="1">
                          <a:solidFill>
                            <a:srgbClr val="000000"/>
                          </a:solidFill>
                          <a:latin typeface="Inter"/>
                          <a:ea typeface="Inter"/>
                          <a:cs typeface="Inter"/>
                          <a:sym typeface="Inter"/>
                        </a:rPr>
                        <a:t>peut</a:t>
                      </a:r>
                      <a:r>
                        <a:rPr lang="en-US" sz="1200" dirty="0">
                          <a:solidFill>
                            <a:srgbClr val="000000"/>
                          </a:solidFill>
                          <a:latin typeface="Inter"/>
                          <a:ea typeface="Inter"/>
                          <a:cs typeface="Inter"/>
                          <a:sym typeface="Inter"/>
                        </a:rPr>
                        <a:t> pas </a:t>
                      </a:r>
                      <a:r>
                        <a:rPr lang="en-US" sz="1200" dirty="0" err="1">
                          <a:solidFill>
                            <a:srgbClr val="000000"/>
                          </a:solidFill>
                          <a:latin typeface="Inter"/>
                          <a:ea typeface="Inter"/>
                          <a:cs typeface="Inter"/>
                          <a:sym typeface="Inter"/>
                        </a:rPr>
                        <a:t>bénéficier</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ce</a:t>
                      </a:r>
                      <a:r>
                        <a:rPr lang="en-US" sz="1200" dirty="0">
                          <a:solidFill>
                            <a:srgbClr val="000000"/>
                          </a:solidFill>
                          <a:latin typeface="Inter"/>
                          <a:ea typeface="Inter"/>
                          <a:cs typeface="Inter"/>
                          <a:sym typeface="Inter"/>
                        </a:rPr>
                        <a:t> congé.  Ce congé doit </a:t>
                      </a:r>
                      <a:r>
                        <a:rPr lang="en-US" sz="1200" dirty="0" err="1">
                          <a:solidFill>
                            <a:srgbClr val="000000"/>
                          </a:solidFill>
                          <a:latin typeface="Inter"/>
                          <a:ea typeface="Inter"/>
                          <a:cs typeface="Inter"/>
                          <a:sym typeface="Inter"/>
                        </a:rPr>
                        <a:t>être</a:t>
                      </a:r>
                      <a:r>
                        <a:rPr lang="en-US" sz="1200" dirty="0">
                          <a:solidFill>
                            <a:srgbClr val="000000"/>
                          </a:solidFill>
                          <a:latin typeface="Inter"/>
                          <a:ea typeface="Inter"/>
                          <a:cs typeface="Inter"/>
                          <a:sym typeface="Inter"/>
                        </a:rPr>
                        <a:t> pris dans les 15 </a:t>
                      </a:r>
                      <a:r>
                        <a:rPr lang="en-US" sz="1200" dirty="0" err="1">
                          <a:solidFill>
                            <a:srgbClr val="000000"/>
                          </a:solidFill>
                          <a:latin typeface="Inter"/>
                          <a:ea typeface="Inter"/>
                          <a:cs typeface="Inter"/>
                          <a:sym typeface="Inter"/>
                        </a:rPr>
                        <a:t>jours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suivant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l’arrivée</a:t>
                      </a:r>
                      <a:r>
                        <a:rPr lang="en-US" sz="1200" dirty="0">
                          <a:solidFill>
                            <a:srgbClr val="000000"/>
                          </a:solidFill>
                          <a:latin typeface="Inter"/>
                          <a:ea typeface="Inter"/>
                          <a:cs typeface="Inter"/>
                          <a:sym typeface="Inter"/>
                        </a:rPr>
                        <a:t> de </a:t>
                      </a:r>
                      <a:r>
                        <a:rPr lang="en-US" sz="1200" dirty="0" err="1">
                          <a:solidFill>
                            <a:srgbClr val="000000"/>
                          </a:solidFill>
                          <a:latin typeface="Inter"/>
                          <a:ea typeface="Inter"/>
                          <a:cs typeface="Inter"/>
                          <a:sym typeface="Inter"/>
                        </a:rPr>
                        <a:t>l’enfant</a:t>
                      </a:r>
                      <a:r>
                        <a:rPr lang="en-US" sz="1200" dirty="0">
                          <a:solidFill>
                            <a:srgbClr val="000000"/>
                          </a:solidFill>
                          <a:latin typeface="Inter"/>
                          <a:ea typeface="Inter"/>
                          <a:cs typeface="Inter"/>
                          <a:sym typeface="Inter"/>
                        </a:rPr>
                        <a:t> à son domicile.  Ce congé </a:t>
                      </a:r>
                      <a:r>
                        <a:rPr lang="en-US" sz="1200" dirty="0" err="1">
                          <a:solidFill>
                            <a:srgbClr val="000000"/>
                          </a:solidFill>
                          <a:latin typeface="Inter"/>
                          <a:ea typeface="Inter"/>
                          <a:cs typeface="Inter"/>
                          <a:sym typeface="Inter"/>
                        </a:rPr>
                        <a:t>peut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être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divisé</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en</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journées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si</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l’employé</a:t>
                      </a:r>
                      <a:r>
                        <a:rPr lang="en-US" sz="1200" dirty="0">
                          <a:solidFill>
                            <a:srgbClr val="000000"/>
                          </a:solidFill>
                          <a:latin typeface="Inter"/>
                          <a:ea typeface="Inter"/>
                          <a:cs typeface="Inter"/>
                          <a:sym typeface="Inter"/>
                        </a:rPr>
                        <a:t>(e) le </a:t>
                      </a:r>
                      <a:r>
                        <a:rPr lang="en-US" sz="1200" dirty="0" err="1">
                          <a:solidFill>
                            <a:srgbClr val="000000"/>
                          </a:solidFill>
                          <a:latin typeface="Inter"/>
                          <a:ea typeface="Inter"/>
                          <a:cs typeface="Inter"/>
                          <a:sym typeface="Inter"/>
                        </a:rPr>
                        <a:t>demande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Ces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journées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peuvent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aussi</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être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divisées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en</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heures</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si</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l’employeur</a:t>
                      </a:r>
                      <a:r>
                        <a:rPr lang="en-US" sz="1200" dirty="0">
                          <a:solidFill>
                            <a:srgbClr val="000000"/>
                          </a:solidFill>
                          <a:latin typeface="Inter"/>
                          <a:ea typeface="Inter"/>
                          <a:cs typeface="Inter"/>
                          <a:sym typeface="Inter"/>
                        </a:rPr>
                        <a:t>(</a:t>
                      </a:r>
                      <a:r>
                        <a:rPr lang="en-US" sz="1200" dirty="0" err="1">
                          <a:solidFill>
                            <a:srgbClr val="000000"/>
                          </a:solidFill>
                          <a:latin typeface="Inter"/>
                          <a:ea typeface="Inter"/>
                          <a:cs typeface="Inter"/>
                          <a:sym typeface="Inter"/>
                        </a:rPr>
                        <a:t>euse</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est</a:t>
                      </a:r>
                      <a:r>
                        <a:rPr lang="en-US" sz="1200" dirty="0">
                          <a:solidFill>
                            <a:srgbClr val="000000"/>
                          </a:solidFill>
                          <a:latin typeface="Inter"/>
                          <a:ea typeface="Inter"/>
                          <a:cs typeface="Inter"/>
                          <a:sym typeface="Inter"/>
                        </a:rPr>
                        <a:t> </a:t>
                      </a:r>
                      <a:r>
                        <a:rPr lang="en-US" sz="1200" dirty="0" err="1">
                          <a:solidFill>
                            <a:srgbClr val="000000"/>
                          </a:solidFill>
                          <a:latin typeface="Inter"/>
                          <a:ea typeface="Inter"/>
                          <a:cs typeface="Inter"/>
                          <a:sym typeface="Inter"/>
                        </a:rPr>
                        <a:t>d’accord</a:t>
                      </a:r>
                      <a:r>
                        <a:rPr lang="en-US" sz="1200" dirty="0">
                          <a:solidFill>
                            <a:srgbClr val="000000"/>
                          </a:solidFill>
                          <a:latin typeface="Inter"/>
                          <a:ea typeface="Inter"/>
                          <a:cs typeface="Inter"/>
                          <a:sym typeface="Inter"/>
                        </a:rPr>
                        <a:t>. </a:t>
                      </a:r>
                    </a:p>
                    <a:p>
                      <a:pPr algn="l">
                        <a:lnSpc>
                          <a:spcPts val="1679"/>
                        </a:lnSpc>
                      </a:pPr>
                      <a:r>
                        <a:rPr lang="en-US" sz="1200" dirty="0">
                          <a:solidFill>
                            <a:srgbClr val="000000"/>
                          </a:solidFill>
                          <a:latin typeface="Inter"/>
                          <a:ea typeface="Inter"/>
                          <a:cs typeface="Inter"/>
                          <a:sym typeface="Inter"/>
                        </a:rPr>
                        <a:t>  </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extBox 4"/>
          <p:cNvSpPr txBox="1"/>
          <p:nvPr/>
        </p:nvSpPr>
        <p:spPr>
          <a:xfrm>
            <a:off x="3326782" y="9323528"/>
            <a:ext cx="12751418" cy="311496"/>
          </a:xfrm>
          <a:prstGeom prst="rect">
            <a:avLst/>
          </a:prstGeom>
        </p:spPr>
        <p:txBody>
          <a:bodyPr wrap="square" lIns="0" tIns="0" rIns="0" bIns="0" rtlCol="0" anchor="t">
            <a:spAutoFit/>
          </a:bodyPr>
          <a:lstStyle/>
          <a:p>
            <a:pPr algn="ctr">
              <a:lnSpc>
                <a:spcPts val="2600"/>
              </a:lnSpc>
              <a:spcBef>
                <a:spcPct val="0"/>
              </a:spcBef>
            </a:pPr>
            <a:r>
              <a:rPr lang="en-US" sz="2000" b="1">
                <a:solidFill>
                  <a:srgbClr val="000000"/>
                </a:solidFill>
                <a:latin typeface="Inter Bold"/>
                <a:ea typeface="Inter Bold"/>
                <a:cs typeface="Inter Bold"/>
                <a:sym typeface="Inter Bold"/>
              </a:rPr>
              <a:t>Dans tous ces cas, l’employé(e) doit avertir son employeur(euse) de son absence le plus tôt possible.</a:t>
            </a:r>
          </a:p>
        </p:txBody>
      </p:sp>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620910" y="536712"/>
            <a:ext cx="2393566"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Congé pour raisons familiales (suite)</a:t>
            </a:r>
          </a:p>
        </p:txBody>
      </p:sp>
      <p:sp>
        <p:nvSpPr>
          <p:cNvPr id="9" name="Espace réservé du numéro de diapositive 40">
            <a:extLst>
              <a:ext uri="{FF2B5EF4-FFF2-40B4-BE49-F238E27FC236}">
                <a16:creationId xmlns:a16="http://schemas.microsoft.com/office/drawing/2014/main" id="{A5395591-8183-1351-C564-BDCADEC5AFD0}"/>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6554182" y="4068004"/>
            <a:ext cx="476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539425" y="1977888"/>
            <a:ext cx="17354358" cy="915670"/>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consentons à offrir les dispositions minimales stipulées dans la </a:t>
            </a:r>
            <a:r>
              <a:rPr lang="fr-CA" sz="1400">
                <a:solidFill>
                  <a:srgbClr val="004AAD"/>
                </a:solidFill>
                <a:latin typeface="Inter"/>
                <a:ea typeface="Inter"/>
                <a:cs typeface="Inter"/>
                <a:sym typeface="Inter"/>
                <a:hlinkClick r:id="rId9"/>
              </a:rPr>
              <a:t>Loi sur les normes du travail (LNT</a:t>
            </a:r>
            <a:r>
              <a:rPr lang="fr-CA" sz="1400">
                <a:solidFill>
                  <a:srgbClr val="000000"/>
                </a:solidFill>
                <a:latin typeface="Inter"/>
                <a:ea typeface="Inter"/>
                <a:cs typeface="Inter"/>
                <a:sym typeface="Inter"/>
                <a:hlinkClick r:id="rId9"/>
              </a:rPr>
              <a:t>) </a:t>
            </a:r>
            <a:r>
              <a:rPr lang="fr-CA" sz="1400">
                <a:solidFill>
                  <a:srgbClr val="000000"/>
                </a:solidFill>
                <a:latin typeface="Inter"/>
                <a:ea typeface="Inter"/>
                <a:cs typeface="Inter"/>
                <a:sym typeface="Inter"/>
              </a:rPr>
              <a:t>pour ce qui a trait aux congés de maladie et d’accident.</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De plus, nous consentons à offrir</a:t>
            </a:r>
            <a:r>
              <a:rPr lang="fr-CA" sz="1400">
                <a:solidFill>
                  <a:srgbClr val="7ED957"/>
                </a:solidFill>
                <a:latin typeface="Inter"/>
                <a:ea typeface="Inter"/>
                <a:cs typeface="Inter"/>
                <a:sym typeface="Inter"/>
              </a:rPr>
              <a:t> </a:t>
            </a:r>
            <a:r>
              <a:rPr lang="fr-CA" sz="1400">
                <a:highlight>
                  <a:srgbClr val="00FF00"/>
                </a:highlight>
                <a:latin typeface="Inter"/>
                <a:ea typeface="Inter"/>
                <a:cs typeface="Inter"/>
                <a:sym typeface="Inter"/>
              </a:rPr>
              <a:t>[un jour de congé de maladie payé par mois de service]</a:t>
            </a:r>
            <a:r>
              <a:rPr lang="fr-CA" sz="1400">
                <a:solidFill>
                  <a:srgbClr val="000000"/>
                </a:solidFill>
                <a:latin typeface="Inter"/>
                <a:ea typeface="Inter"/>
                <a:cs typeface="Inter"/>
                <a:sym typeface="Inter"/>
              </a:rPr>
              <a:t> jusqu’à un maximum de 12 jours par année. Ces jours peuvent être utilisés périodiquement pour des absences à vocation médicale uniquement, et des pièces justificatives peuvent être réclamées par la direction pour prouver leur utilisation adéquate. </a:t>
            </a:r>
          </a:p>
        </p:txBody>
      </p:sp>
      <p:sp>
        <p:nvSpPr>
          <p:cNvPr id="4" name="TextBox 4"/>
          <p:cNvSpPr txBox="1"/>
          <p:nvPr/>
        </p:nvSpPr>
        <p:spPr>
          <a:xfrm>
            <a:off x="539425" y="5186131"/>
            <a:ext cx="17354358" cy="458307"/>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Une fois votre période de probation terminée, vous avez droit à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jours de congé mobile, qui devront être obligatoirement pris entre le </a:t>
            </a:r>
            <a:r>
              <a:rPr lang="fr-CA" sz="1400">
                <a:highlight>
                  <a:srgbClr val="00FF00"/>
                </a:highlight>
                <a:latin typeface="Inter"/>
                <a:ea typeface="Inter"/>
                <a:cs typeface="Inter"/>
                <a:sym typeface="Inter"/>
              </a:rPr>
              <a:t>[date] </a:t>
            </a:r>
            <a:r>
              <a:rPr lang="fr-CA" sz="1400">
                <a:solidFill>
                  <a:srgbClr val="000000"/>
                </a:solidFill>
                <a:latin typeface="Inter"/>
                <a:ea typeface="Inter"/>
                <a:cs typeface="Inter"/>
                <a:sym typeface="Inter"/>
              </a:rPr>
              <a:t>et le </a:t>
            </a:r>
            <a:r>
              <a:rPr lang="fr-CA" sz="1400">
                <a:highlight>
                  <a:srgbClr val="00FF00"/>
                </a:highlight>
                <a:latin typeface="Inter"/>
                <a:ea typeface="Inter"/>
                <a:cs typeface="Inter"/>
                <a:sym typeface="Inter"/>
              </a:rPr>
              <a:t>[date] </a:t>
            </a:r>
            <a:r>
              <a:rPr lang="fr-CA" sz="1400">
                <a:solidFill>
                  <a:srgbClr val="000000"/>
                </a:solidFill>
                <a:latin typeface="Inter"/>
                <a:ea typeface="Inter"/>
                <a:cs typeface="Inter"/>
                <a:sym typeface="Inter"/>
              </a:rPr>
              <a:t>de chaque année. Ils ne sont pas transférables à l’année suivante. Vous recevez pour chacun de ces jours une indemnité équivalant à huit heures de salaire, payées à votre taux de salaire de base. </a:t>
            </a:r>
          </a:p>
        </p:txBody>
      </p:sp>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652788" y="519121"/>
            <a:ext cx="2329811" cy="682409"/>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Congé pour raison médicale</a:t>
            </a:r>
          </a:p>
        </p:txBody>
      </p:sp>
      <p:grpSp>
        <p:nvGrpSpPr>
          <p:cNvPr id="9" name="Group 9"/>
          <p:cNvGrpSpPr>
            <a:grpSpLocks noGrp="1" noUngrp="1" noRot="1" noMove="1" noResize="1"/>
          </p:cNvGrpSpPr>
          <p:nvPr/>
        </p:nvGrpSpPr>
        <p:grpSpPr>
          <a:xfrm>
            <a:off x="539425" y="3408068"/>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nvSpPr>
        <p:spPr>
          <a:xfrm>
            <a:off x="1145324" y="3818634"/>
            <a:ext cx="1615326" cy="330092"/>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Congé mobile</a:t>
            </a:r>
          </a:p>
        </p:txBody>
      </p:sp>
      <p:grpSp>
        <p:nvGrpSpPr>
          <p:cNvPr id="13" name="Group 13"/>
          <p:cNvGrpSpPr>
            <a:grpSpLocks noGrp="1" noUngrp="1" noRot="1" noMove="1" noResize="1"/>
          </p:cNvGrpSpPr>
          <p:nvPr/>
        </p:nvGrpSpPr>
        <p:grpSpPr>
          <a:xfrm>
            <a:off x="539425" y="6158788"/>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nvSpPr>
        <p:spPr>
          <a:xfrm>
            <a:off x="949412" y="6569354"/>
            <a:ext cx="2007150" cy="330092"/>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Congé sans solde</a:t>
            </a:r>
          </a:p>
        </p:txBody>
      </p:sp>
      <p:sp>
        <p:nvSpPr>
          <p:cNvPr id="17" name="TextBox 17"/>
          <p:cNvSpPr txBox="1"/>
          <p:nvPr/>
        </p:nvSpPr>
        <p:spPr>
          <a:xfrm>
            <a:off x="539425" y="7833888"/>
            <a:ext cx="17354358" cy="1600902"/>
          </a:xfrm>
          <a:prstGeom prst="rect">
            <a:avLst/>
          </a:prstGeom>
        </p:spPr>
        <p:txBody>
          <a:bodyPr lIns="0" tIns="0" rIns="0" bIns="0" rtlCol="0" anchor="t">
            <a:spAutoFit/>
          </a:bodyPr>
          <a:lstStyle/>
          <a:p>
            <a:pPr algn="l">
              <a:lnSpc>
                <a:spcPts val="1820"/>
              </a:lnSpc>
              <a:spcBef>
                <a:spcPct val="0"/>
              </a:spcBef>
            </a:pPr>
            <a:r>
              <a:rPr lang="fr-CA" sz="1400">
                <a:solidFill>
                  <a:srgbClr val="000000"/>
                </a:solidFill>
                <a:latin typeface="Inter"/>
                <a:ea typeface="Inter"/>
                <a:cs typeface="Inter"/>
                <a:sym typeface="Inter"/>
              </a:rPr>
              <a:t>Nous offrons la possibilité de prendre un congé sans solde à tout(e) employé(e) permanent(e) pour une période maximale de</a:t>
            </a:r>
            <a:r>
              <a:rPr lang="fr-CA" sz="1400">
                <a:solidFill>
                  <a:srgbClr val="7ED957"/>
                </a:solidFill>
                <a:latin typeface="Inter"/>
                <a:ea typeface="Inter"/>
                <a:cs typeface="Inter"/>
                <a:sym typeface="Inter"/>
              </a:rPr>
              <a:t>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mois par tranche de </a:t>
            </a:r>
            <a:r>
              <a:rPr lang="fr-CA" sz="1400">
                <a:highlight>
                  <a:srgbClr val="00FF00"/>
                </a:highlight>
                <a:latin typeface="Inter"/>
                <a:ea typeface="Inter"/>
                <a:cs typeface="Inter"/>
                <a:sym typeface="Inter"/>
              </a:rPr>
              <a:t>[X]</a:t>
            </a:r>
            <a:r>
              <a:rPr lang="fr-CA" sz="1400">
                <a:solidFill>
                  <a:srgbClr val="000000"/>
                </a:solidFill>
                <a:latin typeface="Inter"/>
                <a:ea typeface="Inter"/>
                <a:cs typeface="Inter"/>
                <a:sym typeface="Inter"/>
              </a:rPr>
              <a:t> années de service continu, après consultation et autorisation de la direction. </a:t>
            </a:r>
          </a:p>
          <a:p>
            <a:pPr algn="l">
              <a:lnSpc>
                <a:spcPts val="1820"/>
              </a:lnSpc>
              <a:spcBef>
                <a:spcPct val="0"/>
              </a:spcBef>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Il est possible pour l’employé(e) de mettre fin au congé sans solde avant sa date officielle de retour prévue, et les semaines restantes au congé ne sont pas transférables à des dates ultérieures. Dans un tel cas, l’employé(e), dont la place est garantie, s’engage toutefois à respecter le contexte organisationnel du moment et à s’adapter aux besoins opérationnels déterminés par la direction jusqu’à sa date officielle de retour prévue. Nous nous engageons par la suite à réintégrer l’employé(e) avec l’ensemble des tâches et des avantages liés à son poste. Le congé sans solde peut suivre ou précéder immédiatement les congés annuels payés prévus au contrat de travail. L’ancienneté en emploi continue de s’accumuler pendant la période du congé sans solde.</a:t>
            </a:r>
          </a:p>
        </p:txBody>
      </p:sp>
      <p:grpSp>
        <p:nvGrpSpPr>
          <p:cNvPr id="18" name="Groupe 17">
            <a:extLst>
              <a:ext uri="{FF2B5EF4-FFF2-40B4-BE49-F238E27FC236}">
                <a16:creationId xmlns:a16="http://schemas.microsoft.com/office/drawing/2014/main" id="{20E3B5E7-2D9C-0CF9-045D-AEB7C1F19BB0}"/>
              </a:ext>
            </a:extLst>
          </p:cNvPr>
          <p:cNvGrpSpPr/>
          <p:nvPr>
            <p:custDataLst>
              <p:tags r:id="rId1"/>
            </p:custDataLst>
          </p:nvPr>
        </p:nvGrpSpPr>
        <p:grpSpPr>
          <a:xfrm>
            <a:off x="-2667000" y="302304"/>
            <a:ext cx="2434385" cy="1949789"/>
            <a:chOff x="-1425889" y="1113576"/>
            <a:chExt cx="1384088" cy="1466591"/>
          </a:xfrm>
        </p:grpSpPr>
        <p:sp>
          <p:nvSpPr>
            <p:cNvPr id="19" name="TextBox 3">
              <a:extLst>
                <a:ext uri="{FF2B5EF4-FFF2-40B4-BE49-F238E27FC236}">
                  <a16:creationId xmlns:a16="http://schemas.microsoft.com/office/drawing/2014/main" id="{D0B1AE22-1C04-DC4C-06C4-4129BDAD2126}"/>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20" name="ZoneTexte 19">
              <a:extLst>
                <a:ext uri="{FF2B5EF4-FFF2-40B4-BE49-F238E27FC236}">
                  <a16:creationId xmlns:a16="http://schemas.microsoft.com/office/drawing/2014/main" id="{E459E6D6-BF0E-C3DE-10DB-A073C47202CE}"/>
                </a:ext>
              </a:extLst>
            </p:cNvPr>
            <p:cNvSpPr txBox="1"/>
            <p:nvPr/>
          </p:nvSpPr>
          <p:spPr>
            <a:xfrm>
              <a:off x="-1425889" y="1883163"/>
              <a:ext cx="1384088" cy="439856"/>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grpSp>
        <p:nvGrpSpPr>
          <p:cNvPr id="21" name="Groupe 20">
            <a:extLst>
              <a:ext uri="{FF2B5EF4-FFF2-40B4-BE49-F238E27FC236}">
                <a16:creationId xmlns:a16="http://schemas.microsoft.com/office/drawing/2014/main" id="{C619DF3C-0285-476C-6B87-36244B05D6EA}"/>
              </a:ext>
            </a:extLst>
          </p:cNvPr>
          <p:cNvGrpSpPr/>
          <p:nvPr>
            <p:custDataLst>
              <p:tags r:id="rId2"/>
            </p:custDataLst>
          </p:nvPr>
        </p:nvGrpSpPr>
        <p:grpSpPr>
          <a:xfrm>
            <a:off x="-2666999" y="3408068"/>
            <a:ext cx="2404788" cy="1905278"/>
            <a:chOff x="-1425826" y="1113576"/>
            <a:chExt cx="1354491" cy="1520536"/>
          </a:xfrm>
        </p:grpSpPr>
        <p:sp>
          <p:nvSpPr>
            <p:cNvPr id="22" name="TextBox 3">
              <a:extLst>
                <a:ext uri="{FF2B5EF4-FFF2-40B4-BE49-F238E27FC236}">
                  <a16:creationId xmlns:a16="http://schemas.microsoft.com/office/drawing/2014/main" id="{33DE30A2-4255-67C7-08DF-92DBFA109B9D}"/>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23" name="ZoneTexte 22">
              <a:extLst>
                <a:ext uri="{FF2B5EF4-FFF2-40B4-BE49-F238E27FC236}">
                  <a16:creationId xmlns:a16="http://schemas.microsoft.com/office/drawing/2014/main" id="{DF000A81-4D3E-D7EF-D770-6D16414F3CE7}"/>
                </a:ext>
              </a:extLst>
            </p:cNvPr>
            <p:cNvSpPr txBox="1"/>
            <p:nvPr/>
          </p:nvSpPr>
          <p:spPr>
            <a:xfrm>
              <a:off x="-1395386" y="2032328"/>
              <a:ext cx="1306866" cy="60178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grpSp>
        <p:nvGrpSpPr>
          <p:cNvPr id="24" name="Groupe 23">
            <a:extLst>
              <a:ext uri="{FF2B5EF4-FFF2-40B4-BE49-F238E27FC236}">
                <a16:creationId xmlns:a16="http://schemas.microsoft.com/office/drawing/2014/main" id="{C446DCFD-6878-EBD9-AE3F-9F76E41BAE60}"/>
              </a:ext>
            </a:extLst>
          </p:cNvPr>
          <p:cNvGrpSpPr/>
          <p:nvPr>
            <p:custDataLst>
              <p:tags r:id="rId3"/>
            </p:custDataLst>
          </p:nvPr>
        </p:nvGrpSpPr>
        <p:grpSpPr>
          <a:xfrm>
            <a:off x="-2667000" y="6178422"/>
            <a:ext cx="2434385" cy="1781918"/>
            <a:chOff x="-1425826" y="1113576"/>
            <a:chExt cx="1354491" cy="1466591"/>
          </a:xfrm>
        </p:grpSpPr>
        <p:sp>
          <p:nvSpPr>
            <p:cNvPr id="25" name="TextBox 3">
              <a:extLst>
                <a:ext uri="{FF2B5EF4-FFF2-40B4-BE49-F238E27FC236}">
                  <a16:creationId xmlns:a16="http://schemas.microsoft.com/office/drawing/2014/main" id="{92503F20-251F-362B-4532-F85410BCC4B5}"/>
                </a:ext>
              </a:extLst>
            </p:cNvPr>
            <p:cNvSpPr txBox="1"/>
            <p:nvPr/>
          </p:nvSpPr>
          <p:spPr>
            <a:xfrm>
              <a:off x="-1425826" y="1113576"/>
              <a:ext cx="1354491" cy="146659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rtl="0" fontAlgn="base">
                <a:lnSpc>
                  <a:spcPct val="150000"/>
                </a:lnSpc>
              </a:pPr>
              <a:endParaRPr lang="fr-CA" sz="400" b="0" i="0">
                <a:effectLst/>
                <a:latin typeface="Inter" panose="02000503000000020004" pitchFamily="2" charset="0"/>
                <a:ea typeface="Inter" panose="02000503000000020004" pitchFamily="2" charset="0"/>
              </a:endParaRPr>
            </a:p>
          </p:txBody>
        </p:sp>
        <p:sp>
          <p:nvSpPr>
            <p:cNvPr id="26" name="ZoneTexte 25">
              <a:extLst>
                <a:ext uri="{FF2B5EF4-FFF2-40B4-BE49-F238E27FC236}">
                  <a16:creationId xmlns:a16="http://schemas.microsoft.com/office/drawing/2014/main" id="{F53661E2-3EBE-F2C3-FEF6-A5F8AFACB238}"/>
                </a:ext>
              </a:extLst>
            </p:cNvPr>
            <p:cNvSpPr txBox="1"/>
            <p:nvPr/>
          </p:nvSpPr>
          <p:spPr>
            <a:xfrm>
              <a:off x="-1425826" y="2001532"/>
              <a:ext cx="1354491" cy="481294"/>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grpSp>
      <p:pic>
        <p:nvPicPr>
          <p:cNvPr id="27" name="Picture 3">
            <a:extLst>
              <a:ext uri="{FF2B5EF4-FFF2-40B4-BE49-F238E27FC236}">
                <a16:creationId xmlns:a16="http://schemas.microsoft.com/office/drawing/2014/main" id="{D96AD9FA-D197-C3B2-677C-E642AA5C615B}"/>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1851863" y="47309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a:extLst>
              <a:ext uri="{FF2B5EF4-FFF2-40B4-BE49-F238E27FC236}">
                <a16:creationId xmlns:a16="http://schemas.microsoft.com/office/drawing/2014/main" id="{56C59FBA-A872-182C-0CD2-68CF763C2965}"/>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864563" y="3595770"/>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a:extLst>
              <a:ext uri="{FF2B5EF4-FFF2-40B4-BE49-F238E27FC236}">
                <a16:creationId xmlns:a16="http://schemas.microsoft.com/office/drawing/2014/main" id="{848C5250-28A5-23B1-5A05-E77F7DFB107D}"/>
              </a:ext>
            </a:extLst>
          </p:cNvPr>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864564" y="6305475"/>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30" name="Espace réservé du numéro de diapositive 40">
            <a:extLst>
              <a:ext uri="{FF2B5EF4-FFF2-40B4-BE49-F238E27FC236}">
                <a16:creationId xmlns:a16="http://schemas.microsoft.com/office/drawing/2014/main" id="{09E1327C-7CA6-4F5A-D317-897F4FFB4B28}"/>
              </a:ext>
            </a:extLst>
          </p:cNvPr>
          <p:cNvSpPr>
            <a:spLocks noGrp="1" noRot="1" noMove="1" noResize="1" noEditPoints="1" noAdjustHandles="1" noChangeArrowheads="1" noChangeShapeType="1"/>
          </p:cNvSpPr>
          <p:nvPr>
            <p:ph type="sldNum" sz="quarter" idx="12"/>
            <p:custDataLst>
              <p:tags r:id="rId7"/>
            </p:custDataLst>
          </p:nvPr>
        </p:nvSpPr>
        <p:spPr>
          <a:xfrm>
            <a:off x="15925800" y="9791700"/>
            <a:ext cx="2133600" cy="365125"/>
          </a:xfrm>
        </p:spPr>
        <p:txBody>
          <a:bodyPr/>
          <a:lstStyle/>
          <a:p>
            <a:fld id="{B6F15528-21DE-4FAA-801E-634DDDAF4B2B}"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893387" y="1816378"/>
            <a:ext cx="7394613" cy="6840017"/>
          </a:xfrm>
          <a:custGeom>
            <a:avLst/>
            <a:gdLst/>
            <a:ahLst/>
            <a:cxnLst/>
            <a:rect l="l" t="t" r="r" b="b"/>
            <a:pathLst>
              <a:path w="7394613" h="6840017">
                <a:moveTo>
                  <a:pt x="0" y="0"/>
                </a:moveTo>
                <a:lnTo>
                  <a:pt x="7394613" y="0"/>
                </a:lnTo>
                <a:lnTo>
                  <a:pt x="7394613" y="6840017"/>
                </a:lnTo>
                <a:lnTo>
                  <a:pt x="0" y="684001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507184" y="1742175"/>
            <a:ext cx="3156451"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6 : Code de conduite</a:t>
            </a:r>
          </a:p>
        </p:txBody>
      </p:sp>
      <p:sp>
        <p:nvSpPr>
          <p:cNvPr id="7" name="TextBox 7"/>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365565" y="5468002"/>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365565" y="6457884"/>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744776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8437320"/>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TextBox 13"/>
          <p:cNvSpPr txBox="1">
            <a:spLocks noGrp="1" noRot="1" noMove="1" noResize="1" noEditPoints="1" noAdjustHandles="1" noChangeArrowheads="1" noChangeShapeType="1"/>
          </p:cNvSpPr>
          <p:nvPr/>
        </p:nvSpPr>
        <p:spPr>
          <a:xfrm>
            <a:off x="929658" y="5594992"/>
            <a:ext cx="1983518" cy="533346"/>
          </a:xfrm>
          <a:prstGeom prst="rect">
            <a:avLst/>
          </a:prstGeom>
        </p:spPr>
        <p:txBody>
          <a:bodyPr wrap="square"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Comportement</a:t>
            </a:r>
            <a:r>
              <a:rPr lang="en-US" sz="1500" dirty="0">
                <a:solidFill>
                  <a:srgbClr val="FFFFFF"/>
                </a:solidFill>
                <a:latin typeface="Inter"/>
                <a:ea typeface="Inter"/>
                <a:cs typeface="Inter"/>
                <a:sym typeface="Inter"/>
              </a:rPr>
              <a:t> au travail</a:t>
            </a:r>
          </a:p>
        </p:txBody>
      </p:sp>
      <p:sp>
        <p:nvSpPr>
          <p:cNvPr id="14" name="TextBox 14"/>
          <p:cNvSpPr txBox="1">
            <a:spLocks noGrp="1" noRot="1" noMove="1" noResize="1" noEditPoints="1" noAdjustHandles="1" noChangeArrowheads="1" noChangeShapeType="1"/>
          </p:cNvSpPr>
          <p:nvPr/>
        </p:nvSpPr>
        <p:spPr>
          <a:xfrm>
            <a:off x="1221370" y="6642096"/>
            <a:ext cx="1631913" cy="266673"/>
          </a:xfrm>
          <a:prstGeom prst="rect">
            <a:avLst/>
          </a:prstGeom>
        </p:spPr>
        <p:txBody>
          <a:bodyPr lIns="0" tIns="0" rIns="0" bIns="0" rtlCol="0" anchor="t">
            <a:spAutoFit/>
          </a:bodyPr>
          <a:lstStyle/>
          <a:p>
            <a:pPr algn="l">
              <a:lnSpc>
                <a:spcPts val="2100"/>
              </a:lnSpc>
            </a:pPr>
            <a:r>
              <a:rPr lang="en-US" sz="1500" dirty="0" err="1">
                <a:solidFill>
                  <a:srgbClr val="FFFFFF"/>
                </a:solidFill>
                <a:latin typeface="Inter"/>
                <a:ea typeface="Inter"/>
                <a:cs typeface="Inter"/>
                <a:sym typeface="Inter"/>
              </a:rPr>
              <a:t>Conflit</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d’intérêts</a:t>
            </a:r>
            <a:endParaRPr lang="en-US" sz="1500" dirty="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1331879" y="7509602"/>
            <a:ext cx="1338259"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Confidentialité</a:t>
            </a:r>
            <a:r>
              <a:rPr lang="en-US" sz="1500" dirty="0">
                <a:solidFill>
                  <a:srgbClr val="FFFFFF"/>
                </a:solidFill>
                <a:latin typeface="Inter"/>
                <a:ea typeface="Inter"/>
                <a:cs typeface="Inter"/>
                <a:sym typeface="Inter"/>
              </a:rPr>
              <a:t> des données</a:t>
            </a:r>
          </a:p>
        </p:txBody>
      </p:sp>
      <p:sp>
        <p:nvSpPr>
          <p:cNvPr id="16" name="TextBox 16"/>
          <p:cNvSpPr txBox="1">
            <a:spLocks noGrp="1" noRot="1" noMove="1" noResize="1" noEditPoints="1" noAdjustHandles="1" noChangeArrowheads="1" noChangeShapeType="1"/>
          </p:cNvSpPr>
          <p:nvPr/>
        </p:nvSpPr>
        <p:spPr>
          <a:xfrm>
            <a:off x="1264691" y="8618295"/>
            <a:ext cx="1636675" cy="266673"/>
          </a:xfrm>
          <a:prstGeom prst="rect">
            <a:avLst/>
          </a:prstGeom>
        </p:spPr>
        <p:txBody>
          <a:bodyPr lIns="0" tIns="0" rIns="0" bIns="0" rtlCol="0" anchor="t">
            <a:spAutoFit/>
          </a:bodyPr>
          <a:lstStyle/>
          <a:p>
            <a:pPr algn="l">
              <a:lnSpc>
                <a:spcPts val="2100"/>
              </a:lnSpc>
            </a:pPr>
            <a:r>
              <a:rPr lang="en-US" sz="1500" dirty="0" err="1">
                <a:solidFill>
                  <a:srgbClr val="FFFFFF"/>
                </a:solidFill>
                <a:latin typeface="Inter"/>
                <a:ea typeface="Inter"/>
                <a:cs typeface="Inter"/>
                <a:sym typeface="Inter"/>
              </a:rPr>
              <a:t>Alcool</a:t>
            </a:r>
            <a:r>
              <a:rPr lang="en-US" sz="1500" dirty="0">
                <a:solidFill>
                  <a:srgbClr val="FFFFFF"/>
                </a:solidFill>
                <a:latin typeface="Inter"/>
                <a:ea typeface="Inter"/>
                <a:cs typeface="Inter"/>
                <a:sym typeface="Inter"/>
              </a:rPr>
              <a:t> et drogues</a:t>
            </a:r>
          </a:p>
        </p:txBody>
      </p:sp>
      <p:sp>
        <p:nvSpPr>
          <p:cNvPr id="17" name="Freeform 17"/>
          <p:cNvSpPr>
            <a:spLocks noGrp="1" noRot="1" noMove="1" noResize="1" noEditPoints="1" noAdjustHandles="1" noChangeArrowheads="1" noChangeShapeType="1"/>
          </p:cNvSpPr>
          <p:nvPr/>
        </p:nvSpPr>
        <p:spPr>
          <a:xfrm>
            <a:off x="365565" y="94268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TextBox 18"/>
          <p:cNvSpPr txBox="1">
            <a:spLocks noGrp="1" noRot="1" noMove="1" noResize="1" noEditPoints="1" noAdjustHandles="1" noChangeArrowheads="1" noChangeShapeType="1"/>
          </p:cNvSpPr>
          <p:nvPr/>
        </p:nvSpPr>
        <p:spPr>
          <a:xfrm>
            <a:off x="1064675" y="9537727"/>
            <a:ext cx="1872666"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Tabac</a:t>
            </a:r>
            <a:r>
              <a:rPr lang="en-US" sz="1500" dirty="0">
                <a:solidFill>
                  <a:srgbClr val="FFFFFF"/>
                </a:solidFill>
                <a:latin typeface="Inter"/>
                <a:ea typeface="Inter"/>
                <a:cs typeface="Inter"/>
                <a:sym typeface="Inter"/>
              </a:rPr>
              <a:t> et cigarette </a:t>
            </a:r>
            <a:r>
              <a:rPr lang="en-US" sz="1500" dirty="0" err="1">
                <a:solidFill>
                  <a:srgbClr val="FFFFFF"/>
                </a:solidFill>
                <a:latin typeface="Inter"/>
                <a:ea typeface="Inter"/>
                <a:cs typeface="Inter"/>
                <a:sym typeface="Inter"/>
              </a:rPr>
              <a:t>électronique</a:t>
            </a:r>
            <a:endParaRPr lang="en-US" sz="1500" dirty="0">
              <a:solidFill>
                <a:srgbClr val="FFFFFF"/>
              </a:solidFill>
              <a:latin typeface="Inter"/>
              <a:ea typeface="Inter"/>
              <a:cs typeface="Inter"/>
              <a:sym typeface="Inter"/>
            </a:endParaRPr>
          </a:p>
        </p:txBody>
      </p:sp>
      <p:sp>
        <p:nvSpPr>
          <p:cNvPr id="19" name="Freeform 19"/>
          <p:cNvSpPr>
            <a:spLocks noGrp="1" noRot="1" noMove="1" noResize="1" noEditPoints="1" noAdjustHandles="1" noChangeArrowheads="1" noChangeShapeType="1"/>
          </p:cNvSpPr>
          <p:nvPr/>
        </p:nvSpPr>
        <p:spPr>
          <a:xfrm>
            <a:off x="3864858" y="5500141"/>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0" name="Freeform 20"/>
          <p:cNvSpPr>
            <a:spLocks noGrp="1" noRot="1" noMove="1" noResize="1" noEditPoints="1" noAdjustHandles="1" noChangeArrowheads="1" noChangeShapeType="1"/>
          </p:cNvSpPr>
          <p:nvPr/>
        </p:nvSpPr>
        <p:spPr>
          <a:xfrm>
            <a:off x="3864858" y="6457884"/>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1" name="TextBox 21"/>
          <p:cNvSpPr txBox="1">
            <a:spLocks noGrp="1" noRot="1" noMove="1" noResize="1" noEditPoints="1" noAdjustHandles="1" noChangeArrowheads="1" noChangeShapeType="1"/>
          </p:cNvSpPr>
          <p:nvPr/>
        </p:nvSpPr>
        <p:spPr>
          <a:xfrm>
            <a:off x="4726875" y="5685370"/>
            <a:ext cx="1519680" cy="266673"/>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Non-sollicitation</a:t>
            </a:r>
          </a:p>
        </p:txBody>
      </p:sp>
      <p:sp>
        <p:nvSpPr>
          <p:cNvPr id="22" name="TextBox 22"/>
          <p:cNvSpPr txBox="1">
            <a:spLocks noGrp="1" noRot="1" noMove="1" noResize="1" noEditPoints="1" noAdjustHandles="1" noChangeArrowheads="1" noChangeShapeType="1"/>
          </p:cNvSpPr>
          <p:nvPr/>
        </p:nvSpPr>
        <p:spPr>
          <a:xfrm>
            <a:off x="4565014" y="6642096"/>
            <a:ext cx="2113419" cy="266673"/>
          </a:xfrm>
          <a:prstGeom prst="rect">
            <a:avLst/>
          </a:prstGeom>
        </p:spPr>
        <p:txBody>
          <a:bodyPr lIns="0" tIns="0" rIns="0" bIns="0" rtlCol="0" anchor="t">
            <a:spAutoFit/>
          </a:bodyPr>
          <a:lstStyle/>
          <a:p>
            <a:pPr algn="l">
              <a:lnSpc>
                <a:spcPts val="2100"/>
              </a:lnSpc>
            </a:pPr>
            <a:r>
              <a:rPr lang="en-US" sz="1500">
                <a:solidFill>
                  <a:srgbClr val="FFFFFF"/>
                </a:solidFill>
                <a:latin typeface="Inter"/>
                <a:ea typeface="Inter"/>
                <a:cs typeface="Inter"/>
                <a:sym typeface="Inter"/>
              </a:rPr>
              <a:t>Bon usage du français</a:t>
            </a:r>
          </a:p>
        </p:txBody>
      </p:sp>
      <p:sp>
        <p:nvSpPr>
          <p:cNvPr id="23" name="Freeform 23"/>
          <p:cNvSpPr>
            <a:spLocks noGrp="1" noRot="1" noMove="1" noResize="1" noEditPoints="1" noAdjustHandles="1" noChangeArrowheads="1" noChangeShapeType="1"/>
          </p:cNvSpPr>
          <p:nvPr/>
        </p:nvSpPr>
        <p:spPr>
          <a:xfrm>
            <a:off x="3864858" y="744776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4565014" y="7515093"/>
            <a:ext cx="2113419"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Hygiène et apparence personnelle</a:t>
            </a:r>
          </a:p>
        </p:txBody>
      </p:sp>
      <p:sp>
        <p:nvSpPr>
          <p:cNvPr id="25" name="TextBox 25"/>
          <p:cNvSpPr txBox="1">
            <a:spLocks noGrp="1" noRot="1" noMove="1" noResize="1" noEditPoints="1" noAdjustHandles="1" noChangeArrowheads="1" noChangeShapeType="1"/>
          </p:cNvSpPr>
          <p:nvPr/>
        </p:nvSpPr>
        <p:spPr>
          <a:xfrm>
            <a:off x="474309" y="5672505"/>
            <a:ext cx="298996" cy="306705"/>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25</a:t>
            </a:r>
          </a:p>
        </p:txBody>
      </p:sp>
      <p:sp>
        <p:nvSpPr>
          <p:cNvPr id="26" name="TextBox 26"/>
          <p:cNvSpPr txBox="1">
            <a:spLocks noGrp="1" noRot="1" noMove="1" noResize="1" noEditPoints="1" noAdjustHandles="1" noChangeArrowheads="1" noChangeShapeType="1"/>
          </p:cNvSpPr>
          <p:nvPr/>
        </p:nvSpPr>
        <p:spPr>
          <a:xfrm>
            <a:off x="474309" y="6647692"/>
            <a:ext cx="298996" cy="306705"/>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25</a:t>
            </a:r>
          </a:p>
        </p:txBody>
      </p:sp>
      <p:sp>
        <p:nvSpPr>
          <p:cNvPr id="27" name="TextBox 27"/>
          <p:cNvSpPr txBox="1">
            <a:spLocks noGrp="1" noRot="1" noMove="1" noResize="1" noEditPoints="1" noAdjustHandles="1" noChangeArrowheads="1" noChangeShapeType="1"/>
          </p:cNvSpPr>
          <p:nvPr/>
        </p:nvSpPr>
        <p:spPr>
          <a:xfrm>
            <a:off x="474309" y="7628414"/>
            <a:ext cx="298996" cy="306705"/>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25</a:t>
            </a:r>
          </a:p>
        </p:txBody>
      </p:sp>
      <p:sp>
        <p:nvSpPr>
          <p:cNvPr id="28" name="TextBox 28"/>
          <p:cNvSpPr txBox="1">
            <a:spLocks noGrp="1" noRot="1" noMove="1" noResize="1" noEditPoints="1" noAdjustHandles="1" noChangeArrowheads="1" noChangeShapeType="1"/>
          </p:cNvSpPr>
          <p:nvPr/>
        </p:nvSpPr>
        <p:spPr>
          <a:xfrm>
            <a:off x="418038" y="8598278"/>
            <a:ext cx="40394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26</a:t>
            </a:r>
          </a:p>
        </p:txBody>
      </p:sp>
      <p:sp>
        <p:nvSpPr>
          <p:cNvPr id="29" name="TextBox 29"/>
          <p:cNvSpPr txBox="1">
            <a:spLocks noGrp="1" noRot="1" noMove="1" noResize="1" noEditPoints="1" noAdjustHandles="1" noChangeArrowheads="1" noChangeShapeType="1"/>
          </p:cNvSpPr>
          <p:nvPr/>
        </p:nvSpPr>
        <p:spPr>
          <a:xfrm>
            <a:off x="450522" y="9611137"/>
            <a:ext cx="347676"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26</a:t>
            </a:r>
          </a:p>
        </p:txBody>
      </p:sp>
      <p:sp>
        <p:nvSpPr>
          <p:cNvPr id="30" name="TextBox 30"/>
          <p:cNvSpPr txBox="1">
            <a:spLocks noGrp="1" noRot="1" noMove="1" noResize="1" noEditPoints="1" noAdjustHandles="1" noChangeArrowheads="1" noChangeShapeType="1"/>
          </p:cNvSpPr>
          <p:nvPr/>
        </p:nvSpPr>
        <p:spPr>
          <a:xfrm>
            <a:off x="3922202" y="5665353"/>
            <a:ext cx="409667"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27</a:t>
            </a:r>
          </a:p>
        </p:txBody>
      </p:sp>
      <p:sp>
        <p:nvSpPr>
          <p:cNvPr id="31" name="TextBox 31"/>
          <p:cNvSpPr txBox="1">
            <a:spLocks noGrp="1" noRot="1" noMove="1" noResize="1" noEditPoints="1" noAdjustHandles="1" noChangeArrowheads="1" noChangeShapeType="1"/>
          </p:cNvSpPr>
          <p:nvPr/>
        </p:nvSpPr>
        <p:spPr>
          <a:xfrm>
            <a:off x="3950873" y="6620329"/>
            <a:ext cx="352323"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27</a:t>
            </a:r>
          </a:p>
        </p:txBody>
      </p:sp>
      <p:sp>
        <p:nvSpPr>
          <p:cNvPr id="32" name="TextBox 32"/>
          <p:cNvSpPr txBox="1">
            <a:spLocks noGrp="1" noRot="1" noMove="1" noResize="1" noEditPoints="1" noAdjustHandles="1" noChangeArrowheads="1" noChangeShapeType="1"/>
          </p:cNvSpPr>
          <p:nvPr/>
        </p:nvSpPr>
        <p:spPr>
          <a:xfrm>
            <a:off x="3959607" y="7628414"/>
            <a:ext cx="323652"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27</a:t>
            </a:r>
          </a:p>
        </p:txBody>
      </p:sp>
      <p:sp>
        <p:nvSpPr>
          <p:cNvPr id="33" name="Espace réservé du numéro de diapositive 29">
            <a:extLst>
              <a:ext uri="{FF2B5EF4-FFF2-40B4-BE49-F238E27FC236}">
                <a16:creationId xmlns:a16="http://schemas.microsoft.com/office/drawing/2014/main" id="{8ADF71D6-8499-9AEE-D686-32866A52A0CA}"/>
              </a:ext>
            </a:extLst>
          </p:cNvPr>
          <p:cNvSpPr>
            <a:spLocks noGrp="1" noRot="1" noMove="1" noResize="1" noEditPoints="1" noAdjustHandles="1" noChangeArrowheads="1" noChangeShapeType="1"/>
          </p:cNvSpPr>
          <p:nvPr>
            <p:ph type="sldNum" sz="quarter" idx="12"/>
            <p:custDataLst>
              <p:tags r:id="rId1"/>
            </p:custDataLst>
          </p:nvPr>
        </p:nvSpPr>
        <p:spPr>
          <a:xfrm>
            <a:off x="15925800" y="9804400"/>
            <a:ext cx="2133600" cy="365125"/>
          </a:xfr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4606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2660613" y="5276103"/>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04131" y="1788964"/>
            <a:ext cx="17489652" cy="1774204"/>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L’éthique au travail est une valeur importante dans notre entrepôt. Notre comportement au travail se réfère aux valeurs personnelles et organisationnelles qui doivent se traduire dans les décisions prises par tous(tes).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Vous êtes dans l’obligation de respecter les règles suivantes : </a:t>
            </a:r>
          </a:p>
          <a:p>
            <a:pPr marL="302261" lvl="1" indent="-151130" algn="l">
              <a:lnSpc>
                <a:spcPts val="1960"/>
              </a:lnSpc>
              <a:buFont typeface="Arial"/>
              <a:buChar char="•"/>
            </a:pPr>
            <a:r>
              <a:rPr lang="fr-CA" sz="1400" dirty="0">
                <a:solidFill>
                  <a:srgbClr val="000000"/>
                </a:solidFill>
                <a:latin typeface="Inter"/>
                <a:ea typeface="Inter"/>
                <a:cs typeface="Inter"/>
                <a:sym typeface="Inter"/>
              </a:rPr>
              <a:t>Offrir un service de qualité, répondre aux demandes adressées à l’entrepôt et avoir un bon rendement. </a:t>
            </a:r>
          </a:p>
          <a:p>
            <a:pPr marL="302261" lvl="1" indent="-151130" algn="l">
              <a:lnSpc>
                <a:spcPts val="1960"/>
              </a:lnSpc>
              <a:buFont typeface="Arial"/>
              <a:buChar char="•"/>
            </a:pPr>
            <a:r>
              <a:rPr lang="fr-CA" sz="1400" dirty="0">
                <a:solidFill>
                  <a:srgbClr val="000000"/>
                </a:solidFill>
                <a:latin typeface="Inter"/>
                <a:ea typeface="Inter"/>
                <a:cs typeface="Inter"/>
                <a:sym typeface="Inter"/>
              </a:rPr>
              <a:t>Éviter toute action qui pourrait porter préjudice aux intérêts, à l’image et à la réputation de l’entrepôt ou à ses client(e)s. </a:t>
            </a:r>
          </a:p>
          <a:p>
            <a:pPr marL="302261" lvl="1" indent="-151130" algn="l">
              <a:lnSpc>
                <a:spcPts val="1960"/>
              </a:lnSpc>
              <a:buFont typeface="Arial"/>
              <a:buChar char="•"/>
            </a:pPr>
            <a:r>
              <a:rPr lang="fr-CA" sz="1400" dirty="0">
                <a:solidFill>
                  <a:srgbClr val="000000"/>
                </a:solidFill>
                <a:latin typeface="Inter"/>
                <a:ea typeface="Inter"/>
                <a:cs typeface="Inter"/>
                <a:sym typeface="Inter"/>
              </a:rPr>
              <a:t>Avoir un comportement respectueux envers vos collègues, vos subordonné(e)s et vos supérieur(e)s tel que décrit dans le </a:t>
            </a:r>
            <a:r>
              <a:rPr lang="fr-CA" sz="1400" dirty="0">
                <a:latin typeface="Inter"/>
                <a:ea typeface="Inter"/>
                <a:cs typeface="Inter"/>
                <a:sym typeface="Inter"/>
                <a:hlinkClick r:id="rId7"/>
              </a:rPr>
              <a:t>code de conduite et de civilité</a:t>
            </a:r>
            <a:r>
              <a:rPr lang="fr-CA" sz="1400" dirty="0">
                <a:latin typeface="Inter"/>
                <a:ea typeface="Inter"/>
                <a:cs typeface="Inter"/>
                <a:sym typeface="Inter"/>
              </a:rPr>
              <a:t>.</a:t>
            </a:r>
          </a:p>
        </p:txBody>
      </p:sp>
      <p:sp>
        <p:nvSpPr>
          <p:cNvPr id="4" name="TextBox 4"/>
          <p:cNvSpPr txBox="1"/>
          <p:nvPr/>
        </p:nvSpPr>
        <p:spPr>
          <a:xfrm>
            <a:off x="404131" y="5599824"/>
            <a:ext cx="17489652" cy="1004762"/>
          </a:xfrm>
          <a:prstGeom prst="rect">
            <a:avLst/>
          </a:prstGeom>
        </p:spPr>
        <p:txBody>
          <a:bodyPr lIns="0" tIns="0" rIns="0" bIns="0" rtlCol="0" anchor="t">
            <a:spAutoFit/>
          </a:bodyPr>
          <a:lstStyle/>
          <a:p>
            <a:pPr algn="l">
              <a:lnSpc>
                <a:spcPts val="1960"/>
              </a:lnSpc>
            </a:pPr>
            <a:r>
              <a:rPr lang="fr-CA" sz="1400" dirty="0">
                <a:solidFill>
                  <a:srgbClr val="000000"/>
                </a:solidFill>
                <a:latin typeface="Inter"/>
                <a:ea typeface="Inter"/>
                <a:cs typeface="Inter"/>
                <a:sym typeface="Inter"/>
              </a:rPr>
              <a:t>Nous demandons à tous(tes) nos employé(e)s d’éviter de se placer en situation de conflit d’intérêts avec notre entrepôt.</a:t>
            </a:r>
          </a:p>
          <a:p>
            <a:pPr algn="l">
              <a:lnSpc>
                <a:spcPts val="1960"/>
              </a:lnSpc>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Il est interdit d’accepter des cadeaux, de l’argent, des faveurs ou des produits provenant de client(e)s, de fournisseurs ou d’une quelconque partie liée aux intérêts de l’entrepôt. Dans l’éventualité où des cadeaux vous seraient envoyés à votre lieu de travail ou à votre domicile, l’événement doit être immédiatement signalé à votre supérieur(e) immédiat(e) qui vous autorisera ou non à conserver ce cadeau.</a:t>
            </a:r>
          </a:p>
        </p:txBody>
      </p:sp>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799580" y="536712"/>
            <a:ext cx="2036226"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Comportement au travail</a:t>
            </a:r>
          </a:p>
        </p:txBody>
      </p:sp>
      <p:grpSp>
        <p:nvGrpSpPr>
          <p:cNvPr id="9" name="Group 9"/>
          <p:cNvGrpSpPr>
            <a:grpSpLocks noGrp="1" noUngrp="1" noRot="1" noMove="1" noResize="1"/>
          </p:cNvGrpSpPr>
          <p:nvPr/>
        </p:nvGrpSpPr>
        <p:grpSpPr>
          <a:xfrm>
            <a:off x="404131" y="4115225"/>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lang="fr-CA"/>
            </a:p>
          </p:txBody>
        </p:sp>
      </p:grpSp>
      <p:sp>
        <p:nvSpPr>
          <p:cNvPr id="12" name="TextBox 12"/>
          <p:cNvSpPr txBox="1">
            <a:spLocks noGrp="1" noRot="1" noMove="1" noResize="1" noEditPoints="1" noAdjustHandles="1" noChangeArrowheads="1" noChangeShapeType="1"/>
          </p:cNvSpPr>
          <p:nvPr/>
        </p:nvSpPr>
        <p:spPr>
          <a:xfrm>
            <a:off x="791818" y="4525791"/>
            <a:ext cx="2051751" cy="330092"/>
          </a:xfrm>
          <a:prstGeom prst="rect">
            <a:avLst/>
          </a:prstGeom>
        </p:spPr>
        <p:txBody>
          <a:bodyPr lIns="0" tIns="0" rIns="0" bIns="0" rtlCol="0" anchor="t">
            <a:spAutoFit/>
          </a:bodyPr>
          <a:lstStyle/>
          <a:p>
            <a:pPr algn="l">
              <a:lnSpc>
                <a:spcPts val="2799"/>
              </a:lnSpc>
            </a:pPr>
            <a:r>
              <a:rPr lang="en-US" sz="1999" b="1" dirty="0" err="1">
                <a:solidFill>
                  <a:srgbClr val="FFFFFF"/>
                </a:solidFill>
                <a:latin typeface="Playfair Display Bold"/>
                <a:ea typeface="Playfair Display Bold"/>
                <a:cs typeface="Playfair Display Bold"/>
                <a:sym typeface="Playfair Display Bold"/>
              </a:rPr>
              <a:t>Conflit</a:t>
            </a:r>
            <a:r>
              <a:rPr lang="en-US" sz="1999" b="1" dirty="0">
                <a:solidFill>
                  <a:srgbClr val="FFFFFF"/>
                </a:solidFill>
                <a:latin typeface="Playfair Display Bold"/>
                <a:ea typeface="Playfair Display Bold"/>
                <a:cs typeface="Playfair Display Bold"/>
                <a:sym typeface="Playfair Display Bold"/>
              </a:rPr>
              <a:t> </a:t>
            </a:r>
            <a:r>
              <a:rPr lang="en-US" sz="1999" b="1" dirty="0" err="1">
                <a:solidFill>
                  <a:srgbClr val="FFFFFF"/>
                </a:solidFill>
                <a:latin typeface="Playfair Display Bold"/>
                <a:ea typeface="Playfair Display Bold"/>
                <a:cs typeface="Playfair Display Bold"/>
                <a:sym typeface="Playfair Display Bold"/>
              </a:rPr>
              <a:t>d’intérêts</a:t>
            </a:r>
            <a:endParaRPr lang="en-US" sz="1999" b="1" dirty="0">
              <a:solidFill>
                <a:srgbClr val="FFFFFF"/>
              </a:solidFill>
              <a:latin typeface="Playfair Display Bold"/>
              <a:ea typeface="Playfair Display Bold"/>
              <a:cs typeface="Playfair Display Bold"/>
              <a:sym typeface="Playfair Display Bold"/>
            </a:endParaRPr>
          </a:p>
        </p:txBody>
      </p:sp>
      <p:grpSp>
        <p:nvGrpSpPr>
          <p:cNvPr id="13" name="Group 13"/>
          <p:cNvGrpSpPr>
            <a:grpSpLocks noGrp="1" noUngrp="1" noRot="1" noMove="1" noResize="1"/>
          </p:cNvGrpSpPr>
          <p:nvPr/>
        </p:nvGrpSpPr>
        <p:grpSpPr>
          <a:xfrm>
            <a:off x="404131" y="7183297"/>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nvSpPr>
        <p:spPr>
          <a:xfrm>
            <a:off x="799580" y="7417705"/>
            <a:ext cx="2051751" cy="682409"/>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Confidentialité des données</a:t>
            </a:r>
          </a:p>
        </p:txBody>
      </p:sp>
      <p:sp>
        <p:nvSpPr>
          <p:cNvPr id="17" name="TextBox 17"/>
          <p:cNvSpPr txBox="1"/>
          <p:nvPr/>
        </p:nvSpPr>
        <p:spPr>
          <a:xfrm>
            <a:off x="404131" y="8677422"/>
            <a:ext cx="17489652" cy="11442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Dans l’exercice de vos fonctions, vous pourrez avoir accès à des renseignements confidentiels concernant l’entrepôt et ses employé(e)s. Toute information sur ces sujets ne doit pas être divulguée à quiconque, et vous vous engagez à en respecter la confidentialité.</a:t>
            </a:r>
          </a:p>
          <a:p>
            <a:pPr algn="l">
              <a:lnSpc>
                <a:spcPts val="1820"/>
              </a:lnSpc>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De notre côté, nous nous assurons des mesures à prendre pour la protection des renseignements et des données de nos employé(e)s et nous ne pouvons les utiliser à des fins personnelles. Votre dossier est gardé dans un classeur verrouillé afin de conserver la confidentialité.</a:t>
            </a:r>
          </a:p>
        </p:txBody>
      </p:sp>
      <p:grpSp>
        <p:nvGrpSpPr>
          <p:cNvPr id="18" name="Groupe 17">
            <a:extLst>
              <a:ext uri="{FF2B5EF4-FFF2-40B4-BE49-F238E27FC236}">
                <a16:creationId xmlns:a16="http://schemas.microsoft.com/office/drawing/2014/main" id="{70583964-FA15-F387-1CC8-551E9DAB5A38}"/>
              </a:ext>
            </a:extLst>
          </p:cNvPr>
          <p:cNvGrpSpPr/>
          <p:nvPr>
            <p:custDataLst>
              <p:tags r:id="rId1"/>
            </p:custDataLst>
          </p:nvPr>
        </p:nvGrpSpPr>
        <p:grpSpPr>
          <a:xfrm>
            <a:off x="-4018175" y="3162301"/>
            <a:ext cx="3883597" cy="2331326"/>
            <a:chOff x="-2470142" y="1153637"/>
            <a:chExt cx="2311522" cy="1850742"/>
          </a:xfrm>
        </p:grpSpPr>
        <p:sp>
          <p:nvSpPr>
            <p:cNvPr id="19" name="TextBox 3">
              <a:extLst>
                <a:ext uri="{FF2B5EF4-FFF2-40B4-BE49-F238E27FC236}">
                  <a16:creationId xmlns:a16="http://schemas.microsoft.com/office/drawing/2014/main" id="{4FE5807E-93C1-4437-1C54-014A8382EFB0}"/>
                </a:ext>
              </a:extLst>
            </p:cNvPr>
            <p:cNvSpPr txBox="1"/>
            <p:nvPr/>
          </p:nvSpPr>
          <p:spPr>
            <a:xfrm>
              <a:off x="-2456803" y="1153637"/>
              <a:ext cx="2298183" cy="1850742"/>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0" name="ZoneTexte 19">
              <a:extLst>
                <a:ext uri="{FF2B5EF4-FFF2-40B4-BE49-F238E27FC236}">
                  <a16:creationId xmlns:a16="http://schemas.microsoft.com/office/drawing/2014/main" id="{2F52CF0E-A3EF-158E-E39D-AD3DA4445EAC}"/>
                </a:ext>
              </a:extLst>
            </p:cNvPr>
            <p:cNvSpPr txBox="1"/>
            <p:nvPr/>
          </p:nvSpPr>
          <p:spPr>
            <a:xfrm>
              <a:off x="-2470142" y="1877524"/>
              <a:ext cx="2298183" cy="1013974"/>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Il est conseillé de donner une définition claire et adaptée de ce que vous entendez par « conflit d’intérêts » selon votre organisation.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Exemple : Les intérêts personnels de nos employé(e)s ne doivent pas être ou sembler être incompatibles avec leur poste ou avec l’entrepôt. </a:t>
              </a:r>
            </a:p>
          </p:txBody>
        </p:sp>
      </p:grpSp>
      <p:grpSp>
        <p:nvGrpSpPr>
          <p:cNvPr id="21" name="Groupe 20">
            <a:extLst>
              <a:ext uri="{FF2B5EF4-FFF2-40B4-BE49-F238E27FC236}">
                <a16:creationId xmlns:a16="http://schemas.microsoft.com/office/drawing/2014/main" id="{B94DC031-9D22-C675-E633-A00139BEAB82}"/>
              </a:ext>
            </a:extLst>
          </p:cNvPr>
          <p:cNvGrpSpPr/>
          <p:nvPr>
            <p:custDataLst>
              <p:tags r:id="rId2"/>
            </p:custDataLst>
          </p:nvPr>
        </p:nvGrpSpPr>
        <p:grpSpPr>
          <a:xfrm>
            <a:off x="-3995764" y="5891000"/>
            <a:ext cx="3861186" cy="4692348"/>
            <a:chOff x="-2480685" y="4743316"/>
            <a:chExt cx="2331394" cy="5841989"/>
          </a:xfrm>
        </p:grpSpPr>
        <p:sp>
          <p:nvSpPr>
            <p:cNvPr id="22" name="TextBox 3">
              <a:extLst>
                <a:ext uri="{FF2B5EF4-FFF2-40B4-BE49-F238E27FC236}">
                  <a16:creationId xmlns:a16="http://schemas.microsoft.com/office/drawing/2014/main" id="{D7822916-BB13-5775-A170-7CF9A498CE29}"/>
                </a:ext>
              </a:extLst>
            </p:cNvPr>
            <p:cNvSpPr txBox="1"/>
            <p:nvPr/>
          </p:nvSpPr>
          <p:spPr>
            <a:xfrm>
              <a:off x="-2480685" y="4743316"/>
              <a:ext cx="2331394" cy="5444700"/>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3" name="ZoneTexte 22">
              <a:extLst>
                <a:ext uri="{FF2B5EF4-FFF2-40B4-BE49-F238E27FC236}">
                  <a16:creationId xmlns:a16="http://schemas.microsoft.com/office/drawing/2014/main" id="{31474C87-E879-B483-A228-334185853ADD}"/>
                </a:ext>
              </a:extLst>
            </p:cNvPr>
            <p:cNvSpPr txBox="1"/>
            <p:nvPr/>
          </p:nvSpPr>
          <p:spPr>
            <a:xfrm>
              <a:off x="-2419229" y="6015849"/>
              <a:ext cx="2181419" cy="4569456"/>
            </a:xfrm>
            <a:prstGeom prst="rect">
              <a:avLst/>
            </a:prstGeom>
            <a:noFill/>
          </p:spPr>
          <p:txBody>
            <a:bodyPr wrap="square" rtlCol="0">
              <a:spAutoFit/>
            </a:bodyPr>
            <a:lstStyle/>
            <a:p>
              <a:pPr rtl="0" fontAlgn="base">
                <a:lnSpc>
                  <a:spcPct val="150000"/>
                </a:lnSpc>
              </a:pPr>
              <a:r>
                <a:rPr lang="fr-CA" sz="1100" b="0" i="1">
                  <a:effectLst/>
                  <a:latin typeface="Inter" panose="02000503000000020004" pitchFamily="2" charset="0"/>
                  <a:ea typeface="Inter" panose="02000503000000020004" pitchFamily="2" charset="0"/>
                </a:rPr>
                <a:t>Dans le respect de la </a:t>
              </a:r>
              <a:r>
                <a:rPr lang="fr-CA" sz="1100" b="1" i="1" u="sng" strike="noStrike">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Loi 25</a:t>
              </a:r>
              <a:r>
                <a:rPr lang="fr-CA" sz="1100" b="0" i="1">
                  <a:effectLst/>
                  <a:latin typeface="Inter" panose="02000503000000020004" pitchFamily="2" charset="0"/>
                  <a:ea typeface="Inter" panose="02000503000000020004" pitchFamily="2" charset="0"/>
                </a:rPr>
                <a:t>, Loi modernisant des dispositions législatives en matière de protection des renseignements personnels, l’entrepôt</a:t>
              </a:r>
              <a:r>
                <a:rPr lang="fr-CA" sz="1100" b="0" i="0">
                  <a:effectLst/>
                  <a:latin typeface="Inter" panose="02000503000000020004" pitchFamily="2" charset="0"/>
                  <a:ea typeface="Inter" panose="02000503000000020004" pitchFamily="2" charset="0"/>
                </a:rPr>
                <a:t> doit garantir la confidentialité des renseignements recueillis, et ce, à tous les niveaux hiérarchiques. En effet, tant la direction que les employé(e)s ne doivent pas dévoiler de renseignements personnels pour assurer le respect des client(e)s, des fournisseurs et des employé(e)s. Pour obtenir de l’aide dans la rédaction de cette politique, vous pouvez vous référer : </a:t>
              </a:r>
              <a:r>
                <a:rPr lang="fr-CA" sz="1100" b="1" i="0" u="sng" strike="noStrike">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Loi 25</a:t>
              </a:r>
              <a:r>
                <a:rPr lang="fr-CA" sz="1100" b="0" i="0">
                  <a:effectLst/>
                  <a:latin typeface="Inter" panose="02000503000000020004" pitchFamily="2" charset="0"/>
                  <a:ea typeface="Inter" panose="02000503000000020004" pitchFamily="2" charset="0"/>
                </a:rPr>
                <a:t> </a:t>
              </a:r>
            </a:p>
            <a:p>
              <a:pPr rtl="0" fontAlgn="base">
                <a:lnSpc>
                  <a:spcPct val="150000"/>
                </a:lnSpc>
              </a:pPr>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l’accès à l’information</a:t>
              </a:r>
              <a:r>
                <a:rPr lang="fr-CA" sz="1100" b="0" i="0">
                  <a:effectLst/>
                  <a:latin typeface="Inter" panose="02000503000000020004" pitchFamily="2" charset="0"/>
                  <a:ea typeface="Inter" panose="02000503000000020004" pitchFamily="2" charset="0"/>
                </a:rPr>
                <a:t>. </a:t>
              </a:r>
            </a:p>
            <a:p>
              <a:endParaRPr lang="fr-CA"/>
            </a:p>
          </p:txBody>
        </p:sp>
      </p:grpSp>
      <p:pic>
        <p:nvPicPr>
          <p:cNvPr id="24" name="Picture 3">
            <a:extLst>
              <a:ext uri="{FF2B5EF4-FFF2-40B4-BE49-F238E27FC236}">
                <a16:creationId xmlns:a16="http://schemas.microsoft.com/office/drawing/2014/main" id="{144A239D-97DD-511D-1EB0-9AA416C46B09}"/>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565503" y="3298340"/>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a:extLst>
              <a:ext uri="{FF2B5EF4-FFF2-40B4-BE49-F238E27FC236}">
                <a16:creationId xmlns:a16="http://schemas.microsoft.com/office/drawing/2014/main" id="{4D69A4B1-341A-BEE8-9B6C-9CB6CA67F161}"/>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527403" y="6071014"/>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numéro de diapositive 40">
            <a:extLst>
              <a:ext uri="{FF2B5EF4-FFF2-40B4-BE49-F238E27FC236}">
                <a16:creationId xmlns:a16="http://schemas.microsoft.com/office/drawing/2014/main" id="{D2D52FDC-C395-C1C4-8277-DB44D36E7AF2}"/>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a:spLocks noGrp="1" noRot="1" noMove="1" noResize="1" noEditPoints="1" noAdjustHandles="1" noChangeArrowheads="1" noChangeShapeType="1"/>
          </p:cNvSpPr>
          <p:nvPr/>
        </p:nvSpPr>
        <p:spPr>
          <a:xfrm>
            <a:off x="2660613" y="5276103"/>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04131" y="2229037"/>
            <a:ext cx="17489652" cy="1004762"/>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Nous reconnaissons l’importance de maintenir un milieu de travail sain et sécuritaire et nous nous engageons à prendre les moyens préventifs et à appliquer les correctifs nécessaires afin de protéger et de promouvoir la santé et la sécurité de nos employé(e)s, de nos client(e)s et du public en général. Notre entrepôt s’attend à ce que chaque employé(e) soit apte à effectuer ses tâches lorsqu’il(elle) est en fonction et qu’il(elle) le demeure durant ses heures de travail. Nous misons également sur nos employé(e)s pour projeter une image professionnelle en tout temps. C’est donc dans cette optique que la présente politique a été mise en place. Pour vous référer à la politique, veuillez prendre connaissance de notre </a:t>
            </a:r>
            <a:r>
              <a:rPr lang="fr-CA" sz="1400" dirty="0">
                <a:solidFill>
                  <a:srgbClr val="000000"/>
                </a:solidFill>
                <a:latin typeface="Inter"/>
                <a:ea typeface="Inter"/>
                <a:cs typeface="Inter"/>
                <a:sym typeface="Inter"/>
                <a:hlinkClick r:id="rId7"/>
              </a:rPr>
              <a:t>politique alcool et drogues</a:t>
            </a:r>
            <a:r>
              <a:rPr lang="fr-CA" sz="1400" dirty="0">
                <a:solidFill>
                  <a:srgbClr val="000000"/>
                </a:solidFill>
                <a:latin typeface="Inter"/>
                <a:ea typeface="Inter"/>
                <a:cs typeface="Inter"/>
                <a:sym typeface="Inter"/>
              </a:rPr>
              <a:t>.</a:t>
            </a:r>
            <a:endParaRPr lang="fr-CA" sz="1400" dirty="0">
              <a:highlight>
                <a:srgbClr val="FFFF00"/>
              </a:highlight>
              <a:latin typeface="Inter"/>
              <a:ea typeface="Inter"/>
              <a:cs typeface="Inter"/>
              <a:sym typeface="Inter"/>
            </a:endParaRPr>
          </a:p>
        </p:txBody>
      </p:sp>
      <p:sp>
        <p:nvSpPr>
          <p:cNvPr id="4" name="TextBox 4"/>
          <p:cNvSpPr txBox="1"/>
          <p:nvPr/>
        </p:nvSpPr>
        <p:spPr>
          <a:xfrm>
            <a:off x="404131" y="6330945"/>
            <a:ext cx="17335481" cy="11442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La consommation de tabac, y compris le tabac à chiquer, et l’usage d’une cigarette électronique sont strictement interdits dans tous nos locaux. Ceci inclut les escaliers, ascenseurs, couloirs, toilettes, stationnements sous-terrain, etc. La même interdiction prévaut dans tous les véhicules de l’entrepôt, y compris les véhicules loués dans le cadre des fonctions professionnelles de nos employé(e)s.</a:t>
            </a:r>
          </a:p>
          <a:p>
            <a:pPr algn="l">
              <a:lnSpc>
                <a:spcPts val="1820"/>
              </a:lnSpc>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Si vous souhaitez consommer des produits du tabac ou faire l’usage d’une cigarette électronique, vous pouvez le faire pendant vos pauses et vos périodes de repas, à l’extérieur de nos locaux, et à plus de neuf mètres des portes. La </a:t>
            </a:r>
            <a:r>
              <a:rPr lang="fr-CA" sz="1400" dirty="0">
                <a:solidFill>
                  <a:srgbClr val="000000"/>
                </a:solidFill>
                <a:latin typeface="Inter"/>
                <a:ea typeface="Inter"/>
                <a:cs typeface="Inter"/>
                <a:sym typeface="Inter"/>
                <a:hlinkClick r:id="rId8"/>
              </a:rPr>
              <a:t>politique anti-tabac et anti-cigarette électronique</a:t>
            </a:r>
            <a:r>
              <a:rPr lang="fr-CA" sz="1400" dirty="0">
                <a:solidFill>
                  <a:srgbClr val="000000"/>
                </a:solidFill>
                <a:latin typeface="Inter"/>
                <a:ea typeface="Inter"/>
                <a:cs typeface="Inter"/>
                <a:sym typeface="Inter"/>
              </a:rPr>
              <a:t> s’applique également à tous(tes) les visiteur(</a:t>
            </a:r>
            <a:r>
              <a:rPr lang="fr-CA" sz="1400" dirty="0" err="1">
                <a:solidFill>
                  <a:srgbClr val="000000"/>
                </a:solidFill>
                <a:latin typeface="Inter"/>
                <a:ea typeface="Inter"/>
                <a:cs typeface="Inter"/>
                <a:sym typeface="Inter"/>
              </a:rPr>
              <a:t>euse</a:t>
            </a:r>
            <a:r>
              <a:rPr lang="fr-CA" sz="1400" dirty="0">
                <a:solidFill>
                  <a:srgbClr val="000000"/>
                </a:solidFill>
                <a:latin typeface="Inter"/>
                <a:ea typeface="Inter"/>
                <a:cs typeface="Inter"/>
                <a:sym typeface="Inter"/>
              </a:rPr>
              <a:t>)s et client(e)s.</a:t>
            </a:r>
          </a:p>
        </p:txBody>
      </p:sp>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801681" y="712870"/>
            <a:ext cx="2032024" cy="330092"/>
          </a:xfrm>
          <a:prstGeom prst="rect">
            <a:avLst/>
          </a:prstGeom>
        </p:spPr>
        <p:txBody>
          <a:bodyPr lIns="0" tIns="0" rIns="0" bIns="0" rtlCol="0" anchor="t">
            <a:spAutoFit/>
          </a:bodyPr>
          <a:lstStyle/>
          <a:p>
            <a:pPr algn="l">
              <a:lnSpc>
                <a:spcPts val="2799"/>
              </a:lnSpc>
            </a:pPr>
            <a:r>
              <a:rPr lang="fr-CA" sz="1999" b="1">
                <a:solidFill>
                  <a:srgbClr val="FFFFFF"/>
                </a:solidFill>
                <a:latin typeface="Playfair Display Bold"/>
                <a:ea typeface="Playfair Display Bold"/>
                <a:cs typeface="Playfair Display Bold"/>
                <a:sym typeface="Playfair Display Bold"/>
              </a:rPr>
              <a:t>Alcool et drogues</a:t>
            </a:r>
          </a:p>
        </p:txBody>
      </p:sp>
      <p:grpSp>
        <p:nvGrpSpPr>
          <p:cNvPr id="9" name="Group 9"/>
          <p:cNvGrpSpPr>
            <a:grpSpLocks noGrp="1" noUngrp="1" noRot="1" noMove="1" noResize="1"/>
          </p:cNvGrpSpPr>
          <p:nvPr/>
        </p:nvGrpSpPr>
        <p:grpSpPr>
          <a:xfrm>
            <a:off x="404131" y="4427084"/>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nvSpPr>
        <p:spPr>
          <a:xfrm>
            <a:off x="735897" y="4661492"/>
            <a:ext cx="2163593"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Tabac et cigarette électronique</a:t>
            </a:r>
          </a:p>
        </p:txBody>
      </p:sp>
      <p:grpSp>
        <p:nvGrpSpPr>
          <p:cNvPr id="13" name="Groupe 12">
            <a:extLst>
              <a:ext uri="{FF2B5EF4-FFF2-40B4-BE49-F238E27FC236}">
                <a16:creationId xmlns:a16="http://schemas.microsoft.com/office/drawing/2014/main" id="{D85E0663-2B9F-38C3-9FD7-05CDADBA63FD}"/>
              </a:ext>
            </a:extLst>
          </p:cNvPr>
          <p:cNvGrpSpPr/>
          <p:nvPr>
            <p:custDataLst>
              <p:tags r:id="rId1"/>
            </p:custDataLst>
          </p:nvPr>
        </p:nvGrpSpPr>
        <p:grpSpPr>
          <a:xfrm>
            <a:off x="-3397386" y="306162"/>
            <a:ext cx="3145603" cy="3537862"/>
            <a:chOff x="-2619768" y="401445"/>
            <a:chExt cx="2230016" cy="3168494"/>
          </a:xfrm>
        </p:grpSpPr>
        <p:sp>
          <p:nvSpPr>
            <p:cNvPr id="14" name="TextBox 3">
              <a:extLst>
                <a:ext uri="{FF2B5EF4-FFF2-40B4-BE49-F238E27FC236}">
                  <a16:creationId xmlns:a16="http://schemas.microsoft.com/office/drawing/2014/main" id="{B6128C8B-6FB7-8CC9-ADA8-DD1C4BC1302D}"/>
                </a:ext>
              </a:extLst>
            </p:cNvPr>
            <p:cNvSpPr txBox="1"/>
            <p:nvPr/>
          </p:nvSpPr>
          <p:spPr>
            <a:xfrm>
              <a:off x="-2619768" y="401445"/>
              <a:ext cx="2230016" cy="3124895"/>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fr-CA" sz="1400">
                <a:solidFill>
                  <a:srgbClr val="00A76D"/>
                </a:solidFill>
                <a:effectLst/>
              </a:endParaRPr>
            </a:p>
          </p:txBody>
        </p:sp>
        <p:sp>
          <p:nvSpPr>
            <p:cNvPr id="15" name="ZoneTexte 14">
              <a:extLst>
                <a:ext uri="{FF2B5EF4-FFF2-40B4-BE49-F238E27FC236}">
                  <a16:creationId xmlns:a16="http://schemas.microsoft.com/office/drawing/2014/main" id="{EFBA084E-16CA-1395-D357-01581B005404}"/>
                </a:ext>
              </a:extLst>
            </p:cNvPr>
            <p:cNvSpPr txBox="1"/>
            <p:nvPr/>
          </p:nvSpPr>
          <p:spPr>
            <a:xfrm>
              <a:off x="-2615414" y="1516396"/>
              <a:ext cx="2178077" cy="2053543"/>
            </a:xfrm>
            <a:prstGeom prst="rect">
              <a:avLst/>
            </a:prstGeom>
            <a:noFill/>
          </p:spPr>
          <p:txBody>
            <a:bodyPr wrap="square" rtlCol="0">
              <a:spAutoFit/>
            </a:bodyPr>
            <a:lstStyle/>
            <a:p>
              <a:pPr algn="l"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solidFill>
                    <a:srgbClr val="800080"/>
                  </a:solidFill>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sur l’encadrement du cannabis</a:t>
              </a:r>
              <a:r>
                <a:rPr lang="fr-CA" sz="1100" b="1" i="1" u="sng" dirty="0">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 au Québec</a:t>
              </a:r>
              <a:r>
                <a:rPr lang="fr-CA" sz="1100" b="0" i="0" dirty="0">
                  <a:effectLst/>
                  <a:latin typeface="Inter" panose="02000503000000020004" pitchFamily="2" charset="0"/>
                  <a:ea typeface="Inter" panose="02000503000000020004" pitchFamily="2" charset="0"/>
                </a:rPr>
                <a:t> et notre </a:t>
              </a:r>
              <a:r>
                <a:rPr lang="fr-CA" sz="1100" b="0" i="0" u="sng" dirty="0">
                  <a:effectLst/>
                  <a:latin typeface="Inter" panose="02000503000000020004" pitchFamily="2" charset="0"/>
                  <a:ea typeface="Inter" panose="02000503000000020004" pitchFamily="2" charset="0"/>
                  <a:hlinkClick r:id="rId7"/>
                </a:rPr>
                <a:t>politique alcool et drogues</a:t>
              </a:r>
              <a:r>
                <a:rPr lang="fr-CA" sz="1100" b="0" i="0" dirty="0">
                  <a:effectLst/>
                  <a:latin typeface="Inter" panose="02000503000000020004" pitchFamily="2" charset="0"/>
                  <a:ea typeface="Inter" panose="02000503000000020004" pitchFamily="2" charset="0"/>
                  <a:hlinkClick r:id="rId7"/>
                </a:rPr>
                <a:t>.</a:t>
              </a:r>
              <a:endParaRPr lang="fr-CA" sz="1100" b="0" i="0" dirty="0">
                <a:effectLst/>
                <a:latin typeface="Inter" panose="02000503000000020004" pitchFamily="2" charset="0"/>
                <a:ea typeface="Inter" panose="02000503000000020004" pitchFamily="2" charset="0"/>
              </a:endParaRPr>
            </a:p>
            <a:p>
              <a:pPr algn="l" rtl="0" fontAlgn="base"/>
              <a:r>
                <a:rPr lang="fr-CA" sz="1100" b="1" i="0" dirty="0">
                  <a:effectLst/>
                  <a:latin typeface="Inter" panose="02000503000000020004" pitchFamily="2" charset="0"/>
                  <a:ea typeface="Inter" panose="02000503000000020004" pitchFamily="2" charset="0"/>
                </a:rPr>
                <a:t> </a:t>
              </a:r>
            </a:p>
            <a:p>
              <a:pPr algn="l" rtl="0" fontAlgn="base"/>
              <a:r>
                <a:rPr lang="fr-CA" sz="1100" b="0" i="0" dirty="0">
                  <a:effectLst/>
                  <a:latin typeface="Inter" panose="02000503000000020004" pitchFamily="2" charset="0"/>
                  <a:ea typeface="Inter" panose="02000503000000020004" pitchFamily="2" charset="0"/>
                </a:rPr>
                <a:t>Il vous est recommandé de faire lire, dater et signer la politique drogues et alcool à tous vos employé(e)s et de l’inclure au dossier d’employé. Vous contribuerez ainsi à la prévention des comportements à risque liés à l'usage de drogues ou d'alcool, tout en conservant une trace officielle de l'accord de l'employé(e) en cas de litige ou d'incident.</a:t>
              </a:r>
              <a:r>
                <a:rPr lang="fr-CA" sz="1100" b="1" i="0" dirty="0">
                  <a:effectLst/>
                  <a:latin typeface="Inter" panose="02000503000000020004" pitchFamily="2" charset="0"/>
                  <a:ea typeface="Inter" panose="02000503000000020004" pitchFamily="2" charset="0"/>
                </a:rPr>
                <a:t> </a:t>
              </a:r>
            </a:p>
          </p:txBody>
        </p:sp>
      </p:grpSp>
      <p:grpSp>
        <p:nvGrpSpPr>
          <p:cNvPr id="16" name="Groupe 15">
            <a:extLst>
              <a:ext uri="{FF2B5EF4-FFF2-40B4-BE49-F238E27FC236}">
                <a16:creationId xmlns:a16="http://schemas.microsoft.com/office/drawing/2014/main" id="{A241505E-167C-2EC3-71A6-EF19193F1A3A}"/>
              </a:ext>
            </a:extLst>
          </p:cNvPr>
          <p:cNvGrpSpPr/>
          <p:nvPr>
            <p:custDataLst>
              <p:tags r:id="rId2"/>
            </p:custDataLst>
          </p:nvPr>
        </p:nvGrpSpPr>
        <p:grpSpPr>
          <a:xfrm>
            <a:off x="-3397386" y="4316478"/>
            <a:ext cx="3122366" cy="3389834"/>
            <a:chOff x="-2619768" y="3885023"/>
            <a:chExt cx="2246734" cy="3038346"/>
          </a:xfrm>
        </p:grpSpPr>
        <p:sp>
          <p:nvSpPr>
            <p:cNvPr id="17" name="TextBox 3">
              <a:extLst>
                <a:ext uri="{FF2B5EF4-FFF2-40B4-BE49-F238E27FC236}">
                  <a16:creationId xmlns:a16="http://schemas.microsoft.com/office/drawing/2014/main" id="{EB5D2268-95A2-E04B-2BCE-805A9F54BB0B}"/>
                </a:ext>
              </a:extLst>
            </p:cNvPr>
            <p:cNvSpPr txBox="1"/>
            <p:nvPr/>
          </p:nvSpPr>
          <p:spPr>
            <a:xfrm>
              <a:off x="-2619768" y="3885023"/>
              <a:ext cx="2230016" cy="2982386"/>
            </a:xfrm>
            <a:prstGeom prst="rect">
              <a:avLst/>
            </a:prstGeom>
            <a:gradFill flip="none" rotWithShape="1">
              <a:gsLst>
                <a:gs pos="0">
                  <a:srgbClr val="FFD400">
                    <a:tint val="66000"/>
                    <a:satMod val="160000"/>
                  </a:srgbClr>
                </a:gs>
                <a:gs pos="50000">
                  <a:srgbClr val="FFD400">
                    <a:tint val="44500"/>
                    <a:satMod val="160000"/>
                  </a:srgbClr>
                </a:gs>
                <a:gs pos="100000">
                  <a:srgbClr val="FFD4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fr-CA" sz="1400">
                <a:solidFill>
                  <a:srgbClr val="00A76D"/>
                </a:solidFill>
                <a:effectLst/>
              </a:endParaRPr>
            </a:p>
          </p:txBody>
        </p:sp>
        <p:sp>
          <p:nvSpPr>
            <p:cNvPr id="18" name="ZoneTexte 17">
              <a:extLst>
                <a:ext uri="{FF2B5EF4-FFF2-40B4-BE49-F238E27FC236}">
                  <a16:creationId xmlns:a16="http://schemas.microsoft.com/office/drawing/2014/main" id="{3B9111C4-908A-833B-4876-3E29AB8637AB}"/>
                </a:ext>
              </a:extLst>
            </p:cNvPr>
            <p:cNvSpPr txBox="1"/>
            <p:nvPr/>
          </p:nvSpPr>
          <p:spPr>
            <a:xfrm>
              <a:off x="-2603050" y="4868186"/>
              <a:ext cx="2230016" cy="2055183"/>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Loi concernant la lutte contre le tabagisme</a:t>
              </a:r>
              <a:r>
                <a:rPr lang="fr-CA" sz="1100" b="0" i="0" dirty="0">
                  <a:effectLst/>
                  <a:latin typeface="Inter" panose="02000503000000020004" pitchFamily="2" charset="0"/>
                  <a:ea typeface="Inter" panose="02000503000000020004" pitchFamily="2" charset="0"/>
                </a:rPr>
                <a:t> et la </a:t>
              </a:r>
              <a:r>
                <a:rPr lang="fr-CA" sz="1100" b="0" i="0" u="sng" dirty="0">
                  <a:effectLst/>
                  <a:latin typeface="Inter" panose="02000503000000020004" pitchFamily="2" charset="0"/>
                  <a:ea typeface="Inter" panose="02000503000000020004" pitchFamily="2" charset="0"/>
                  <a:hlinkClick r:id="rId8"/>
                </a:rPr>
                <a:t>politique anti-tabac et anti-cigarette électronique </a:t>
              </a:r>
              <a:r>
                <a:rPr lang="fr-CA" sz="1100" b="0" i="0" dirty="0">
                  <a:effectLst/>
                  <a:latin typeface="Inter" panose="02000503000000020004" pitchFamily="2" charset="0"/>
                  <a:ea typeface="Inter" panose="02000503000000020004" pitchFamily="2" charset="0"/>
                </a:rPr>
                <a:t>du coffret GRH. </a:t>
              </a:r>
            </a:p>
            <a:p>
              <a:pPr rtl="0" fontAlgn="base"/>
              <a:endParaRPr lang="fr-CA" sz="1100" b="0" i="0" dirty="0">
                <a:effectLst/>
                <a:latin typeface="Inter" panose="02000503000000020004" pitchFamily="2" charset="0"/>
                <a:ea typeface="Inter" panose="02000503000000020004" pitchFamily="2" charset="0"/>
              </a:endParaRPr>
            </a:p>
            <a:p>
              <a:pPr rtl="0" fontAlgn="base"/>
              <a:r>
                <a:rPr lang="fr-CA" sz="1100" b="0" i="0" dirty="0">
                  <a:effectLst/>
                  <a:latin typeface="Inter" panose="02000503000000020004" pitchFamily="2" charset="0"/>
                  <a:ea typeface="Inter" panose="02000503000000020004" pitchFamily="2" charset="0"/>
                </a:rPr>
                <a:t>Il est recommandé d’afficher publiquement et à plusieurs endroits de l’entrepôt, votre politique anti-tabac et anti-cigarette électronique afin de garantir que tous(tes) les employé(e)s sont informé(e)s des mêmes règles, ce qui contribue à l'uniformité des pratiques au sein de votre entrepôt. </a:t>
              </a:r>
            </a:p>
          </p:txBody>
        </p:sp>
      </p:grpSp>
      <p:pic>
        <p:nvPicPr>
          <p:cNvPr id="19" name="Picture 3">
            <a:extLst>
              <a:ext uri="{FF2B5EF4-FFF2-40B4-BE49-F238E27FC236}">
                <a16:creationId xmlns:a16="http://schemas.microsoft.com/office/drawing/2014/main" id="{56BCFC5C-83EB-0634-8D19-E23C37BF6E32}"/>
              </a:ext>
            </a:extLst>
          </p:cNvPr>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2200723" y="381365"/>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DE3A2935-5E02-D089-5224-2D4E953A9548}"/>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200723" y="4348666"/>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1" name="Espace réservé du numéro de diapositive 40">
            <a:extLst>
              <a:ext uri="{FF2B5EF4-FFF2-40B4-BE49-F238E27FC236}">
                <a16:creationId xmlns:a16="http://schemas.microsoft.com/office/drawing/2014/main" id="{E9897BEF-5785-18FA-0ECA-6CDABEBC042D}"/>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2660613" y="4921642"/>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04131" y="2096574"/>
            <a:ext cx="17489652" cy="687070"/>
          </a:xfrm>
          <a:prstGeom prst="rect">
            <a:avLst/>
          </a:prstGeom>
        </p:spPr>
        <p:txBody>
          <a:bodyPr lIns="0" tIns="0" rIns="0" bIns="0" rtlCol="0" anchor="t">
            <a:spAutoFit/>
          </a:bodyPr>
          <a:lstStyle/>
          <a:p>
            <a:pPr algn="l">
              <a:lnSpc>
                <a:spcPts val="1820"/>
              </a:lnSpc>
            </a:pPr>
            <a:r>
              <a:rPr lang="en-US" sz="1400">
                <a:solidFill>
                  <a:srgbClr val="000000"/>
                </a:solidFill>
                <a:latin typeface="Inter"/>
                <a:ea typeface="Inter"/>
                <a:cs typeface="Inter"/>
                <a:sym typeface="Inter"/>
              </a:rPr>
              <a:t>Vous vous engagez à ne pas solliciter les autres employé(e)s, client(e)s, donateur(trice)s, bailleurs de fonds, etc. Aucune collecte de fonds ou vente ne peut être effectuée par l’employé(e) dans l’entrepôt sans l’approbation préalable de la direction.</a:t>
            </a:r>
          </a:p>
          <a:p>
            <a:pPr algn="l">
              <a:lnSpc>
                <a:spcPts val="1820"/>
              </a:lnSpc>
              <a:spcBef>
                <a:spcPct val="0"/>
              </a:spcBef>
            </a:pPr>
            <a:endParaRPr lang="en-US" sz="1400">
              <a:solidFill>
                <a:srgbClr val="000000"/>
              </a:solidFill>
              <a:latin typeface="Inter"/>
              <a:ea typeface="Inter"/>
              <a:cs typeface="Inter"/>
              <a:sym typeface="Inter"/>
            </a:endParaRPr>
          </a:p>
        </p:txBody>
      </p:sp>
      <p:sp>
        <p:nvSpPr>
          <p:cNvPr id="4" name="TextBox 4"/>
          <p:cNvSpPr txBox="1"/>
          <p:nvPr/>
        </p:nvSpPr>
        <p:spPr>
          <a:xfrm>
            <a:off x="433872" y="4904821"/>
            <a:ext cx="17459910" cy="6870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Au sein de notre entrepôt, nous promouvons l’utilisation appropriée du français, et ce, tant à l’oral qu’à l’écrit. Il est donc attendu que vous fassiez preuve de jugement et de professionnalisme lors de vos communications avec toute personne interagissant avec notre entrepôt (collègue, client(e), fournisseur, etc.). Aucun langage vulgaire ou violent ne sera toléré.</a:t>
            </a:r>
          </a:p>
          <a:p>
            <a:pPr algn="l">
              <a:lnSpc>
                <a:spcPts val="1820"/>
              </a:lnSpc>
              <a:spcBef>
                <a:spcPct val="0"/>
              </a:spcBef>
            </a:pPr>
            <a:endParaRPr lang="fr-CA" sz="1400">
              <a:solidFill>
                <a:srgbClr val="000000"/>
              </a:solidFill>
              <a:latin typeface="Inter"/>
              <a:ea typeface="Inter"/>
              <a:cs typeface="Inter"/>
              <a:sym typeface="Inter"/>
            </a:endParaRPr>
          </a:p>
        </p:txBody>
      </p:sp>
      <p:sp>
        <p:nvSpPr>
          <p:cNvPr id="5" name="TextBox 5"/>
          <p:cNvSpPr txBox="1"/>
          <p:nvPr/>
        </p:nvSpPr>
        <p:spPr>
          <a:xfrm>
            <a:off x="404131" y="8093222"/>
            <a:ext cx="17489652" cy="11442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Dans le cadre de vos fonctions, vous devez vous assurer de porter une tenue vestimentaire propre et appropriée à votre type de travail et à votre fonction spécifique. Vous devez refléter une image professionnelle et positive auprès de vos collègues, de vos client(e)s et de vos fournisseurs.</a:t>
            </a:r>
          </a:p>
          <a:p>
            <a:pPr algn="l">
              <a:lnSpc>
                <a:spcPts val="1820"/>
              </a:lnSpc>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Dans le cadre de vos fonctions, vous êtes tenu(e) de porter des vêtements de travail spécifiques (casque de sécurité, gants de protection, chaussures de sécurité,  etc.) qui vous seront fournis par votre supérieur(e). </a:t>
            </a:r>
          </a:p>
        </p:txBody>
      </p:sp>
      <p:grpSp>
        <p:nvGrpSpPr>
          <p:cNvPr id="6" name="Group 6"/>
          <p:cNvGrpSpPr>
            <a:grpSpLocks noGrp="1" noUngrp="1" noRot="1" noMove="1" noResize="1"/>
          </p:cNvGrpSpPr>
          <p:nvPr/>
        </p:nvGrpSpPr>
        <p:grpSpPr>
          <a:xfrm>
            <a:off x="404131" y="302304"/>
            <a:ext cx="2827126" cy="1179800"/>
            <a:chOff x="0" y="0"/>
            <a:chExt cx="973846" cy="406400"/>
          </a:xfrm>
        </p:grpSpPr>
        <p:sp>
          <p:nvSpPr>
            <p:cNvPr id="7" name="Freeform 7"/>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8" name="TextBox 8"/>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9" name="TextBox 9"/>
          <p:cNvSpPr txBox="1">
            <a:spLocks noGrp="1" noRot="1" noMove="1" noResize="1" noEditPoints="1" noAdjustHandles="1" noChangeArrowheads="1" noChangeShapeType="1"/>
          </p:cNvSpPr>
          <p:nvPr/>
        </p:nvSpPr>
        <p:spPr>
          <a:xfrm>
            <a:off x="726458" y="712870"/>
            <a:ext cx="2182470" cy="330092"/>
          </a:xfrm>
          <a:prstGeom prst="rect">
            <a:avLst/>
          </a:prstGeom>
        </p:spPr>
        <p:txBody>
          <a:bodyPr lIns="0" tIns="0" rIns="0" bIns="0" rtlCol="0" anchor="t">
            <a:spAutoFit/>
          </a:bodyPr>
          <a:lstStyle/>
          <a:p>
            <a:pPr algn="l">
              <a:lnSpc>
                <a:spcPts val="2799"/>
              </a:lnSpc>
            </a:pPr>
            <a:r>
              <a:rPr lang="en-US" sz="1999" b="1">
                <a:solidFill>
                  <a:srgbClr val="FFFFFF"/>
                </a:solidFill>
                <a:latin typeface="Playfair Display Bold"/>
                <a:ea typeface="Playfair Display Bold"/>
                <a:cs typeface="Playfair Display Bold"/>
                <a:sym typeface="Playfair Display Bold"/>
              </a:rPr>
              <a:t>Non-sollicitation</a:t>
            </a:r>
          </a:p>
        </p:txBody>
      </p:sp>
      <p:grpSp>
        <p:nvGrpSpPr>
          <p:cNvPr id="10" name="Group 10"/>
          <p:cNvGrpSpPr>
            <a:grpSpLocks noGrp="1" noUngrp="1" noRot="1" noMove="1" noResize="1"/>
          </p:cNvGrpSpPr>
          <p:nvPr/>
        </p:nvGrpSpPr>
        <p:grpSpPr>
          <a:xfrm>
            <a:off x="433872" y="3281544"/>
            <a:ext cx="2827126" cy="1179800"/>
            <a:chOff x="0" y="0"/>
            <a:chExt cx="973846" cy="406400"/>
          </a:xfrm>
        </p:grpSpPr>
        <p:sp>
          <p:nvSpPr>
            <p:cNvPr id="11" name="Freeform 11"/>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2" name="TextBox 12"/>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3" name="TextBox 13"/>
          <p:cNvSpPr txBox="1">
            <a:spLocks noGrp="1" noRot="1" noMove="1" noResize="1" noEditPoints="1" noAdjustHandles="1" noChangeArrowheads="1" noChangeShapeType="1"/>
          </p:cNvSpPr>
          <p:nvPr/>
        </p:nvSpPr>
        <p:spPr>
          <a:xfrm>
            <a:off x="546407" y="3704217"/>
            <a:ext cx="2602054" cy="330092"/>
          </a:xfrm>
          <a:prstGeom prst="rect">
            <a:avLst/>
          </a:prstGeom>
        </p:spPr>
        <p:txBody>
          <a:bodyPr wrap="square" lIns="0" tIns="0" rIns="0" bIns="0" rtlCol="0" anchor="t">
            <a:spAutoFit/>
          </a:bodyPr>
          <a:lstStyle/>
          <a:p>
            <a:pPr algn="l">
              <a:lnSpc>
                <a:spcPts val="2799"/>
              </a:lnSpc>
            </a:pPr>
            <a:r>
              <a:rPr lang="en-US" sz="1999" b="1" dirty="0">
                <a:solidFill>
                  <a:srgbClr val="FFFFFF"/>
                </a:solidFill>
                <a:latin typeface="Playfair Display Bold"/>
                <a:ea typeface="Playfair Display Bold"/>
                <a:cs typeface="Playfair Display Bold"/>
                <a:sym typeface="Playfair Display Bold"/>
              </a:rPr>
              <a:t>Bon usage du français</a:t>
            </a:r>
          </a:p>
        </p:txBody>
      </p:sp>
      <p:grpSp>
        <p:nvGrpSpPr>
          <p:cNvPr id="14" name="Group 14"/>
          <p:cNvGrpSpPr>
            <a:grpSpLocks noGrp="1" noUngrp="1" noRot="1" noMove="1" noResize="1"/>
          </p:cNvGrpSpPr>
          <p:nvPr/>
        </p:nvGrpSpPr>
        <p:grpSpPr>
          <a:xfrm>
            <a:off x="404131" y="6399072"/>
            <a:ext cx="2827126" cy="1179800"/>
            <a:chOff x="0" y="0"/>
            <a:chExt cx="973846" cy="406400"/>
          </a:xfrm>
        </p:grpSpPr>
        <p:sp>
          <p:nvSpPr>
            <p:cNvPr id="15" name="Freeform 1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FD400"/>
            </a:solidFill>
          </p:spPr>
          <p:txBody>
            <a:bodyPr/>
            <a:lstStyle/>
            <a:p>
              <a:endParaRPr lang="fr-CA"/>
            </a:p>
          </p:txBody>
        </p:sp>
        <p:sp>
          <p:nvSpPr>
            <p:cNvPr id="16" name="TextBox 1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7" name="TextBox 17"/>
          <p:cNvSpPr txBox="1">
            <a:spLocks noGrp="1" noRot="1" noMove="1" noResize="1" noEditPoints="1" noAdjustHandles="1" noChangeArrowheads="1" noChangeShapeType="1"/>
          </p:cNvSpPr>
          <p:nvPr/>
        </p:nvSpPr>
        <p:spPr>
          <a:xfrm>
            <a:off x="580165" y="6623956"/>
            <a:ext cx="2534539" cy="691933"/>
          </a:xfrm>
          <a:prstGeom prst="rect">
            <a:avLst/>
          </a:prstGeom>
        </p:spPr>
        <p:txBody>
          <a:bodyPr lIns="0" tIns="0" rIns="0" bIns="0" rtlCol="0" anchor="t">
            <a:spAutoFit/>
          </a:bodyPr>
          <a:lstStyle/>
          <a:p>
            <a:pPr algn="ctr">
              <a:lnSpc>
                <a:spcPts val="2800"/>
              </a:lnSpc>
            </a:pPr>
            <a:r>
              <a:rPr lang="en-US" sz="2000" b="1" dirty="0" err="1">
                <a:solidFill>
                  <a:srgbClr val="FFFFFF"/>
                </a:solidFill>
                <a:latin typeface="Playfair Display Bold"/>
                <a:ea typeface="Playfair Display Bold"/>
                <a:cs typeface="Playfair Display Bold"/>
                <a:sym typeface="Playfair Display Bold"/>
              </a:rPr>
              <a:t>Hygiène</a:t>
            </a:r>
            <a:r>
              <a:rPr lang="en-US" sz="2000" b="1" dirty="0">
                <a:solidFill>
                  <a:srgbClr val="FFFFFF"/>
                </a:solidFill>
                <a:latin typeface="Playfair Display Bold"/>
                <a:ea typeface="Playfair Display Bold"/>
                <a:cs typeface="Playfair Display Bold"/>
                <a:sym typeface="Playfair Display Bold"/>
              </a:rPr>
              <a:t> et </a:t>
            </a:r>
            <a:r>
              <a:rPr lang="en-US" sz="2000" b="1" dirty="0" err="1">
                <a:solidFill>
                  <a:srgbClr val="FFFFFF"/>
                </a:solidFill>
                <a:latin typeface="Playfair Display Bold"/>
                <a:ea typeface="Playfair Display Bold"/>
                <a:cs typeface="Playfair Display Bold"/>
                <a:sym typeface="Playfair Display Bold"/>
              </a:rPr>
              <a:t>apparence</a:t>
            </a:r>
            <a:r>
              <a:rPr lang="en-US" sz="2000" b="1" dirty="0">
                <a:solidFill>
                  <a:srgbClr val="FFFFFF"/>
                </a:solidFill>
                <a:latin typeface="Playfair Display Bold"/>
                <a:ea typeface="Playfair Display Bold"/>
                <a:cs typeface="Playfair Display Bold"/>
                <a:sym typeface="Playfair Display Bold"/>
              </a:rPr>
              <a:t> </a:t>
            </a:r>
            <a:r>
              <a:rPr lang="en-US" sz="2000" b="1" dirty="0" err="1">
                <a:solidFill>
                  <a:srgbClr val="FFFFFF"/>
                </a:solidFill>
                <a:latin typeface="Playfair Display Bold"/>
                <a:ea typeface="Playfair Display Bold"/>
                <a:cs typeface="Playfair Display Bold"/>
                <a:sym typeface="Playfair Display Bold"/>
              </a:rPr>
              <a:t>personnelle</a:t>
            </a:r>
            <a:endParaRPr lang="en-US" sz="2000" b="1" dirty="0">
              <a:solidFill>
                <a:srgbClr val="FFFFFF"/>
              </a:solidFill>
              <a:latin typeface="Playfair Display Bold"/>
              <a:ea typeface="Playfair Display Bold"/>
              <a:cs typeface="Playfair Display Bold"/>
              <a:sym typeface="Playfair Display Bold"/>
            </a:endParaRPr>
          </a:p>
        </p:txBody>
      </p:sp>
      <p:sp>
        <p:nvSpPr>
          <p:cNvPr id="18" name="Espace réservé du numéro de diapositive 40">
            <a:extLst>
              <a:ext uri="{FF2B5EF4-FFF2-40B4-BE49-F238E27FC236}">
                <a16:creationId xmlns:a16="http://schemas.microsoft.com/office/drawing/2014/main" id="{0E983CFA-C770-36E0-D273-03DBEC8F61D8}"/>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1951786" y="3739414"/>
            <a:ext cx="5940840" cy="5418541"/>
          </a:xfrm>
          <a:custGeom>
            <a:avLst/>
            <a:gdLst/>
            <a:ahLst/>
            <a:cxnLst/>
            <a:rect l="l" t="t" r="r" b="b"/>
            <a:pathLst>
              <a:path w="5940840" h="5418541">
                <a:moveTo>
                  <a:pt x="0" y="0"/>
                </a:moveTo>
                <a:lnTo>
                  <a:pt x="5940840" y="0"/>
                </a:lnTo>
                <a:lnTo>
                  <a:pt x="5940840" y="5418541"/>
                </a:lnTo>
                <a:lnTo>
                  <a:pt x="0" y="5418541"/>
                </a:lnTo>
                <a:lnTo>
                  <a:pt x="0" y="0"/>
                </a:lnTo>
                <a:close/>
              </a:path>
            </a:pathLst>
          </a:custGeom>
          <a:blipFill>
            <a:blip r:embed="rId4"/>
            <a:stretch>
              <a:fillRect/>
            </a:stretch>
          </a:blipFill>
        </p:spPr>
        <p:txBody>
          <a:bodyPr/>
          <a:lstStyle/>
          <a:p>
            <a:endParaRPr lang="fr-CA"/>
          </a:p>
        </p:txBody>
      </p:sp>
      <p:sp>
        <p:nvSpPr>
          <p:cNvPr id="4" name="Freeform 4"/>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7" name="Freeform 7"/>
          <p:cNvSpPr>
            <a:spLocks noGrp="1" noRot="1" noMove="1" noResize="1" noEditPoints="1" noAdjustHandles="1" noChangeArrowheads="1" noChangeShapeType="1"/>
          </p:cNvSpPr>
          <p:nvPr/>
        </p:nvSpPr>
        <p:spPr>
          <a:xfrm>
            <a:off x="252804" y="5564443"/>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8" name="Freeform 8"/>
          <p:cNvSpPr>
            <a:spLocks noGrp="1" noRot="1" noMove="1" noResize="1" noEditPoints="1" noAdjustHandles="1" noChangeArrowheads="1" noChangeShapeType="1"/>
          </p:cNvSpPr>
          <p:nvPr/>
        </p:nvSpPr>
        <p:spPr>
          <a:xfrm>
            <a:off x="252804" y="8419830"/>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9" name="Freeform 9"/>
          <p:cNvSpPr>
            <a:spLocks noGrp="1" noRot="1" noMove="1" noResize="1" noEditPoints="1" noAdjustHandles="1" noChangeArrowheads="1" noChangeShapeType="1"/>
          </p:cNvSpPr>
          <p:nvPr/>
        </p:nvSpPr>
        <p:spPr>
          <a:xfrm>
            <a:off x="252804" y="746837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651640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367157" y="1742175"/>
            <a:ext cx="3438537"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7 : Santé et sécurité au travail</a:t>
            </a:r>
          </a:p>
        </p:txBody>
      </p:sp>
      <p:sp>
        <p:nvSpPr>
          <p:cNvPr id="12" name="TextBox 12"/>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3" name="TextBox 13"/>
          <p:cNvSpPr txBox="1">
            <a:spLocks noGrp="1" noRot="1" noMove="1" noResize="1" noEditPoints="1" noAdjustHandles="1" noChangeArrowheads="1" noChangeShapeType="1"/>
          </p:cNvSpPr>
          <p:nvPr/>
        </p:nvSpPr>
        <p:spPr>
          <a:xfrm>
            <a:off x="1458098" y="5749672"/>
            <a:ext cx="828837" cy="266673"/>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Principes</a:t>
            </a:r>
          </a:p>
        </p:txBody>
      </p:sp>
      <p:sp>
        <p:nvSpPr>
          <p:cNvPr id="14" name="TextBox 14"/>
          <p:cNvSpPr txBox="1">
            <a:spLocks noGrp="1" noRot="1" noMove="1" noResize="1" noEditPoints="1" noAdjustHandles="1" noChangeArrowheads="1" noChangeShapeType="1"/>
          </p:cNvSpPr>
          <p:nvPr/>
        </p:nvSpPr>
        <p:spPr>
          <a:xfrm>
            <a:off x="922665" y="6568301"/>
            <a:ext cx="2022902"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Prévention et gestion du harcèlement</a:t>
            </a:r>
          </a:p>
        </p:txBody>
      </p:sp>
      <p:sp>
        <p:nvSpPr>
          <p:cNvPr id="15" name="TextBox 15"/>
          <p:cNvSpPr txBox="1">
            <a:spLocks noGrp="1" noRot="1" noMove="1" noResize="1" noEditPoints="1" noAdjustHandles="1" noChangeArrowheads="1" noChangeShapeType="1"/>
          </p:cNvSpPr>
          <p:nvPr/>
        </p:nvSpPr>
        <p:spPr>
          <a:xfrm>
            <a:off x="922665" y="7520012"/>
            <a:ext cx="1899703"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Entretien des locaux et matériel</a:t>
            </a:r>
          </a:p>
        </p:txBody>
      </p:sp>
      <p:sp>
        <p:nvSpPr>
          <p:cNvPr id="16" name="TextBox 16"/>
          <p:cNvSpPr txBox="1">
            <a:spLocks noGrp="1" noRot="1" noMove="1" noResize="1" noEditPoints="1" noAdjustHandles="1" noChangeArrowheads="1" noChangeShapeType="1"/>
          </p:cNvSpPr>
          <p:nvPr/>
        </p:nvSpPr>
        <p:spPr>
          <a:xfrm>
            <a:off x="922665" y="8467455"/>
            <a:ext cx="1899703" cy="533346"/>
          </a:xfrm>
          <a:prstGeom prst="rect">
            <a:avLst/>
          </a:prstGeom>
        </p:spPr>
        <p:txBody>
          <a:bodyPr lIns="0" tIns="0" rIns="0" bIns="0" rtlCol="0" anchor="t">
            <a:spAutoFit/>
          </a:bodyPr>
          <a:lstStyle/>
          <a:p>
            <a:pPr algn="ctr">
              <a:lnSpc>
                <a:spcPts val="2100"/>
              </a:lnSpc>
            </a:pPr>
            <a:r>
              <a:rPr lang="en-US" sz="1500">
                <a:solidFill>
                  <a:srgbClr val="FFFFFF"/>
                </a:solidFill>
                <a:latin typeface="Inter"/>
                <a:ea typeface="Inter"/>
                <a:cs typeface="Inter"/>
                <a:sym typeface="Inter"/>
              </a:rPr>
              <a:t>Équipement de protection</a:t>
            </a:r>
          </a:p>
        </p:txBody>
      </p:sp>
      <p:sp>
        <p:nvSpPr>
          <p:cNvPr id="17" name="TextBox 17"/>
          <p:cNvSpPr txBox="1">
            <a:spLocks noGrp="1" noRot="1" noMove="1" noResize="1" noEditPoints="1" noAdjustHandles="1" noChangeArrowheads="1" noChangeShapeType="1"/>
          </p:cNvSpPr>
          <p:nvPr/>
        </p:nvSpPr>
        <p:spPr>
          <a:xfrm>
            <a:off x="314705" y="5729655"/>
            <a:ext cx="399879"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29</a:t>
            </a:r>
          </a:p>
        </p:txBody>
      </p:sp>
      <p:sp>
        <p:nvSpPr>
          <p:cNvPr id="18" name="TextBox 18"/>
          <p:cNvSpPr txBox="1">
            <a:spLocks noGrp="1" noRot="1" noMove="1" noResize="1" noEditPoints="1" noAdjustHandles="1" noChangeArrowheads="1" noChangeShapeType="1"/>
          </p:cNvSpPr>
          <p:nvPr/>
        </p:nvSpPr>
        <p:spPr>
          <a:xfrm>
            <a:off x="340892" y="6700671"/>
            <a:ext cx="347503"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29</a:t>
            </a:r>
          </a:p>
        </p:txBody>
      </p:sp>
      <p:sp>
        <p:nvSpPr>
          <p:cNvPr id="19" name="TextBox 19"/>
          <p:cNvSpPr txBox="1">
            <a:spLocks noGrp="1" noRot="1" noMove="1" noResize="1" noEditPoints="1" noAdjustHandles="1" noChangeArrowheads="1" noChangeShapeType="1"/>
          </p:cNvSpPr>
          <p:nvPr/>
        </p:nvSpPr>
        <p:spPr>
          <a:xfrm>
            <a:off x="327798" y="7652637"/>
            <a:ext cx="347429"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30</a:t>
            </a:r>
          </a:p>
        </p:txBody>
      </p:sp>
      <p:sp>
        <p:nvSpPr>
          <p:cNvPr id="20" name="TextBox 20"/>
          <p:cNvSpPr txBox="1">
            <a:spLocks noGrp="1" noRot="1" noMove="1" noResize="1" noEditPoints="1" noAdjustHandles="1" noChangeArrowheads="1" noChangeShapeType="1"/>
          </p:cNvSpPr>
          <p:nvPr/>
        </p:nvSpPr>
        <p:spPr>
          <a:xfrm>
            <a:off x="340892" y="8580775"/>
            <a:ext cx="321242"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30</a:t>
            </a:r>
          </a:p>
        </p:txBody>
      </p:sp>
      <p:sp>
        <p:nvSpPr>
          <p:cNvPr id="21" name="Espace réservé du numéro de diapositive 29">
            <a:extLst>
              <a:ext uri="{FF2B5EF4-FFF2-40B4-BE49-F238E27FC236}">
                <a16:creationId xmlns:a16="http://schemas.microsoft.com/office/drawing/2014/main" id="{A1ACE54F-4F70-C5DA-1A5E-6FD584F58471}"/>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753389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04131" y="1931739"/>
            <a:ext cx="17489652" cy="2800126"/>
          </a:xfrm>
          <a:prstGeom prst="rect">
            <a:avLst/>
          </a:prstGeom>
        </p:spPr>
        <p:txBody>
          <a:bodyPr lIns="0" tIns="0" rIns="0" bIns="0" rtlCol="0" anchor="t">
            <a:spAutoFit/>
          </a:bodyPr>
          <a:lstStyle/>
          <a:p>
            <a:pPr algn="l">
              <a:lnSpc>
                <a:spcPts val="1960"/>
              </a:lnSpc>
              <a:spcBef>
                <a:spcPct val="0"/>
              </a:spcBef>
            </a:pPr>
            <a:r>
              <a:rPr lang="fr-CA" sz="1400" dirty="0">
                <a:solidFill>
                  <a:srgbClr val="000000"/>
                </a:solidFill>
                <a:latin typeface="Inter"/>
                <a:ea typeface="Inter"/>
                <a:cs typeface="Inter"/>
                <a:sym typeface="Inter"/>
              </a:rPr>
              <a:t>Notre entrepôt prend les mesures nécessaires afin d’offrir un environnement de travail sain et exempt de tout risque pouvant porter atteinte à l’intégrité physique ou mentale de nos employé(e)s. Grâce à des activités de sensibilisation auprès de nos employé(e)s sur les questions entourant la santé et la sécurité au travail, nous cherchons à éliminer entièrement tous dangers qui les guettent.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Si la direction s’engage à tout faire pour offrir un environnement de travail sain, la coopération de nos employé(e)s sur les enjeux de santé et de sécurité est primordiale. Chaque employé(e) est tenu(e) de respecter les règlements et politiques en vigueur pour tout ce qui se rapporte à l’utilisation des équipements et aux relations interpersonnelles sans violence ni discrimination et au harcèlement.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Toute situation susceptible de présenter un risque pour la santé ou la sécurité d’une ou de plusieurs employé(e)s doit impérativement être rapportée à votre supérieur(e) hiérarchique pour que les correctifs adéquats soient apportés et que ledit risque soit supprimé. Tout(e) contrevenant(e) aux règles relatives à la santé et à la sécurité au travail s’expose à des sanctions pouvant aller d’un avertissement à une rupture du lien d’emploi. </a:t>
            </a:r>
          </a:p>
          <a:p>
            <a:pPr algn="l">
              <a:lnSpc>
                <a:spcPts val="1960"/>
              </a:lnSpc>
              <a:spcBef>
                <a:spcPct val="0"/>
              </a:spcBef>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Une trousse de premiers soins est disponible </a:t>
            </a:r>
            <a:r>
              <a:rPr lang="fr-CA" sz="1400" dirty="0">
                <a:highlight>
                  <a:srgbClr val="00FF00"/>
                </a:highlight>
                <a:latin typeface="Inter"/>
                <a:ea typeface="Inter"/>
                <a:cs typeface="Inter"/>
                <a:sym typeface="Inter"/>
              </a:rPr>
              <a:t>[Lieu]</a:t>
            </a:r>
            <a:r>
              <a:rPr lang="fr-CA" sz="1400" dirty="0">
                <a:solidFill>
                  <a:srgbClr val="000000"/>
                </a:solidFill>
                <a:latin typeface="Inter"/>
                <a:ea typeface="Inter"/>
                <a:cs typeface="Inter"/>
                <a:sym typeface="Inter"/>
              </a:rPr>
              <a:t>. Un(e) employé(e) par année se porte volontaire pour suivre la formation de secouriste au travail. </a:t>
            </a:r>
          </a:p>
        </p:txBody>
      </p:sp>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1257152" y="712870"/>
            <a:ext cx="1121082" cy="330092"/>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Principes</a:t>
            </a:r>
          </a:p>
        </p:txBody>
      </p:sp>
      <p:grpSp>
        <p:nvGrpSpPr>
          <p:cNvPr id="8" name="Group 8"/>
          <p:cNvGrpSpPr>
            <a:grpSpLocks noGrp="1" noUngrp="1" noRot="1" noMove="1" noResize="1"/>
          </p:cNvGrpSpPr>
          <p:nvPr/>
        </p:nvGrpSpPr>
        <p:grpSpPr>
          <a:xfrm>
            <a:off x="404131" y="5124558"/>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nvSpPr>
        <p:spPr>
          <a:xfrm>
            <a:off x="615422" y="5182808"/>
            <a:ext cx="2404543" cy="1045351"/>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Prévention et gestion du harcèlement</a:t>
            </a:r>
          </a:p>
        </p:txBody>
      </p:sp>
      <p:sp>
        <p:nvSpPr>
          <p:cNvPr id="12" name="TextBox 12"/>
          <p:cNvSpPr txBox="1"/>
          <p:nvPr/>
        </p:nvSpPr>
        <p:spPr>
          <a:xfrm>
            <a:off x="492724" y="6905885"/>
            <a:ext cx="17401058" cy="2973070"/>
          </a:xfrm>
          <a:prstGeom prst="rect">
            <a:avLst/>
          </a:prstGeom>
        </p:spPr>
        <p:txBody>
          <a:bodyPr lIns="0" tIns="0" rIns="0" bIns="0" rtlCol="0" anchor="t">
            <a:spAutoFit/>
          </a:bodyPr>
          <a:lstStyle/>
          <a:p>
            <a:pPr algn="l">
              <a:lnSpc>
                <a:spcPts val="1820"/>
              </a:lnSpc>
              <a:spcBef>
                <a:spcPct val="0"/>
              </a:spcBef>
            </a:pPr>
            <a:r>
              <a:rPr lang="fr-CA" sz="1400" dirty="0">
                <a:solidFill>
                  <a:srgbClr val="000000"/>
                </a:solidFill>
                <a:latin typeface="Inter"/>
                <a:ea typeface="Inter"/>
                <a:cs typeface="Inter"/>
                <a:sym typeface="Inter"/>
              </a:rPr>
              <a:t>En tant qu’organisation soucieuse d’offrir à chacun(e) de nos employé(e)s un milieu de travail sain où le respect et la dignité favorisent le bien-être des personnes, nous prenons toutes les mesures nécessaires pour contrer toute forme de harcèlement psychologique ou sexuel et gérer efficacement les incidents pouvant survenir. </a:t>
            </a:r>
          </a:p>
          <a:p>
            <a:pPr algn="l">
              <a:lnSpc>
                <a:spcPts val="1820"/>
              </a:lnSpc>
              <a:spcBef>
                <a:spcPct val="0"/>
              </a:spcBef>
            </a:pPr>
            <a:endParaRPr lang="fr-CA" sz="1400" dirty="0">
              <a:solidFill>
                <a:srgbClr val="000000"/>
              </a:solidFill>
              <a:latin typeface="Inter"/>
              <a:ea typeface="Inter"/>
              <a:cs typeface="Inter"/>
              <a:sym typeface="Inter"/>
            </a:endParaRPr>
          </a:p>
          <a:p>
            <a:pPr algn="l">
              <a:lnSpc>
                <a:spcPts val="1820"/>
              </a:lnSpc>
              <a:spcBef>
                <a:spcPct val="0"/>
              </a:spcBef>
            </a:pPr>
            <a:r>
              <a:rPr lang="fr-CA" sz="1400" dirty="0">
                <a:solidFill>
                  <a:srgbClr val="000000"/>
                </a:solidFill>
                <a:latin typeface="Inter"/>
                <a:ea typeface="Inter"/>
                <a:cs typeface="Inter"/>
                <a:sym typeface="Inter"/>
              </a:rPr>
              <a:t>Pour plus d’informations, référez-vous à la </a:t>
            </a:r>
            <a:r>
              <a:rPr lang="fr-CA" sz="1400" dirty="0">
                <a:solidFill>
                  <a:srgbClr val="000000"/>
                </a:solidFill>
                <a:latin typeface="Inter"/>
                <a:ea typeface="Inter"/>
                <a:cs typeface="Inter"/>
                <a:sym typeface="Inter"/>
                <a:hlinkClick r:id="rId7"/>
              </a:rPr>
              <a:t>Politique de prévention de la violence, de la discrimination et du harcèlement psychologique en milieu de travail</a:t>
            </a:r>
            <a:r>
              <a:rPr lang="fr-CA" sz="1400" dirty="0">
                <a:solidFill>
                  <a:srgbClr val="000000"/>
                </a:solidFill>
                <a:latin typeface="Inter"/>
                <a:ea typeface="Inter"/>
                <a:cs typeface="Inter"/>
                <a:sym typeface="Inter"/>
              </a:rPr>
              <a:t>.</a:t>
            </a:r>
            <a:endParaRPr lang="fr-CA" sz="1400" dirty="0">
              <a:solidFill>
                <a:srgbClr val="004AAD"/>
              </a:solidFill>
              <a:highlight>
                <a:srgbClr val="FFFF00"/>
              </a:highlight>
              <a:latin typeface="Inter"/>
              <a:ea typeface="Inter"/>
              <a:cs typeface="Inter"/>
              <a:sym typeface="Inter"/>
            </a:endParaRPr>
          </a:p>
          <a:p>
            <a:pPr algn="l">
              <a:lnSpc>
                <a:spcPts val="1820"/>
              </a:lnSpc>
              <a:spcBef>
                <a:spcPct val="0"/>
              </a:spcBef>
            </a:pPr>
            <a:endParaRPr lang="fr-CA" sz="1400" dirty="0">
              <a:solidFill>
                <a:srgbClr val="004AAD"/>
              </a:solidFill>
              <a:latin typeface="Inter"/>
              <a:ea typeface="Inter"/>
              <a:cs typeface="Inter"/>
              <a:sym typeface="Inter"/>
            </a:endParaRPr>
          </a:p>
          <a:p>
            <a:pPr algn="l">
              <a:lnSpc>
                <a:spcPts val="1820"/>
              </a:lnSpc>
              <a:spcBef>
                <a:spcPct val="0"/>
              </a:spcBef>
            </a:pPr>
            <a:r>
              <a:rPr lang="fr-CA" sz="1400" b="1" u="sng" dirty="0">
                <a:solidFill>
                  <a:srgbClr val="000000"/>
                </a:solidFill>
                <a:latin typeface="Inter Bold"/>
                <a:ea typeface="Inter Bold"/>
                <a:cs typeface="Inter Bold"/>
                <a:sym typeface="Inter Bold"/>
              </a:rPr>
              <a:t>Traitement des plaintes et des signalements </a:t>
            </a:r>
          </a:p>
          <a:p>
            <a:pPr algn="l">
              <a:lnSpc>
                <a:spcPts val="1820"/>
              </a:lnSpc>
              <a:spcBef>
                <a:spcPct val="0"/>
              </a:spcBef>
            </a:pPr>
            <a:r>
              <a:rPr lang="fr-CA" sz="1400" dirty="0">
                <a:highlight>
                  <a:srgbClr val="00FF00"/>
                </a:highlight>
                <a:latin typeface="Inter"/>
                <a:ea typeface="Inter"/>
                <a:cs typeface="Inter"/>
                <a:sym typeface="Inter"/>
              </a:rPr>
              <a:t>[La personne suivante est désignée ou Les personnes suivantes sont désignées]</a:t>
            </a:r>
            <a:r>
              <a:rPr lang="fr-CA" sz="1400" dirty="0">
                <a:solidFill>
                  <a:srgbClr val="000000"/>
                </a:solidFill>
                <a:latin typeface="Inter"/>
                <a:ea typeface="Inter"/>
                <a:cs typeface="Inter"/>
                <a:sym typeface="Inter"/>
              </a:rPr>
              <a:t> pour agir à titre de </a:t>
            </a:r>
            <a:r>
              <a:rPr lang="fr-CA" sz="1400" dirty="0">
                <a:highlight>
                  <a:srgbClr val="00FF00"/>
                </a:highlight>
                <a:latin typeface="Inter"/>
                <a:ea typeface="Inter"/>
                <a:cs typeface="Inter"/>
                <a:sym typeface="Inter"/>
              </a:rPr>
              <a:t>[personne-ressource ou personnes-ressources] </a:t>
            </a:r>
            <a:r>
              <a:rPr lang="fr-CA" sz="1400" dirty="0">
                <a:solidFill>
                  <a:srgbClr val="000000"/>
                </a:solidFill>
                <a:latin typeface="Inter"/>
                <a:ea typeface="Inter"/>
                <a:cs typeface="Inter"/>
                <a:sym typeface="Inter"/>
              </a:rPr>
              <a:t>pour l’application de la présente politique : </a:t>
            </a:r>
          </a:p>
          <a:p>
            <a:pPr algn="l">
              <a:lnSpc>
                <a:spcPts val="1820"/>
              </a:lnSpc>
              <a:spcBef>
                <a:spcPct val="0"/>
              </a:spcBef>
            </a:pPr>
            <a:endParaRPr lang="fr-CA" sz="1400" dirty="0">
              <a:highlight>
                <a:srgbClr val="00FF00"/>
              </a:highlight>
              <a:latin typeface="Inter"/>
              <a:ea typeface="Inter"/>
              <a:cs typeface="Inter"/>
              <a:sym typeface="Inter"/>
            </a:endParaRPr>
          </a:p>
          <a:p>
            <a:pPr marL="302261" lvl="1" indent="-151130" algn="l">
              <a:lnSpc>
                <a:spcPts val="1820"/>
              </a:lnSpc>
              <a:buFont typeface="Arial"/>
              <a:buChar char="•"/>
            </a:pPr>
            <a:r>
              <a:rPr lang="fr-CA" sz="1400" dirty="0">
                <a:highlight>
                  <a:srgbClr val="00FF00"/>
                </a:highlight>
                <a:latin typeface="Inter"/>
                <a:ea typeface="Inter"/>
                <a:cs typeface="Inter"/>
                <a:sym typeface="Inter"/>
              </a:rPr>
              <a:t>[Nom de la personne-ressource], [fonction] </a:t>
            </a:r>
          </a:p>
          <a:p>
            <a:pPr algn="l">
              <a:lnSpc>
                <a:spcPts val="1820"/>
              </a:lnSpc>
              <a:spcBef>
                <a:spcPct val="0"/>
              </a:spcBef>
            </a:pPr>
            <a:r>
              <a:rPr lang="fr-CA" sz="1400" dirty="0">
                <a:highlight>
                  <a:srgbClr val="00FF00"/>
                </a:highlight>
                <a:latin typeface="Inter"/>
                <a:ea typeface="Inter"/>
                <a:cs typeface="Inter"/>
                <a:sym typeface="Inter"/>
              </a:rPr>
              <a:t> [numéro de téléphone], [adresse courriel] </a:t>
            </a:r>
          </a:p>
          <a:p>
            <a:pPr algn="l">
              <a:lnSpc>
                <a:spcPts val="1820"/>
              </a:lnSpc>
              <a:spcBef>
                <a:spcPct val="0"/>
              </a:spcBef>
            </a:pPr>
            <a:r>
              <a:rPr lang="fr-CA" sz="1400" dirty="0">
                <a:highlight>
                  <a:srgbClr val="00FF00"/>
                </a:highlight>
                <a:latin typeface="Inter"/>
                <a:ea typeface="Inter"/>
                <a:cs typeface="Inter"/>
                <a:sym typeface="Inter"/>
              </a:rPr>
              <a:t> </a:t>
            </a:r>
          </a:p>
          <a:p>
            <a:pPr marL="302261" lvl="1" indent="-151130" algn="l">
              <a:lnSpc>
                <a:spcPts val="1820"/>
              </a:lnSpc>
              <a:buFont typeface="Arial"/>
              <a:buChar char="•"/>
            </a:pPr>
            <a:r>
              <a:rPr lang="fr-CA" sz="1400" dirty="0">
                <a:highlight>
                  <a:srgbClr val="00FF00"/>
                </a:highlight>
                <a:latin typeface="Inter"/>
                <a:ea typeface="Inter"/>
                <a:cs typeface="Inter"/>
                <a:sym typeface="Inter"/>
              </a:rPr>
              <a:t>[Nom de la personne-ressource], [fonction] </a:t>
            </a:r>
          </a:p>
          <a:p>
            <a:pPr algn="l">
              <a:lnSpc>
                <a:spcPts val="1820"/>
              </a:lnSpc>
              <a:spcBef>
                <a:spcPct val="0"/>
              </a:spcBef>
            </a:pPr>
            <a:r>
              <a:rPr lang="fr-CA" sz="1400" dirty="0">
                <a:highlight>
                  <a:srgbClr val="00FF00"/>
                </a:highlight>
                <a:latin typeface="Inter"/>
                <a:ea typeface="Inter"/>
                <a:cs typeface="Inter"/>
                <a:sym typeface="Inter"/>
              </a:rPr>
              <a:t> [numéro de téléphone], [adresse courriel] </a:t>
            </a:r>
          </a:p>
        </p:txBody>
      </p:sp>
      <p:grpSp>
        <p:nvGrpSpPr>
          <p:cNvPr id="13" name="Groupe 12">
            <a:extLst>
              <a:ext uri="{FF2B5EF4-FFF2-40B4-BE49-F238E27FC236}">
                <a16:creationId xmlns:a16="http://schemas.microsoft.com/office/drawing/2014/main" id="{7CB5730E-91D4-308B-DE7C-8023A48749EB}"/>
              </a:ext>
            </a:extLst>
          </p:cNvPr>
          <p:cNvGrpSpPr/>
          <p:nvPr>
            <p:custDataLst>
              <p:tags r:id="rId1"/>
            </p:custDataLst>
          </p:nvPr>
        </p:nvGrpSpPr>
        <p:grpSpPr>
          <a:xfrm>
            <a:off x="-3962400" y="836901"/>
            <a:ext cx="3805413" cy="2755583"/>
            <a:chOff x="-1874068" y="1037819"/>
            <a:chExt cx="1671758" cy="2755583"/>
          </a:xfrm>
        </p:grpSpPr>
        <p:sp>
          <p:nvSpPr>
            <p:cNvPr id="14" name="TextBox 3">
              <a:extLst>
                <a:ext uri="{FF2B5EF4-FFF2-40B4-BE49-F238E27FC236}">
                  <a16:creationId xmlns:a16="http://schemas.microsoft.com/office/drawing/2014/main" id="{C5B6E9C5-398B-1C42-0DFF-594E43843FD5}"/>
                </a:ext>
              </a:extLst>
            </p:cNvPr>
            <p:cNvSpPr txBox="1"/>
            <p:nvPr/>
          </p:nvSpPr>
          <p:spPr>
            <a:xfrm>
              <a:off x="-1874067" y="1037819"/>
              <a:ext cx="1671757" cy="2755583"/>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5" name="ZoneTexte 14">
              <a:extLst>
                <a:ext uri="{FF2B5EF4-FFF2-40B4-BE49-F238E27FC236}">
                  <a16:creationId xmlns:a16="http://schemas.microsoft.com/office/drawing/2014/main" id="{C636F769-4439-ADCE-2586-17BDB4C18462}"/>
                </a:ext>
              </a:extLst>
            </p:cNvPr>
            <p:cNvSpPr txBox="1"/>
            <p:nvPr/>
          </p:nvSpPr>
          <p:spPr>
            <a:xfrm>
              <a:off x="-1874068" y="2324665"/>
              <a:ext cx="1602463" cy="1277273"/>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Veuillez-vous référer à la </a:t>
              </a:r>
              <a:r>
                <a:rPr lang="fr-CA" sz="1100" b="1" i="0" u="sng" strike="noStrike">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Loi sur les normes du travail (LNT)</a:t>
              </a:r>
              <a:r>
                <a:rPr lang="fr-CA" sz="1100" b="0" i="0">
                  <a:effectLst/>
                  <a:latin typeface="Inter" panose="02000503000000020004" pitchFamily="2" charset="0"/>
                  <a:ea typeface="Inter" panose="02000503000000020004" pitchFamily="2" charset="0"/>
                </a:rPr>
                <a:t>.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En tant qu’employeur(euse), vous avez des obligations en matière de prévention en mettant en place des mesures nécessaires pour assurer la santé et la sécurité de vos employé(e)s. </a:t>
              </a:r>
            </a:p>
          </p:txBody>
        </p:sp>
      </p:grpSp>
      <p:grpSp>
        <p:nvGrpSpPr>
          <p:cNvPr id="16" name="Groupe 15">
            <a:extLst>
              <a:ext uri="{FF2B5EF4-FFF2-40B4-BE49-F238E27FC236}">
                <a16:creationId xmlns:a16="http://schemas.microsoft.com/office/drawing/2014/main" id="{88412ACB-9653-D474-EA0C-231A078376A7}"/>
              </a:ext>
            </a:extLst>
          </p:cNvPr>
          <p:cNvGrpSpPr/>
          <p:nvPr>
            <p:custDataLst>
              <p:tags r:id="rId2"/>
            </p:custDataLst>
          </p:nvPr>
        </p:nvGrpSpPr>
        <p:grpSpPr>
          <a:xfrm>
            <a:off x="-3962400" y="4879330"/>
            <a:ext cx="3805412" cy="5255400"/>
            <a:chOff x="-2934016" y="800100"/>
            <a:chExt cx="2769664" cy="4993758"/>
          </a:xfrm>
        </p:grpSpPr>
        <p:sp>
          <p:nvSpPr>
            <p:cNvPr id="17" name="TextBox 3">
              <a:extLst>
                <a:ext uri="{FF2B5EF4-FFF2-40B4-BE49-F238E27FC236}">
                  <a16:creationId xmlns:a16="http://schemas.microsoft.com/office/drawing/2014/main" id="{6837BAA4-4BE0-C846-6FEF-78175713B437}"/>
                </a:ext>
              </a:extLst>
            </p:cNvPr>
            <p:cNvSpPr txBox="1"/>
            <p:nvPr/>
          </p:nvSpPr>
          <p:spPr>
            <a:xfrm>
              <a:off x="-2934016" y="800100"/>
              <a:ext cx="2769664" cy="4861248"/>
            </a:xfrm>
            <a:prstGeom prst="rect">
              <a:avLst/>
            </a:prstGeom>
            <a:gradFill flip="none" rotWithShape="1">
              <a:gsLst>
                <a:gs pos="0">
                  <a:srgbClr val="FD5000">
                    <a:tint val="66000"/>
                    <a:satMod val="160000"/>
                  </a:srgbClr>
                </a:gs>
                <a:gs pos="50000">
                  <a:srgbClr val="FD5000">
                    <a:tint val="44500"/>
                    <a:satMod val="160000"/>
                  </a:srgbClr>
                </a:gs>
                <a:gs pos="100000">
                  <a:srgbClr val="FD5000">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8" name="ZoneTexte 17">
              <a:extLst>
                <a:ext uri="{FF2B5EF4-FFF2-40B4-BE49-F238E27FC236}">
                  <a16:creationId xmlns:a16="http://schemas.microsoft.com/office/drawing/2014/main" id="{8CE0BCA5-7562-6256-6584-9020C75C60DB}"/>
                </a:ext>
              </a:extLst>
            </p:cNvPr>
            <p:cNvSpPr txBox="1"/>
            <p:nvPr/>
          </p:nvSpPr>
          <p:spPr>
            <a:xfrm>
              <a:off x="-2874410" y="1699505"/>
              <a:ext cx="2650452" cy="4094353"/>
            </a:xfrm>
            <a:prstGeom prst="rect">
              <a:avLst/>
            </a:prstGeom>
            <a:noFill/>
          </p:spPr>
          <p:txBody>
            <a:bodyPr wrap="square" rtlCol="0">
              <a:spAutoFit/>
            </a:bodyPr>
            <a:lstStyle/>
            <a:p>
              <a:pPr rtl="0" fontAlgn="base">
                <a:lnSpc>
                  <a:spcPct val="150000"/>
                </a:lnSpc>
              </a:pPr>
              <a:r>
                <a:rPr lang="fr-CA" sz="1100" b="0" i="0" dirty="0">
                  <a:effectLst/>
                  <a:latin typeface="Inter" panose="02000503000000020004" pitchFamily="2" charset="0"/>
                  <a:ea typeface="Inter" panose="02000503000000020004" pitchFamily="2" charset="0"/>
                </a:rPr>
                <a:t>Veuillez-vous référer à la</a:t>
              </a:r>
              <a:r>
                <a:rPr lang="fr-CA" sz="1100" b="0" i="0" u="sng" strike="noStrike" dirty="0">
                  <a:solidFill>
                    <a:srgbClr val="467886"/>
                  </a:solidFill>
                  <a:effectLst/>
                  <a:latin typeface="Inter" panose="02000503000000020004" pitchFamily="2" charset="0"/>
                  <a:ea typeface="Inter" panose="02000503000000020004" pitchFamily="2" charset="0"/>
                  <a:hlinkClick r:id="rId9">
                    <a:extLst>
                      <a:ext uri="{A12FA001-AC4F-418D-AE19-62706E023703}">
                        <ahyp:hlinkClr xmlns:ahyp="http://schemas.microsoft.com/office/drawing/2018/hyperlinkcolor" val="tx"/>
                      </a:ext>
                    </a:extLst>
                  </a:hlinkClick>
                </a:rPr>
                <a:t> </a:t>
              </a:r>
              <a:r>
                <a:rPr lang="fr-CA" sz="1100" b="1" i="1" u="sng" strike="noStrike" dirty="0">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Loi sur les normes du travail (LNT)</a:t>
              </a:r>
              <a:r>
                <a:rPr lang="fr-CA" sz="1100" b="0" i="0" dirty="0">
                  <a:effectLst/>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  </a:t>
              </a:r>
              <a:endParaRPr lang="fr-CA" sz="1100" b="0" i="0" dirty="0">
                <a:effectLst/>
                <a:latin typeface="Inter" panose="02000503000000020004" pitchFamily="2" charset="0"/>
                <a:ea typeface="Inter" panose="02000503000000020004" pitchFamily="2" charset="0"/>
              </a:endParaRPr>
            </a:p>
            <a:p>
              <a:pPr rtl="0" fontAlgn="base">
                <a:lnSpc>
                  <a:spcPct val="150000"/>
                </a:lnSpc>
              </a:pPr>
              <a:endParaRPr lang="fr-CA" sz="1100" b="0" i="0" dirty="0">
                <a:effectLst/>
                <a:latin typeface="Inter" panose="02000503000000020004" pitchFamily="2" charset="0"/>
                <a:ea typeface="Inter" panose="02000503000000020004" pitchFamily="2" charset="0"/>
              </a:endParaRPr>
            </a:p>
            <a:p>
              <a:pPr rtl="0" fontAlgn="base">
                <a:lnSpc>
                  <a:spcPct val="150000"/>
                </a:lnSpc>
              </a:pPr>
              <a:r>
                <a:rPr lang="fr-CA" sz="1100" b="0" i="0" dirty="0">
                  <a:effectLst/>
                  <a:latin typeface="Inter" panose="02000503000000020004" pitchFamily="2" charset="0"/>
                  <a:ea typeface="Inter" panose="02000503000000020004" pitchFamily="2" charset="0"/>
                </a:rPr>
                <a:t>Veuillez-vous référer au </a:t>
              </a:r>
              <a:r>
                <a:rPr lang="fr-CA" sz="1100" b="1" i="1" u="sng" strike="noStrike" dirty="0">
                  <a:effectLst/>
                  <a:latin typeface="Inter" panose="02000503000000020004" pitchFamily="2" charset="0"/>
                  <a:ea typeface="Inter" panose="02000503000000020004" pitchFamily="2" charset="0"/>
                  <a:hlinkClick r:id="rId10">
                    <a:extLst>
                      <a:ext uri="{A12FA001-AC4F-418D-AE19-62706E023703}">
                        <ahyp:hlinkClr xmlns:ahyp="http://schemas.microsoft.com/office/drawing/2018/hyperlinkcolor" val="tx"/>
                      </a:ext>
                    </a:extLst>
                  </a:hlinkClick>
                </a:rPr>
                <a:t>Guide pratique de l’employeur</a:t>
              </a:r>
              <a:r>
                <a:rPr lang="fr-CA" sz="1100" b="1" i="1" u="sng" strike="noStrike" dirty="0">
                  <a:effectLst/>
                  <a:latin typeface="Inter" panose="02000503000000020004" pitchFamily="2" charset="0"/>
                  <a:ea typeface="Inter" panose="02000503000000020004" pitchFamily="2" charset="0"/>
                </a:rPr>
                <a:t>(</a:t>
              </a:r>
              <a:r>
                <a:rPr lang="fr-CA" sz="1100" b="1" i="1" u="sng" strike="noStrike" dirty="0" err="1">
                  <a:effectLst/>
                  <a:latin typeface="Inter" panose="02000503000000020004" pitchFamily="2" charset="0"/>
                  <a:ea typeface="Inter" panose="02000503000000020004" pitchFamily="2" charset="0"/>
                </a:rPr>
                <a:t>euse</a:t>
              </a:r>
              <a:r>
                <a:rPr lang="fr-CA" sz="1100" b="1" i="1" u="sng" strike="noStrike" dirty="0">
                  <a:effectLst/>
                  <a:latin typeface="Inter" panose="02000503000000020004" pitchFamily="2" charset="0"/>
                  <a:ea typeface="Inter" panose="02000503000000020004" pitchFamily="2" charset="0"/>
                </a:rPr>
                <a:t>)</a:t>
              </a:r>
              <a:r>
                <a:rPr lang="fr-CA" sz="1100" b="0" i="0" dirty="0">
                  <a:effectLst/>
                  <a:latin typeface="Inter" panose="02000503000000020004" pitchFamily="2" charset="0"/>
                  <a:ea typeface="Inter" panose="02000503000000020004" pitchFamily="2" charset="0"/>
                </a:rPr>
                <a:t>. </a:t>
              </a:r>
            </a:p>
            <a:p>
              <a:pPr rtl="0" fontAlgn="base">
                <a:lnSpc>
                  <a:spcPct val="150000"/>
                </a:lnSpc>
              </a:pPr>
              <a:endParaRPr lang="fr-CA" sz="1100" b="0" i="0" dirty="0">
                <a:effectLst/>
                <a:latin typeface="Inter" panose="02000503000000020004" pitchFamily="2" charset="0"/>
                <a:ea typeface="Inter" panose="02000503000000020004" pitchFamily="2" charset="0"/>
              </a:endParaRPr>
            </a:p>
            <a:p>
              <a:pPr rtl="0" fontAlgn="base">
                <a:lnSpc>
                  <a:spcPct val="150000"/>
                </a:lnSpc>
              </a:pPr>
              <a:r>
                <a:rPr lang="fr-CA" sz="1100" b="0" i="1" dirty="0">
                  <a:effectLst/>
                  <a:latin typeface="Inter" panose="02000503000000020004" pitchFamily="2" charset="0"/>
                  <a:ea typeface="Inter" panose="02000503000000020004" pitchFamily="2" charset="0"/>
                </a:rPr>
                <a:t>Il vous est recommandé de faire lire, dater et signer la politique de prévention et de gestion du harcèlement à tous(tes) vos employé(e)s et de l’inclure au dossier d’employé. En cas de litige ou de plainte, avoir une copie signée de la politique dans le dossier de l'employé(e) peut être une preuve importante pour démontrer que votre entrepôt a pris des mesures proactives pour prévenir le harcèlement et informer ses employé(e)s de leurs droits et responsabilités.</a:t>
              </a:r>
              <a:r>
                <a:rPr lang="fr-CA" sz="1100" b="0" i="0" dirty="0">
                  <a:effectLst/>
                  <a:latin typeface="Inter" panose="02000503000000020004" pitchFamily="2" charset="0"/>
                  <a:ea typeface="Inter" panose="02000503000000020004" pitchFamily="2" charset="0"/>
                </a:rPr>
                <a:t> </a:t>
              </a:r>
            </a:p>
            <a:p>
              <a:pPr algn="just" rtl="0" fontAlgn="base"/>
              <a:r>
                <a:rPr lang="fr-CA" sz="1000" b="0" i="0" dirty="0">
                  <a:effectLst/>
                  <a:latin typeface="Inter" panose="02000503000000020004" pitchFamily="2" charset="0"/>
                  <a:ea typeface="Inter" panose="02000503000000020004" pitchFamily="2" charset="0"/>
                </a:rPr>
                <a:t> </a:t>
              </a:r>
            </a:p>
          </p:txBody>
        </p:sp>
      </p:grpSp>
      <p:pic>
        <p:nvPicPr>
          <p:cNvPr id="19" name="Picture 3">
            <a:extLst>
              <a:ext uri="{FF2B5EF4-FFF2-40B4-BE49-F238E27FC236}">
                <a16:creationId xmlns:a16="http://schemas.microsoft.com/office/drawing/2014/main" id="{0C978A4D-CD04-B8DB-2E65-7E33303B90E0}"/>
              </a:ext>
            </a:extLst>
          </p:cNvPr>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2514700" y="1042962"/>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a:extLst>
              <a:ext uri="{FF2B5EF4-FFF2-40B4-BE49-F238E27FC236}">
                <a16:creationId xmlns:a16="http://schemas.microsoft.com/office/drawing/2014/main" id="{494FEA75-EAD2-4FB8-6403-5B5ADE2A9E6C}"/>
              </a:ext>
            </a:extLst>
          </p:cNvPr>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2514700" y="4969205"/>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1" name="Espace réservé du numéro de diapositive 40">
            <a:extLst>
              <a:ext uri="{FF2B5EF4-FFF2-40B4-BE49-F238E27FC236}">
                <a16:creationId xmlns:a16="http://schemas.microsoft.com/office/drawing/2014/main" id="{5D7C1F37-9954-AC70-DB50-273354D28DE2}"/>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rot="-371357">
            <a:off x="9732346" y="4010244"/>
            <a:ext cx="8658293" cy="5811879"/>
          </a:xfrm>
          <a:custGeom>
            <a:avLst/>
            <a:gdLst/>
            <a:ahLst/>
            <a:cxnLst/>
            <a:rect l="l" t="t" r="r" b="b"/>
            <a:pathLst>
              <a:path w="8658293" h="5811879">
                <a:moveTo>
                  <a:pt x="0" y="0"/>
                </a:moveTo>
                <a:lnTo>
                  <a:pt x="8658293" y="0"/>
                </a:lnTo>
                <a:lnTo>
                  <a:pt x="8658293" y="5811879"/>
                </a:lnTo>
                <a:lnTo>
                  <a:pt x="0" y="581187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Freeform 6"/>
          <p:cNvSpPr>
            <a:spLocks noGrp="1" noRot="1" noMove="1" noResize="1" noEditPoints="1" noAdjustHandles="1" noChangeArrowheads="1" noChangeShapeType="1"/>
          </p:cNvSpPr>
          <p:nvPr/>
        </p:nvSpPr>
        <p:spPr>
          <a:xfrm>
            <a:off x="365565" y="5416813"/>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409666" y="1742175"/>
            <a:ext cx="3249771"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1 : Notre entreprise</a:t>
            </a:r>
          </a:p>
        </p:txBody>
      </p:sp>
      <p:sp>
        <p:nvSpPr>
          <p:cNvPr id="8" name="TextBox 8"/>
          <p:cNvSpPr txBox="1">
            <a:spLocks noGrp="1" noRot="1" noMove="1" noResize="1" noEditPoints="1" noAdjustHandles="1" noChangeArrowheads="1" noChangeShapeType="1"/>
          </p:cNvSpPr>
          <p:nvPr/>
        </p:nvSpPr>
        <p:spPr>
          <a:xfrm>
            <a:off x="9139238" y="4793987"/>
            <a:ext cx="9525" cy="622827"/>
          </a:xfrm>
          <a:prstGeom prst="rect">
            <a:avLst/>
          </a:prstGeom>
        </p:spPr>
        <p:txBody>
          <a:bodyPr lIns="0" tIns="0" rIns="0" bIns="0" rtlCol="0" anchor="t">
            <a:spAutoFit/>
          </a:bodyPr>
          <a:lstStyle/>
          <a:p>
            <a:pPr algn="ctr">
              <a:lnSpc>
                <a:spcPts val="5040"/>
              </a:lnSpc>
            </a:pPr>
            <a:endParaRPr/>
          </a:p>
        </p:txBody>
      </p:sp>
      <p:sp>
        <p:nvSpPr>
          <p:cNvPr id="9" name="TextBox 9"/>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10" name="Freeform 10"/>
          <p:cNvSpPr>
            <a:spLocks noGrp="1" noRot="1" noMove="1" noResize="1" noEditPoints="1" noAdjustHandles="1" noChangeArrowheads="1" noChangeShapeType="1"/>
          </p:cNvSpPr>
          <p:nvPr/>
        </p:nvSpPr>
        <p:spPr>
          <a:xfrm>
            <a:off x="365565" y="63363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365565" y="8175498"/>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365565" y="9095060"/>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65565" y="7255937"/>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4" name="TextBox 14"/>
          <p:cNvSpPr txBox="1">
            <a:spLocks noGrp="1" noRot="1" noMove="1" noResize="1" noEditPoints="1" noAdjustHandles="1" noChangeArrowheads="1" noChangeShapeType="1"/>
          </p:cNvSpPr>
          <p:nvPr/>
        </p:nvSpPr>
        <p:spPr>
          <a:xfrm>
            <a:off x="1075857" y="5622044"/>
            <a:ext cx="1827186"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Mot de </a:t>
            </a:r>
            <a:r>
              <a:rPr lang="en-US" sz="1500" dirty="0" err="1">
                <a:solidFill>
                  <a:srgbClr val="FFFFFF"/>
                </a:solidFill>
                <a:latin typeface="Inter"/>
                <a:ea typeface="Inter"/>
                <a:cs typeface="Inter"/>
                <a:sym typeface="Inter"/>
              </a:rPr>
              <a:t>bienvenue</a:t>
            </a:r>
            <a:endParaRPr lang="en-US" sz="1500" dirty="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568806" y="5582039"/>
            <a:ext cx="150858" cy="306678"/>
          </a:xfrm>
          <a:prstGeom prst="rect">
            <a:avLst/>
          </a:prstGeom>
        </p:spPr>
        <p:txBody>
          <a:bodyPr lIns="0" tIns="0" rIns="0" bIns="0" rtlCol="0" anchor="t">
            <a:spAutoFit/>
          </a:bodyPr>
          <a:lstStyle/>
          <a:p>
            <a:pPr algn="ctr">
              <a:lnSpc>
                <a:spcPts val="2520"/>
              </a:lnSpc>
            </a:pPr>
            <a:r>
              <a:rPr lang="en-US" b="1" dirty="0">
                <a:solidFill>
                  <a:srgbClr val="FFFFFF"/>
                </a:solidFill>
                <a:latin typeface="Inter Bold"/>
                <a:ea typeface="Inter Bold"/>
                <a:cs typeface="Inter Bold"/>
                <a:sym typeface="Inter Bold"/>
              </a:rPr>
              <a:t>4</a:t>
            </a:r>
            <a:endParaRPr lang="en-US" sz="1800" b="1" dirty="0">
              <a:solidFill>
                <a:srgbClr val="FFFFFF"/>
              </a:solidFill>
              <a:latin typeface="Inter Bold"/>
              <a:ea typeface="Inter Bold"/>
              <a:cs typeface="Inter Bold"/>
              <a:sym typeface="Inter Bold"/>
            </a:endParaRPr>
          </a:p>
        </p:txBody>
      </p:sp>
      <p:sp>
        <p:nvSpPr>
          <p:cNvPr id="16" name="TextBox 16"/>
          <p:cNvSpPr txBox="1">
            <a:spLocks noGrp="1" noRot="1" noMove="1" noResize="1" noEditPoints="1" noAdjustHandles="1" noChangeArrowheads="1" noChangeShapeType="1"/>
          </p:cNvSpPr>
          <p:nvPr/>
        </p:nvSpPr>
        <p:spPr>
          <a:xfrm>
            <a:off x="1216650" y="6536127"/>
            <a:ext cx="1461139"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Notre histoire</a:t>
            </a:r>
          </a:p>
        </p:txBody>
      </p:sp>
      <p:sp>
        <p:nvSpPr>
          <p:cNvPr id="17" name="TextBox 17"/>
          <p:cNvSpPr txBox="1">
            <a:spLocks noGrp="1" noRot="1" noMove="1" noResize="1" noEditPoints="1" noAdjustHandles="1" noChangeArrowheads="1" noChangeShapeType="1"/>
          </p:cNvSpPr>
          <p:nvPr/>
        </p:nvSpPr>
        <p:spPr>
          <a:xfrm>
            <a:off x="566709" y="6501601"/>
            <a:ext cx="155052" cy="295722"/>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5</a:t>
            </a:r>
          </a:p>
        </p:txBody>
      </p:sp>
      <p:sp>
        <p:nvSpPr>
          <p:cNvPr id="18" name="TextBox 18"/>
          <p:cNvSpPr txBox="1">
            <a:spLocks noGrp="1" noRot="1" noMove="1" noResize="1" noEditPoints="1" noAdjustHandles="1" noChangeArrowheads="1" noChangeShapeType="1"/>
          </p:cNvSpPr>
          <p:nvPr/>
        </p:nvSpPr>
        <p:spPr>
          <a:xfrm>
            <a:off x="1004366" y="7305206"/>
            <a:ext cx="2060370"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Notre mission, </a:t>
            </a:r>
            <a:r>
              <a:rPr lang="en-US" sz="1500" dirty="0" err="1">
                <a:solidFill>
                  <a:srgbClr val="FFFFFF"/>
                </a:solidFill>
                <a:latin typeface="Inter"/>
                <a:ea typeface="Inter"/>
                <a:cs typeface="Inter"/>
                <a:sym typeface="Inter"/>
              </a:rPr>
              <a:t>notre</a:t>
            </a:r>
            <a:r>
              <a:rPr lang="en-US" sz="1500" dirty="0">
                <a:solidFill>
                  <a:srgbClr val="FFFFFF"/>
                </a:solidFill>
                <a:latin typeface="Inter"/>
                <a:ea typeface="Inter"/>
                <a:cs typeface="Inter"/>
                <a:sym typeface="Inter"/>
              </a:rPr>
              <a:t> vision et </a:t>
            </a:r>
            <a:r>
              <a:rPr lang="en-US" sz="1500" dirty="0" err="1">
                <a:solidFill>
                  <a:srgbClr val="FFFFFF"/>
                </a:solidFill>
                <a:latin typeface="Inter"/>
                <a:ea typeface="Inter"/>
                <a:cs typeface="Inter"/>
                <a:sym typeface="Inter"/>
              </a:rPr>
              <a:t>nos</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valeurs</a:t>
            </a:r>
            <a:endParaRPr lang="en-US" sz="1500" dirty="0">
              <a:solidFill>
                <a:srgbClr val="FFFFFF"/>
              </a:solidFill>
              <a:latin typeface="Inter"/>
              <a:ea typeface="Inter"/>
              <a:cs typeface="Inter"/>
              <a:sym typeface="Inter"/>
            </a:endParaRPr>
          </a:p>
        </p:txBody>
      </p:sp>
      <p:sp>
        <p:nvSpPr>
          <p:cNvPr id="19" name="TextBox 19"/>
          <p:cNvSpPr txBox="1">
            <a:spLocks noGrp="1" noRot="1" noMove="1" noResize="1" noEditPoints="1" noAdjustHandles="1" noChangeArrowheads="1" noChangeShapeType="1"/>
          </p:cNvSpPr>
          <p:nvPr/>
        </p:nvSpPr>
        <p:spPr>
          <a:xfrm>
            <a:off x="566709" y="7421163"/>
            <a:ext cx="147340" cy="295722"/>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6</a:t>
            </a:r>
          </a:p>
        </p:txBody>
      </p:sp>
      <p:sp>
        <p:nvSpPr>
          <p:cNvPr id="20" name="TextBox 20"/>
          <p:cNvSpPr txBox="1">
            <a:spLocks noGrp="1" noRot="1" noMove="1" noResize="1" noEditPoints="1" noAdjustHandles="1" noChangeArrowheads="1" noChangeShapeType="1"/>
          </p:cNvSpPr>
          <p:nvPr/>
        </p:nvSpPr>
        <p:spPr>
          <a:xfrm>
            <a:off x="1340129" y="8221913"/>
            <a:ext cx="1298642"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Structure de </a:t>
            </a:r>
            <a:r>
              <a:rPr lang="en-US" sz="1500" dirty="0" err="1">
                <a:solidFill>
                  <a:srgbClr val="FFFFFF"/>
                </a:solidFill>
                <a:latin typeface="Inter"/>
                <a:ea typeface="Inter"/>
                <a:cs typeface="Inter"/>
                <a:sym typeface="Inter"/>
              </a:rPr>
              <a:t>l’équipe</a:t>
            </a:r>
            <a:endParaRPr lang="en-US" sz="1500" dirty="0">
              <a:solidFill>
                <a:srgbClr val="FFFFFF"/>
              </a:solidFill>
              <a:latin typeface="Inter"/>
              <a:ea typeface="Inter"/>
              <a:cs typeface="Inter"/>
              <a:sym typeface="Inter"/>
            </a:endParaRPr>
          </a:p>
        </p:txBody>
      </p:sp>
      <p:sp>
        <p:nvSpPr>
          <p:cNvPr id="21" name="TextBox 21"/>
          <p:cNvSpPr txBox="1">
            <a:spLocks noGrp="1" noRot="1" noMove="1" noResize="1" noEditPoints="1" noAdjustHandles="1" noChangeArrowheads="1" noChangeShapeType="1"/>
          </p:cNvSpPr>
          <p:nvPr/>
        </p:nvSpPr>
        <p:spPr>
          <a:xfrm>
            <a:off x="570768" y="8340725"/>
            <a:ext cx="150993" cy="295722"/>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7</a:t>
            </a:r>
          </a:p>
        </p:txBody>
      </p:sp>
      <p:sp>
        <p:nvSpPr>
          <p:cNvPr id="22" name="TextBox 22"/>
          <p:cNvSpPr txBox="1">
            <a:spLocks noGrp="1" noRot="1" noMove="1" noResize="1" noEditPoints="1" noAdjustHandles="1" noChangeArrowheads="1" noChangeShapeType="1"/>
          </p:cNvSpPr>
          <p:nvPr/>
        </p:nvSpPr>
        <p:spPr>
          <a:xfrm>
            <a:off x="1120958" y="9264316"/>
            <a:ext cx="1827186"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Bonheur au travail</a:t>
            </a:r>
          </a:p>
        </p:txBody>
      </p:sp>
      <p:sp>
        <p:nvSpPr>
          <p:cNvPr id="23" name="Freeform 23"/>
          <p:cNvSpPr>
            <a:spLocks noGrp="1" noRot="1" noMove="1" noResize="1" noEditPoints="1" noAdjustHandles="1" noChangeArrowheads="1" noChangeShapeType="1"/>
          </p:cNvSpPr>
          <p:nvPr/>
        </p:nvSpPr>
        <p:spPr>
          <a:xfrm>
            <a:off x="3803746" y="5416813"/>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4" name="TextBox 24"/>
          <p:cNvSpPr txBox="1">
            <a:spLocks noGrp="1" noRot="1" noMove="1" noResize="1" noEditPoints="1" noAdjustHandles="1" noChangeArrowheads="1" noChangeShapeType="1"/>
          </p:cNvSpPr>
          <p:nvPr/>
        </p:nvSpPr>
        <p:spPr>
          <a:xfrm>
            <a:off x="578277" y="9246002"/>
            <a:ext cx="135975" cy="295722"/>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8</a:t>
            </a:r>
          </a:p>
        </p:txBody>
      </p:sp>
      <p:sp>
        <p:nvSpPr>
          <p:cNvPr id="25" name="TextBox 25"/>
          <p:cNvSpPr txBox="1">
            <a:spLocks noGrp="1" noRot="1" noMove="1" noResize="1" noEditPoints="1" noAdjustHandles="1" noChangeArrowheads="1" noChangeShapeType="1"/>
          </p:cNvSpPr>
          <p:nvPr/>
        </p:nvSpPr>
        <p:spPr>
          <a:xfrm>
            <a:off x="4016459" y="5582039"/>
            <a:ext cx="135975" cy="295722"/>
          </a:xfrm>
          <a:prstGeom prst="rect">
            <a:avLst/>
          </a:prstGeom>
        </p:spPr>
        <p:txBody>
          <a:bodyPr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8</a:t>
            </a:r>
          </a:p>
        </p:txBody>
      </p:sp>
      <p:sp>
        <p:nvSpPr>
          <p:cNvPr id="26" name="TextBox 26"/>
          <p:cNvSpPr txBox="1">
            <a:spLocks noGrp="1" noRot="1" noMove="1" noResize="1" noEditPoints="1" noAdjustHandles="1" noChangeArrowheads="1" noChangeShapeType="1"/>
          </p:cNvSpPr>
          <p:nvPr/>
        </p:nvSpPr>
        <p:spPr>
          <a:xfrm>
            <a:off x="4521789" y="5512452"/>
            <a:ext cx="1848385"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Communication au travail</a:t>
            </a:r>
          </a:p>
        </p:txBody>
      </p:sp>
      <p:sp>
        <p:nvSpPr>
          <p:cNvPr id="27" name="Freeform 27"/>
          <p:cNvSpPr>
            <a:spLocks noGrp="1" noRot="1" noMove="1" noResize="1" noEditPoints="1" noAdjustHandles="1" noChangeArrowheads="1" noChangeShapeType="1"/>
          </p:cNvSpPr>
          <p:nvPr/>
        </p:nvSpPr>
        <p:spPr>
          <a:xfrm>
            <a:off x="3803746" y="6336375"/>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8" name="TextBox 28"/>
          <p:cNvSpPr txBox="1">
            <a:spLocks noGrp="1" noRot="1" noMove="1" noResize="1" noEditPoints="1" noAdjustHandles="1" noChangeArrowheads="1" noChangeShapeType="1"/>
          </p:cNvSpPr>
          <p:nvPr/>
        </p:nvSpPr>
        <p:spPr>
          <a:xfrm>
            <a:off x="4514973" y="6540653"/>
            <a:ext cx="1848385"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Pratiques </a:t>
            </a:r>
            <a:r>
              <a:rPr lang="en-US" sz="1500" dirty="0" err="1">
                <a:solidFill>
                  <a:srgbClr val="FFFFFF"/>
                </a:solidFill>
                <a:latin typeface="Inter"/>
                <a:ea typeface="Inter"/>
                <a:cs typeface="Inter"/>
                <a:sym typeface="Inter"/>
              </a:rPr>
              <a:t>vertes</a:t>
            </a:r>
            <a:endParaRPr lang="en-US" sz="1500" dirty="0">
              <a:solidFill>
                <a:srgbClr val="FFFFFF"/>
              </a:solidFill>
              <a:latin typeface="Inter"/>
              <a:ea typeface="Inter"/>
              <a:cs typeface="Inter"/>
              <a:sym typeface="Inter"/>
            </a:endParaRPr>
          </a:p>
        </p:txBody>
      </p:sp>
      <p:sp>
        <p:nvSpPr>
          <p:cNvPr id="29" name="TextBox 29"/>
          <p:cNvSpPr txBox="1">
            <a:spLocks noGrp="1" noRot="1" noMove="1" noResize="1" noEditPoints="1" noAdjustHandles="1" noChangeArrowheads="1" noChangeShapeType="1"/>
          </p:cNvSpPr>
          <p:nvPr/>
        </p:nvSpPr>
        <p:spPr>
          <a:xfrm>
            <a:off x="4001305" y="6501601"/>
            <a:ext cx="151128" cy="295722"/>
          </a:xfrm>
          <a:prstGeom prst="rect">
            <a:avLst/>
          </a:prstGeom>
        </p:spPr>
        <p:txBody>
          <a:bodyPr lIns="0" tIns="0" rIns="0" bIns="0" rtlCol="0" anchor="t">
            <a:spAutoFit/>
          </a:bodyPr>
          <a:lstStyle/>
          <a:p>
            <a:pPr algn="ctr">
              <a:lnSpc>
                <a:spcPts val="2520"/>
              </a:lnSpc>
            </a:pPr>
            <a:r>
              <a:rPr lang="en-US" b="1" dirty="0">
                <a:solidFill>
                  <a:srgbClr val="FFFFFF"/>
                </a:solidFill>
                <a:latin typeface="Inter Bold"/>
                <a:ea typeface="Inter Bold"/>
                <a:cs typeface="Inter Bold"/>
                <a:sym typeface="Inter Bold"/>
              </a:rPr>
              <a:t>8</a:t>
            </a:r>
            <a:endParaRPr lang="en-US" sz="1800" b="1" dirty="0">
              <a:solidFill>
                <a:srgbClr val="FFFFFF"/>
              </a:solidFill>
              <a:latin typeface="Inter Bold"/>
              <a:ea typeface="Inter Bold"/>
              <a:cs typeface="Inter Bold"/>
              <a:sym typeface="Inter Bold"/>
            </a:endParaRPr>
          </a:p>
        </p:txBody>
      </p:sp>
      <p:sp>
        <p:nvSpPr>
          <p:cNvPr id="30" name="Espace réservé du numéro de diapositive 22">
            <a:extLst>
              <a:ext uri="{FF2B5EF4-FFF2-40B4-BE49-F238E27FC236}">
                <a16:creationId xmlns:a16="http://schemas.microsoft.com/office/drawing/2014/main" id="{C22B1453-BFF3-EF09-93A8-3841D4A9E37C}"/>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929823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2660613" y="6401362"/>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540853" y="2363018"/>
            <a:ext cx="17352930" cy="748282"/>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Vous êtes tenu(e) de garder votre environnement de travail dans un état qui ne présente aucun risque en matière de santé et de sécurité pour vous-même ou pour les autres. </a:t>
            </a:r>
          </a:p>
          <a:p>
            <a:pPr algn="l">
              <a:lnSpc>
                <a:spcPts val="1960"/>
              </a:lnSpc>
              <a:spcBef>
                <a:spcPct val="0"/>
              </a:spcBef>
            </a:pPr>
            <a:endParaRPr lang="fr-CA" sz="1400">
              <a:solidFill>
                <a:srgbClr val="000000"/>
              </a:solidFill>
              <a:latin typeface="Inter"/>
              <a:ea typeface="Inter"/>
              <a:cs typeface="Inter"/>
              <a:sym typeface="Inter"/>
            </a:endParaRPr>
          </a:p>
          <a:p>
            <a:pPr algn="l">
              <a:lnSpc>
                <a:spcPts val="1960"/>
              </a:lnSpc>
              <a:spcBef>
                <a:spcPct val="0"/>
              </a:spcBef>
            </a:pPr>
            <a:r>
              <a:rPr lang="fr-CA" sz="1400">
                <a:solidFill>
                  <a:srgbClr val="000000"/>
                </a:solidFill>
                <a:latin typeface="Inter"/>
                <a:ea typeface="Inter"/>
                <a:cs typeface="Inter"/>
                <a:sym typeface="Inter"/>
              </a:rPr>
              <a:t>Les détériorations ou bris d’équipements doivent être signalés immédiatement à votre supérieur(e) pour que les correctifs adéquats soient mis en place ou que le matériel soit remplacé. </a:t>
            </a:r>
          </a:p>
        </p:txBody>
      </p:sp>
      <p:sp>
        <p:nvSpPr>
          <p:cNvPr id="4" name="TextBox 4"/>
          <p:cNvSpPr txBox="1"/>
          <p:nvPr/>
        </p:nvSpPr>
        <p:spPr>
          <a:xfrm>
            <a:off x="540853" y="5873495"/>
            <a:ext cx="17352930" cy="1517723"/>
          </a:xfrm>
          <a:prstGeom prst="rect">
            <a:avLst/>
          </a:prstGeom>
        </p:spPr>
        <p:txBody>
          <a:bodyPr lIns="0" tIns="0" rIns="0" bIns="0" rtlCol="0" anchor="t">
            <a:spAutoFit/>
          </a:bodyPr>
          <a:lstStyle/>
          <a:p>
            <a:pPr algn="l">
              <a:lnSpc>
                <a:spcPts val="1960"/>
              </a:lnSpc>
            </a:pPr>
            <a:r>
              <a:rPr lang="fr-CA" sz="1400" dirty="0">
                <a:solidFill>
                  <a:srgbClr val="000000"/>
                </a:solidFill>
                <a:latin typeface="Inter"/>
                <a:ea typeface="Inter"/>
                <a:cs typeface="Inter"/>
                <a:sym typeface="Inter"/>
              </a:rPr>
              <a:t>Nous fournissons les équipements de protection individuelle nécessaires à votre travail tels que : bottes ou chaussures à embout d’acier, gants de protection, casque de sécurité, protection oculaire et faciale, etc.</a:t>
            </a:r>
          </a:p>
          <a:p>
            <a:pPr algn="l">
              <a:lnSpc>
                <a:spcPts val="1960"/>
              </a:lnSpc>
            </a:pPr>
            <a:endParaRPr lang="fr-CA" sz="1400" dirty="0">
              <a:solidFill>
                <a:srgbClr val="000000"/>
              </a:solidFill>
              <a:latin typeface="Inter"/>
              <a:ea typeface="Inter"/>
              <a:cs typeface="Inter"/>
              <a:sym typeface="Inter"/>
            </a:endParaRPr>
          </a:p>
          <a:p>
            <a:pPr algn="l">
              <a:lnSpc>
                <a:spcPts val="1960"/>
              </a:lnSpc>
            </a:pPr>
            <a:r>
              <a:rPr lang="fr-CA" sz="1400" dirty="0">
                <a:solidFill>
                  <a:srgbClr val="000000"/>
                </a:solidFill>
                <a:latin typeface="Inter"/>
                <a:ea typeface="Inter"/>
                <a:cs typeface="Inter"/>
                <a:sym typeface="Inter"/>
              </a:rPr>
              <a:t>S’il est nécessaire que vous achetiez des équipements de protection individuelle et avec l’accord de votre supérieur(e), nous vous rembourserons les frais engagés sous présentation de facture.</a:t>
            </a:r>
          </a:p>
          <a:p>
            <a:pPr algn="l">
              <a:lnSpc>
                <a:spcPts val="1960"/>
              </a:lnSpc>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Pour une liste exhaustive, veuillez-vous référer à votre supérieur(e).</a:t>
            </a:r>
          </a:p>
        </p:txBody>
      </p:sp>
      <p:grpSp>
        <p:nvGrpSpPr>
          <p:cNvPr id="5" name="Group 5"/>
          <p:cNvGrpSpPr>
            <a:grpSpLocks noGrp="1" noUngrp="1" noRot="1" noMove="1" noResize="1"/>
          </p:cNvGrpSpPr>
          <p:nvPr/>
        </p:nvGrpSpPr>
        <p:grpSpPr>
          <a:xfrm>
            <a:off x="404131" y="302304"/>
            <a:ext cx="2827126" cy="1179800"/>
            <a:chOff x="0" y="0"/>
            <a:chExt cx="973846" cy="406400"/>
          </a:xfrm>
        </p:grpSpPr>
        <p:sp>
          <p:nvSpPr>
            <p:cNvPr id="6" name="Freeform 6"/>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7" name="TextBox 7"/>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8" name="TextBox 8"/>
          <p:cNvSpPr txBox="1">
            <a:spLocks noGrp="1" noRot="1" noMove="1" noResize="1" noEditPoints="1" noAdjustHandles="1" noChangeArrowheads="1" noChangeShapeType="1"/>
          </p:cNvSpPr>
          <p:nvPr/>
        </p:nvSpPr>
        <p:spPr>
          <a:xfrm>
            <a:off x="540853" y="550999"/>
            <a:ext cx="2553682" cy="682409"/>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Entretien des locaux et matériel</a:t>
            </a:r>
          </a:p>
        </p:txBody>
      </p:sp>
      <p:grpSp>
        <p:nvGrpSpPr>
          <p:cNvPr id="9" name="Group 9"/>
          <p:cNvGrpSpPr>
            <a:grpSpLocks noGrp="1" noUngrp="1" noRot="1" noMove="1" noResize="1"/>
          </p:cNvGrpSpPr>
          <p:nvPr/>
        </p:nvGrpSpPr>
        <p:grpSpPr>
          <a:xfrm>
            <a:off x="540853" y="4279920"/>
            <a:ext cx="2827126" cy="1179800"/>
            <a:chOff x="0" y="0"/>
            <a:chExt cx="973846" cy="406400"/>
          </a:xfrm>
        </p:grpSpPr>
        <p:sp>
          <p:nvSpPr>
            <p:cNvPr id="10" name="Freeform 10"/>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F15822"/>
            </a:solidFill>
          </p:spPr>
          <p:txBody>
            <a:bodyPr/>
            <a:lstStyle/>
            <a:p>
              <a:endParaRPr lang="fr-CA"/>
            </a:p>
          </p:txBody>
        </p:sp>
        <p:sp>
          <p:nvSpPr>
            <p:cNvPr id="11" name="TextBox 11"/>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2" name="TextBox 12"/>
          <p:cNvSpPr txBox="1">
            <a:spLocks noGrp="1" noRot="1" noMove="1" noResize="1" noEditPoints="1" noAdjustHandles="1" noChangeArrowheads="1" noChangeShapeType="1"/>
          </p:cNvSpPr>
          <p:nvPr/>
        </p:nvSpPr>
        <p:spPr>
          <a:xfrm>
            <a:off x="1073982" y="4514328"/>
            <a:ext cx="1760866" cy="682409"/>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Équipement de protection</a:t>
            </a:r>
          </a:p>
        </p:txBody>
      </p:sp>
      <p:sp>
        <p:nvSpPr>
          <p:cNvPr id="13" name="Espace réservé du numéro de diapositive 40">
            <a:extLst>
              <a:ext uri="{FF2B5EF4-FFF2-40B4-BE49-F238E27FC236}">
                <a16:creationId xmlns:a16="http://schemas.microsoft.com/office/drawing/2014/main" id="{07D4734B-7813-7AA8-974C-B553C74A4B30}"/>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a:spLocks noGrp="1" noRot="1" noMove="1" noResize="1" noEditPoints="1" noAdjustHandles="1" noChangeArrowheads="1" noChangeShapeType="1"/>
          </p:cNvSpPr>
          <p:nvPr/>
        </p:nvSpPr>
        <p:spPr>
          <a:xfrm>
            <a:off x="252804" y="4011933"/>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10737034" y="4312604"/>
            <a:ext cx="5392036" cy="6127314"/>
          </a:xfrm>
          <a:custGeom>
            <a:avLst/>
            <a:gdLst/>
            <a:ahLst/>
            <a:cxnLst/>
            <a:rect l="l" t="t" r="r" b="b"/>
            <a:pathLst>
              <a:path w="5392036" h="6127314">
                <a:moveTo>
                  <a:pt x="0" y="0"/>
                </a:moveTo>
                <a:lnTo>
                  <a:pt x="5392036" y="0"/>
                </a:lnTo>
                <a:lnTo>
                  <a:pt x="5392036" y="6127314"/>
                </a:lnTo>
                <a:lnTo>
                  <a:pt x="0" y="6127314"/>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204878" y="1742175"/>
            <a:ext cx="3570673"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8 : Directives internes</a:t>
            </a:r>
          </a:p>
        </p:txBody>
      </p:sp>
      <p:sp>
        <p:nvSpPr>
          <p:cNvPr id="7" name="TextBox 7"/>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236404"/>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252804" y="5500141"/>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252804" y="648425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252804" y="746837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252804" y="8448405"/>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TextBox 13"/>
          <p:cNvSpPr txBox="1">
            <a:spLocks noGrp="1" noRot="1" noMove="1" noResize="1" noEditPoints="1" noAdjustHandles="1" noChangeArrowheads="1" noChangeShapeType="1"/>
          </p:cNvSpPr>
          <p:nvPr/>
        </p:nvSpPr>
        <p:spPr>
          <a:xfrm>
            <a:off x="794821" y="5604413"/>
            <a:ext cx="2166126" cy="266673"/>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Usage des technologies</a:t>
            </a:r>
          </a:p>
        </p:txBody>
      </p:sp>
      <p:sp>
        <p:nvSpPr>
          <p:cNvPr id="14" name="TextBox 14"/>
          <p:cNvSpPr txBox="1">
            <a:spLocks noGrp="1" noRot="1" noMove="1" noResize="1" noEditPoints="1" noAdjustHandles="1" noChangeArrowheads="1" noChangeShapeType="1"/>
          </p:cNvSpPr>
          <p:nvPr/>
        </p:nvSpPr>
        <p:spPr>
          <a:xfrm>
            <a:off x="1028700" y="6555199"/>
            <a:ext cx="1698368"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Usage des </a:t>
            </a:r>
            <a:r>
              <a:rPr lang="en-US" sz="1500" dirty="0" err="1">
                <a:solidFill>
                  <a:srgbClr val="FFFFFF"/>
                </a:solidFill>
                <a:latin typeface="Inter"/>
                <a:ea typeface="Inter"/>
                <a:cs typeface="Inter"/>
                <a:sym typeface="Inter"/>
              </a:rPr>
              <a:t>médias</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sociaux</a:t>
            </a:r>
            <a:endParaRPr lang="en-US" sz="1500" dirty="0">
              <a:solidFill>
                <a:srgbClr val="FFFFFF"/>
              </a:solidFill>
              <a:latin typeface="Inter"/>
              <a:ea typeface="Inter"/>
              <a:cs typeface="Inter"/>
              <a:sym typeface="Inter"/>
            </a:endParaRPr>
          </a:p>
        </p:txBody>
      </p:sp>
      <p:sp>
        <p:nvSpPr>
          <p:cNvPr id="15" name="TextBox 15"/>
          <p:cNvSpPr txBox="1">
            <a:spLocks noGrp="1" noRot="1" noMove="1" noResize="1" noEditPoints="1" noAdjustHandles="1" noChangeArrowheads="1" noChangeShapeType="1"/>
          </p:cNvSpPr>
          <p:nvPr/>
        </p:nvSpPr>
        <p:spPr>
          <a:xfrm>
            <a:off x="917665" y="7539316"/>
            <a:ext cx="1920437"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Usage du </a:t>
            </a:r>
            <a:r>
              <a:rPr lang="en-US" sz="1500" dirty="0" err="1">
                <a:solidFill>
                  <a:srgbClr val="FFFFFF"/>
                </a:solidFill>
                <a:latin typeface="Inter"/>
                <a:ea typeface="Inter"/>
                <a:cs typeface="Inter"/>
                <a:sym typeface="Inter"/>
              </a:rPr>
              <a:t>téléphone</a:t>
            </a:r>
            <a:r>
              <a:rPr lang="en-US" sz="1500" dirty="0">
                <a:solidFill>
                  <a:srgbClr val="FFFFFF"/>
                </a:solidFill>
                <a:latin typeface="Inter"/>
                <a:ea typeface="Inter"/>
                <a:cs typeface="Inter"/>
                <a:sym typeface="Inter"/>
              </a:rPr>
              <a:t> et du </a:t>
            </a:r>
            <a:r>
              <a:rPr lang="en-US" sz="1500" dirty="0" err="1">
                <a:solidFill>
                  <a:srgbClr val="FFFFFF"/>
                </a:solidFill>
                <a:latin typeface="Inter"/>
                <a:ea typeface="Inter"/>
                <a:cs typeface="Inter"/>
                <a:sym typeface="Inter"/>
              </a:rPr>
              <a:t>cellulaire</a:t>
            </a:r>
            <a:endParaRPr lang="en-US" sz="1500" dirty="0">
              <a:solidFill>
                <a:srgbClr val="FFFFFF"/>
              </a:solidFill>
              <a:latin typeface="Inter"/>
              <a:ea typeface="Inter"/>
              <a:cs typeface="Inter"/>
              <a:sym typeface="Inter"/>
            </a:endParaRPr>
          </a:p>
        </p:txBody>
      </p:sp>
      <p:sp>
        <p:nvSpPr>
          <p:cNvPr id="16" name="TextBox 16"/>
          <p:cNvSpPr txBox="1">
            <a:spLocks noGrp="1" noRot="1" noMove="1" noResize="1" noEditPoints="1" noAdjustHandles="1" noChangeArrowheads="1" noChangeShapeType="1"/>
          </p:cNvSpPr>
          <p:nvPr/>
        </p:nvSpPr>
        <p:spPr>
          <a:xfrm>
            <a:off x="922942" y="8519346"/>
            <a:ext cx="1920437"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Bonne attitude avec la clientèle</a:t>
            </a:r>
          </a:p>
        </p:txBody>
      </p:sp>
      <p:sp>
        <p:nvSpPr>
          <p:cNvPr id="17" name="TextBox 17"/>
          <p:cNvSpPr txBox="1">
            <a:spLocks noGrp="1" noRot="1" noMove="1" noResize="1" noEditPoints="1" noAdjustHandles="1" noChangeArrowheads="1" noChangeShapeType="1"/>
          </p:cNvSpPr>
          <p:nvPr/>
        </p:nvSpPr>
        <p:spPr>
          <a:xfrm>
            <a:off x="345740" y="5689895"/>
            <a:ext cx="311886"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32</a:t>
            </a:r>
          </a:p>
        </p:txBody>
      </p:sp>
      <p:sp>
        <p:nvSpPr>
          <p:cNvPr id="18" name="TextBox 18"/>
          <p:cNvSpPr txBox="1">
            <a:spLocks noGrp="1" noRot="1" noMove="1" noResize="1" noEditPoints="1" noAdjustHandles="1" noChangeArrowheads="1" noChangeShapeType="1"/>
          </p:cNvSpPr>
          <p:nvPr/>
        </p:nvSpPr>
        <p:spPr>
          <a:xfrm>
            <a:off x="310348" y="6668520"/>
            <a:ext cx="392132"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32</a:t>
            </a:r>
          </a:p>
        </p:txBody>
      </p:sp>
      <p:sp>
        <p:nvSpPr>
          <p:cNvPr id="19" name="TextBox 19"/>
          <p:cNvSpPr txBox="1">
            <a:spLocks noGrp="1" noRot="1" noMove="1" noResize="1" noEditPoints="1" noAdjustHandles="1" noChangeArrowheads="1" noChangeShapeType="1"/>
          </p:cNvSpPr>
          <p:nvPr/>
        </p:nvSpPr>
        <p:spPr>
          <a:xfrm>
            <a:off x="334673" y="7652637"/>
            <a:ext cx="343482"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33</a:t>
            </a:r>
          </a:p>
        </p:txBody>
      </p:sp>
      <p:sp>
        <p:nvSpPr>
          <p:cNvPr id="20" name="TextBox 20"/>
          <p:cNvSpPr txBox="1">
            <a:spLocks noGrp="1" noRot="1" noMove="1" noResize="1" noEditPoints="1" noAdjustHandles="1" noChangeArrowheads="1" noChangeShapeType="1"/>
          </p:cNvSpPr>
          <p:nvPr/>
        </p:nvSpPr>
        <p:spPr>
          <a:xfrm>
            <a:off x="301456" y="8632667"/>
            <a:ext cx="409917"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33</a:t>
            </a:r>
          </a:p>
        </p:txBody>
      </p:sp>
      <p:sp>
        <p:nvSpPr>
          <p:cNvPr id="21" name="Espace réservé du numéro de diapositive 29">
            <a:extLst>
              <a:ext uri="{FF2B5EF4-FFF2-40B4-BE49-F238E27FC236}">
                <a16:creationId xmlns:a16="http://schemas.microsoft.com/office/drawing/2014/main" id="{F515CE21-FDBA-0738-40B0-96B12ED6D747}"/>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133568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a:spLocks noGrp="1" noRot="1" noMove="1" noResize="1" noEditPoints="1" noAdjustHandles="1" noChangeArrowheads="1" noChangeShapeType="1"/>
          </p:cNvSpPr>
          <p:nvPr/>
        </p:nvSpPr>
        <p:spPr>
          <a:xfrm>
            <a:off x="2660613" y="5825858"/>
            <a:ext cx="9525" cy="622827"/>
          </a:xfrm>
          <a:prstGeom prst="rect">
            <a:avLst/>
          </a:prstGeom>
        </p:spPr>
        <p:txBody>
          <a:bodyPr lIns="0" tIns="0" rIns="0" bIns="0" rtlCol="0" anchor="t">
            <a:spAutoFit/>
          </a:bodyPr>
          <a:lstStyle/>
          <a:p>
            <a:pPr algn="ctr">
              <a:lnSpc>
                <a:spcPts val="5040"/>
              </a:lnSpc>
            </a:pPr>
            <a:endParaRPr/>
          </a:p>
        </p:txBody>
      </p:sp>
      <p:sp>
        <p:nvSpPr>
          <p:cNvPr id="3" name="TextBox 3"/>
          <p:cNvSpPr txBox="1"/>
          <p:nvPr/>
        </p:nvSpPr>
        <p:spPr>
          <a:xfrm>
            <a:off x="471002" y="1598842"/>
            <a:ext cx="17422780" cy="2287165"/>
          </a:xfrm>
          <a:prstGeom prst="rect">
            <a:avLst/>
          </a:prstGeom>
        </p:spPr>
        <p:txBody>
          <a:bodyPr lIns="0" tIns="0" rIns="0" bIns="0" rtlCol="0" anchor="t">
            <a:spAutoFit/>
          </a:bodyPr>
          <a:lstStyle/>
          <a:p>
            <a:pPr algn="l">
              <a:lnSpc>
                <a:spcPts val="1960"/>
              </a:lnSpc>
            </a:pPr>
            <a:r>
              <a:rPr lang="fr-CA" sz="1400" dirty="0">
                <a:solidFill>
                  <a:srgbClr val="000000"/>
                </a:solidFill>
                <a:latin typeface="Inter"/>
                <a:ea typeface="Inter"/>
                <a:cs typeface="Inter"/>
                <a:sym typeface="Inter"/>
              </a:rPr>
              <a:t>Durant vos heures normales de travail, l’utilisation du poste de travail est réservée aux exigences de l’emploi. Il est interdit d’utiliser le matériel informatique à des fins personnelles. Aucun logiciel autre que ceux réservés à l’emploi et fournis par l’entrepôt ne peut être installé sur votre poste de travail.</a:t>
            </a:r>
          </a:p>
          <a:p>
            <a:pPr algn="l">
              <a:lnSpc>
                <a:spcPts val="1960"/>
              </a:lnSpc>
            </a:pPr>
            <a:endParaRPr lang="fr-CA" sz="1400" dirty="0">
              <a:solidFill>
                <a:srgbClr val="000000"/>
              </a:solidFill>
              <a:latin typeface="Inter"/>
              <a:ea typeface="Inter"/>
              <a:cs typeface="Inter"/>
              <a:sym typeface="Inter"/>
            </a:endParaRPr>
          </a:p>
          <a:p>
            <a:pPr algn="l">
              <a:lnSpc>
                <a:spcPts val="1960"/>
              </a:lnSpc>
            </a:pPr>
            <a:r>
              <a:rPr lang="fr-CA" sz="1400" dirty="0">
                <a:solidFill>
                  <a:srgbClr val="000000"/>
                </a:solidFill>
                <a:latin typeface="Inter"/>
                <a:ea typeface="Inter"/>
                <a:cs typeface="Inter"/>
                <a:sym typeface="Inter"/>
              </a:rPr>
              <a:t>Veuillez-vous référer à la </a:t>
            </a:r>
            <a:r>
              <a:rPr lang="fr-CA" sz="1400" dirty="0">
                <a:solidFill>
                  <a:srgbClr val="000000"/>
                </a:solidFill>
                <a:latin typeface="Inter"/>
                <a:ea typeface="Inter"/>
                <a:cs typeface="Inter"/>
                <a:sym typeface="Inter"/>
                <a:hlinkClick r:id="rId11"/>
              </a:rPr>
              <a:t>Politique sur l’usage des technologies.</a:t>
            </a:r>
            <a:endParaRPr lang="fr-CA" sz="1400" dirty="0">
              <a:solidFill>
                <a:srgbClr val="000000"/>
              </a:solidFill>
              <a:latin typeface="Inter"/>
              <a:ea typeface="Inter"/>
              <a:cs typeface="Inter"/>
              <a:sym typeface="Inter"/>
            </a:endParaRPr>
          </a:p>
          <a:p>
            <a:pPr algn="l">
              <a:lnSpc>
                <a:spcPts val="1960"/>
              </a:lnSpc>
            </a:pPr>
            <a:endParaRPr lang="fr-CA" sz="1400" dirty="0">
              <a:solidFill>
                <a:srgbClr val="FFD400"/>
              </a:solidFill>
              <a:latin typeface="Inter"/>
              <a:ea typeface="Inter"/>
              <a:cs typeface="Inter"/>
              <a:sym typeface="Inter"/>
            </a:endParaRPr>
          </a:p>
          <a:p>
            <a:pPr algn="l">
              <a:lnSpc>
                <a:spcPts val="1960"/>
              </a:lnSpc>
            </a:pPr>
            <a:r>
              <a:rPr lang="fr-CA" sz="1400" dirty="0">
                <a:solidFill>
                  <a:srgbClr val="000000"/>
                </a:solidFill>
                <a:latin typeface="Inter"/>
                <a:ea typeface="Inter"/>
                <a:cs typeface="Inter"/>
                <a:sym typeface="Inter"/>
              </a:rPr>
              <a:t>Cette politique s’adresse à tous(tes) nos employé(e)s et vous vous engagez à la respecter. </a:t>
            </a:r>
          </a:p>
          <a:p>
            <a:pPr algn="l">
              <a:lnSpc>
                <a:spcPts val="1960"/>
              </a:lnSpc>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Les systèmes informatiques et électroniques comprennent les ordinateurs, les réseaux Internet et intranet, le courrier électronique (courriel ou e-mail), la messagerie vocale, les télécopieurs et les téléphones intelligents.</a:t>
            </a:r>
          </a:p>
        </p:txBody>
      </p:sp>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471002" y="712870"/>
            <a:ext cx="2693383" cy="330092"/>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Usage des technologies</a:t>
            </a:r>
          </a:p>
        </p:txBody>
      </p:sp>
      <p:grpSp>
        <p:nvGrpSpPr>
          <p:cNvPr id="8" name="Group 8"/>
          <p:cNvGrpSpPr>
            <a:grpSpLocks/>
          </p:cNvGrpSpPr>
          <p:nvPr/>
        </p:nvGrpSpPr>
        <p:grpSpPr>
          <a:xfrm>
            <a:off x="404129" y="7517156"/>
            <a:ext cx="2827126" cy="1179800"/>
            <a:chOff x="0" y="0"/>
            <a:chExt cx="973846" cy="406400"/>
          </a:xfrm>
        </p:grpSpPr>
        <p:sp>
          <p:nvSpPr>
            <p:cNvPr id="9" name="Freeform 9"/>
            <p:cNvSpPr>
              <a:spLocks/>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p:cNvSpPr>
          <p:nvPr/>
        </p:nvSpPr>
        <p:spPr>
          <a:xfrm>
            <a:off x="676367" y="7801057"/>
            <a:ext cx="2282649"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Usage des médias sociaux</a:t>
            </a:r>
          </a:p>
        </p:txBody>
      </p:sp>
      <p:sp>
        <p:nvSpPr>
          <p:cNvPr id="12" name="TextBox 12"/>
          <p:cNvSpPr txBox="1"/>
          <p:nvPr/>
        </p:nvSpPr>
        <p:spPr>
          <a:xfrm>
            <a:off x="473460" y="8902343"/>
            <a:ext cx="17422780" cy="915670"/>
          </a:xfrm>
          <a:prstGeom prst="rect">
            <a:avLst/>
          </a:prstGeom>
        </p:spPr>
        <p:txBody>
          <a:bodyPr lIns="0" tIns="0" rIns="0" bIns="0" rtlCol="0" anchor="t">
            <a:spAutoFit/>
          </a:bodyPr>
          <a:lstStyle/>
          <a:p>
            <a:pPr algn="l">
              <a:lnSpc>
                <a:spcPts val="1820"/>
              </a:lnSpc>
            </a:pPr>
            <a:r>
              <a:rPr lang="fr-CA" sz="1400" dirty="0">
                <a:solidFill>
                  <a:srgbClr val="000000"/>
                </a:solidFill>
                <a:latin typeface="Inter"/>
                <a:ea typeface="Inter"/>
                <a:cs typeface="Inter"/>
                <a:sym typeface="Inter"/>
              </a:rPr>
              <a:t>L’utilisation des médias sociaux (Facebook, Twitter, LinkedIn, Instagram, etc.) pour votre usage personnel au travail est tolérée seulement durant les pauses.</a:t>
            </a:r>
          </a:p>
          <a:p>
            <a:pPr algn="l">
              <a:lnSpc>
                <a:spcPts val="1820"/>
              </a:lnSpc>
            </a:pPr>
            <a:endParaRPr lang="fr-CA" sz="1400" dirty="0">
              <a:solidFill>
                <a:srgbClr val="000000"/>
              </a:solidFill>
              <a:latin typeface="Inter"/>
              <a:ea typeface="Inter"/>
              <a:cs typeface="Inter"/>
              <a:sym typeface="Inter"/>
            </a:endParaRPr>
          </a:p>
          <a:p>
            <a:pPr algn="l">
              <a:lnSpc>
                <a:spcPts val="1820"/>
              </a:lnSpc>
            </a:pPr>
            <a:r>
              <a:rPr lang="fr-CA" sz="1400" dirty="0">
                <a:solidFill>
                  <a:srgbClr val="000000"/>
                </a:solidFill>
                <a:latin typeface="Inter"/>
                <a:ea typeface="Inter"/>
                <a:cs typeface="Inter"/>
                <a:sym typeface="Inter"/>
              </a:rPr>
              <a:t>Veuillez-vous référer</a:t>
            </a:r>
            <a:r>
              <a:rPr lang="fr-CA" sz="1400" dirty="0">
                <a:solidFill>
                  <a:srgbClr val="FFD400"/>
                </a:solidFill>
                <a:latin typeface="Inter"/>
                <a:ea typeface="Inter"/>
                <a:cs typeface="Inter"/>
                <a:sym typeface="Inter"/>
              </a:rPr>
              <a:t> </a:t>
            </a:r>
            <a:r>
              <a:rPr lang="fr-CA" sz="1400" dirty="0">
                <a:latin typeface="Inter"/>
                <a:ea typeface="Inter"/>
                <a:cs typeface="Inter"/>
                <a:sym typeface="Inter"/>
              </a:rPr>
              <a:t>à la </a:t>
            </a:r>
            <a:r>
              <a:rPr lang="fr-CA" sz="1400" u="sng" dirty="0">
                <a:solidFill>
                  <a:srgbClr val="0070C0"/>
                </a:solidFill>
                <a:latin typeface="Inter"/>
                <a:ea typeface="Inter"/>
                <a:cs typeface="Inter"/>
                <a:sym typeface="Inter"/>
                <a:hlinkClick r:id="rId12"/>
              </a:rPr>
              <a:t>Politique sur l’utilisation des réseaux sociaux </a:t>
            </a:r>
            <a:r>
              <a:rPr lang="fr-CA" sz="1400" dirty="0">
                <a:solidFill>
                  <a:srgbClr val="000000"/>
                </a:solidFill>
                <a:latin typeface="Inter"/>
                <a:ea typeface="Inter"/>
                <a:cs typeface="Inter"/>
                <a:sym typeface="Inter"/>
              </a:rPr>
              <a:t>pour plus d’informations.</a:t>
            </a:r>
          </a:p>
          <a:p>
            <a:pPr algn="l">
              <a:lnSpc>
                <a:spcPts val="1820"/>
              </a:lnSpc>
              <a:spcBef>
                <a:spcPct val="0"/>
              </a:spcBef>
            </a:pPr>
            <a:endParaRPr lang="fr-CA" sz="1400" dirty="0">
              <a:solidFill>
                <a:srgbClr val="000000"/>
              </a:solidFill>
              <a:latin typeface="Inter"/>
              <a:ea typeface="Inter"/>
              <a:cs typeface="Inter"/>
              <a:sym typeface="Inter"/>
            </a:endParaRPr>
          </a:p>
        </p:txBody>
      </p:sp>
      <p:grpSp>
        <p:nvGrpSpPr>
          <p:cNvPr id="13" name="Groupe 12">
            <a:extLst>
              <a:ext uri="{FF2B5EF4-FFF2-40B4-BE49-F238E27FC236}">
                <a16:creationId xmlns:a16="http://schemas.microsoft.com/office/drawing/2014/main" id="{F4CBF2EF-E72C-A3DB-70CE-3221471DC622}"/>
              </a:ext>
            </a:extLst>
          </p:cNvPr>
          <p:cNvGrpSpPr/>
          <p:nvPr>
            <p:custDataLst>
              <p:tags r:id="rId1"/>
            </p:custDataLst>
          </p:nvPr>
        </p:nvGrpSpPr>
        <p:grpSpPr>
          <a:xfrm>
            <a:off x="-4267202" y="836900"/>
            <a:ext cx="3891534" cy="4093427"/>
            <a:chOff x="-2554863" y="1041283"/>
            <a:chExt cx="2364003" cy="3768690"/>
          </a:xfrm>
        </p:grpSpPr>
        <p:sp>
          <p:nvSpPr>
            <p:cNvPr id="14" name="TextBox 3">
              <a:extLst>
                <a:ext uri="{FF2B5EF4-FFF2-40B4-BE49-F238E27FC236}">
                  <a16:creationId xmlns:a16="http://schemas.microsoft.com/office/drawing/2014/main" id="{C3BE3A0B-94EB-09BD-B1B3-C3ECB3947D2D}"/>
                </a:ext>
              </a:extLst>
            </p:cNvPr>
            <p:cNvSpPr txBox="1"/>
            <p:nvPr/>
          </p:nvSpPr>
          <p:spPr>
            <a:xfrm>
              <a:off x="-2554862" y="1041283"/>
              <a:ext cx="2358539" cy="376869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fr-CA" sz="1400">
                <a:solidFill>
                  <a:srgbClr val="00A76D"/>
                </a:solidFill>
                <a:effectLst/>
              </a:endParaRPr>
            </a:p>
          </p:txBody>
        </p:sp>
        <p:sp>
          <p:nvSpPr>
            <p:cNvPr id="15" name="ZoneTexte 14">
              <a:extLst>
                <a:ext uri="{FF2B5EF4-FFF2-40B4-BE49-F238E27FC236}">
                  <a16:creationId xmlns:a16="http://schemas.microsoft.com/office/drawing/2014/main" id="{ED8A47E8-3848-68E6-DAF4-0EAF5240BCAA}"/>
                </a:ext>
              </a:extLst>
            </p:cNvPr>
            <p:cNvSpPr txBox="1"/>
            <p:nvPr/>
          </p:nvSpPr>
          <p:spPr>
            <a:xfrm>
              <a:off x="-2554863" y="2040916"/>
              <a:ext cx="2364003" cy="2266882"/>
            </a:xfrm>
            <a:prstGeom prst="rect">
              <a:avLst/>
            </a:prstGeom>
            <a:noFill/>
          </p:spPr>
          <p:txBody>
            <a:bodyPr wrap="square" rtlCol="0">
              <a:spAutoFit/>
            </a:bodyPr>
            <a:lstStyle/>
            <a:p>
              <a:pPr rtl="0" fontAlgn="base"/>
              <a:r>
                <a:rPr lang="fr-CA" sz="1100" b="0" i="0">
                  <a:effectLst/>
                  <a:latin typeface="Inter" panose="02000503000000020004" pitchFamily="2" charset="0"/>
                  <a:ea typeface="Inter" panose="02000503000000020004" pitchFamily="2" charset="0"/>
                </a:rPr>
                <a:t>Afin d’éviter tout excès, il est important de réglementer l’utilisation des technologies de l’information en emploi en définissant les comportements et accès interdits lors de l’utilisation d’un poste informatique.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0">
                  <a:effectLst/>
                  <a:latin typeface="Inter" panose="02000503000000020004" pitchFamily="2" charset="0"/>
                  <a:ea typeface="Inter" panose="02000503000000020004" pitchFamily="2" charset="0"/>
                </a:rPr>
                <a:t>Veuillez-vous référer à la </a:t>
              </a:r>
              <a:r>
                <a:rPr lang="fr-CA" sz="1100" b="1" i="1" u="sng" strike="noStrike">
                  <a:effectLst/>
                  <a:latin typeface="Inter" panose="02000503000000020004" pitchFamily="2" charset="0"/>
                  <a:ea typeface="Inter" panose="02000503000000020004" pitchFamily="2" charset="0"/>
                  <a:hlinkClick r:id="rId13">
                    <a:extLst>
                      <a:ext uri="{A12FA001-AC4F-418D-AE19-62706E023703}">
                        <ahyp:hlinkClr xmlns:ahyp="http://schemas.microsoft.com/office/drawing/2018/hyperlinkcolor" val="tx"/>
                      </a:ext>
                    </a:extLst>
                  </a:hlinkClick>
                </a:rPr>
                <a:t>Loi sur l’accès à l’information</a:t>
              </a:r>
              <a:r>
                <a:rPr lang="fr-CA" sz="1100" b="0" i="0">
                  <a:effectLst/>
                  <a:latin typeface="Inter" panose="02000503000000020004" pitchFamily="2" charset="0"/>
                  <a:ea typeface="Inter" panose="02000503000000020004" pitchFamily="2" charset="0"/>
                </a:rPr>
                <a:t>. </a:t>
              </a:r>
            </a:p>
            <a:p>
              <a:pPr rtl="0" fontAlgn="base"/>
              <a:endParaRPr lang="fr-CA" sz="1100" b="0" i="0">
                <a:effectLst/>
                <a:latin typeface="Inter" panose="02000503000000020004" pitchFamily="2" charset="0"/>
                <a:ea typeface="Inter" panose="02000503000000020004" pitchFamily="2" charset="0"/>
              </a:endParaRPr>
            </a:p>
            <a:p>
              <a:pPr rtl="0" fontAlgn="base"/>
              <a:r>
                <a:rPr lang="fr-CA" sz="1100" b="0" i="1">
                  <a:effectLst/>
                  <a:latin typeface="Inter" panose="02000503000000020004" pitchFamily="2" charset="0"/>
                  <a:ea typeface="Inter" panose="02000503000000020004" pitchFamily="2" charset="0"/>
                </a:rPr>
                <a:t>Il est recommandé d’afficher publiquement et à plusieurs endroits de l’entrepôt, la politique sur l’utilisation des technologies afin de garantir que tou</a:t>
              </a:r>
              <a:r>
                <a:rPr lang="fr-CA" sz="1100" i="1">
                  <a:latin typeface="Inter" panose="02000503000000020004" pitchFamily="2" charset="0"/>
                  <a:ea typeface="Inter" panose="02000503000000020004" pitchFamily="2" charset="0"/>
                </a:rPr>
                <a:t>s(</a:t>
              </a:r>
              <a:r>
                <a:rPr lang="fr-CA" sz="1100" b="0" i="1">
                  <a:effectLst/>
                  <a:latin typeface="Inter" panose="02000503000000020004" pitchFamily="2" charset="0"/>
                  <a:ea typeface="Inter" panose="02000503000000020004" pitchFamily="2" charset="0"/>
                </a:rPr>
                <a:t>tes) les employé(e)s sont informé(e)s des mêmes règles, ce qui contribue à l'uniformité des pratiques au sein de votre entrepôt.</a:t>
              </a:r>
              <a:r>
                <a:rPr lang="fr-CA" sz="1100" b="0" i="0">
                  <a:effectLst/>
                  <a:latin typeface="Inter" panose="02000503000000020004" pitchFamily="2" charset="0"/>
                  <a:ea typeface="Inter" panose="02000503000000020004" pitchFamily="2" charset="0"/>
                </a:rPr>
                <a:t> </a:t>
              </a:r>
            </a:p>
          </p:txBody>
        </p:sp>
      </p:grpSp>
      <p:sp>
        <p:nvSpPr>
          <p:cNvPr id="16" name="TextBox 3">
            <a:extLst>
              <a:ext uri="{FF2B5EF4-FFF2-40B4-BE49-F238E27FC236}">
                <a16:creationId xmlns:a16="http://schemas.microsoft.com/office/drawing/2014/main" id="{6BF23E8D-19B5-CD93-B086-3FCE73CB4664}"/>
              </a:ext>
            </a:extLst>
          </p:cNvPr>
          <p:cNvSpPr txBox="1"/>
          <p:nvPr>
            <p:custDataLst>
              <p:tags r:id="rId2"/>
            </p:custDataLst>
          </p:nvPr>
        </p:nvSpPr>
        <p:spPr>
          <a:xfrm>
            <a:off x="-4248150" y="5266752"/>
            <a:ext cx="3863490" cy="4093426"/>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7" name="ZoneTexte 16">
            <a:extLst>
              <a:ext uri="{FF2B5EF4-FFF2-40B4-BE49-F238E27FC236}">
                <a16:creationId xmlns:a16="http://schemas.microsoft.com/office/drawing/2014/main" id="{AD63538B-952F-2831-B8E9-1C923C677949}"/>
              </a:ext>
            </a:extLst>
          </p:cNvPr>
          <p:cNvSpPr txBox="1"/>
          <p:nvPr>
            <p:custDataLst>
              <p:tags r:id="rId3"/>
            </p:custDataLst>
          </p:nvPr>
        </p:nvSpPr>
        <p:spPr>
          <a:xfrm>
            <a:off x="-4248151" y="6311669"/>
            <a:ext cx="3863489" cy="2970044"/>
          </a:xfrm>
          <a:prstGeom prst="rect">
            <a:avLst/>
          </a:prstGeom>
          <a:noFill/>
        </p:spPr>
        <p:txBody>
          <a:bodyPr wrap="square" rtlCol="0">
            <a:spAutoFit/>
          </a:bodyPr>
          <a:lstStyle/>
          <a:p>
            <a:pPr rtl="0" fontAlgn="base"/>
            <a:r>
              <a:rPr lang="fr-CA" sz="1100" b="0" i="0" dirty="0">
                <a:effectLst/>
                <a:latin typeface="Inter" panose="02000503000000020004" pitchFamily="2" charset="0"/>
                <a:ea typeface="Inter" panose="02000503000000020004" pitchFamily="2" charset="0"/>
              </a:rPr>
              <a:t>L’utilisation des médias sociaux est de plus en plus réglementée en entreprise. La politique peut encadrer les employé(e)s sur deux volets : la gestion des comptes associés à l’entrepôt et la présence personnelle des employé(e)s sur les réseaux sociaux lorsqu’ils(elles) sont au travail. </a:t>
            </a:r>
          </a:p>
          <a:p>
            <a:pPr rtl="0" fontAlgn="base"/>
            <a:endParaRPr lang="fr-CA" sz="1100" b="0" i="0" dirty="0">
              <a:effectLst/>
              <a:latin typeface="Inter" panose="02000503000000020004" pitchFamily="2" charset="0"/>
              <a:ea typeface="Inter" panose="02000503000000020004" pitchFamily="2" charset="0"/>
            </a:endParaRPr>
          </a:p>
          <a:p>
            <a:pPr rtl="0" fontAlgn="base"/>
            <a:r>
              <a:rPr lang="fr-CA" sz="1100" b="0" i="0" dirty="0">
                <a:effectLst/>
                <a:latin typeface="Inter" panose="02000503000000020004" pitchFamily="2" charset="0"/>
                <a:ea typeface="Inter" panose="02000503000000020004" pitchFamily="2" charset="0"/>
              </a:rPr>
              <a:t>Veuillez-vous référer à la </a:t>
            </a:r>
            <a:r>
              <a:rPr lang="fr-CA" sz="1100" b="1" i="1" u="sng" strike="noStrike" dirty="0">
                <a:effectLst/>
                <a:latin typeface="Inter" panose="02000503000000020004" pitchFamily="2" charset="0"/>
                <a:ea typeface="Inter" panose="02000503000000020004" pitchFamily="2" charset="0"/>
                <a:hlinkClick r:id="rId13">
                  <a:extLst>
                    <a:ext uri="{A12FA001-AC4F-418D-AE19-62706E023703}">
                      <ahyp:hlinkClr xmlns:ahyp="http://schemas.microsoft.com/office/drawing/2018/hyperlinkcolor" val="tx"/>
                    </a:ext>
                  </a:extLst>
                </a:hlinkClick>
              </a:rPr>
              <a:t>Loi sur l’accès à l’information</a:t>
            </a:r>
            <a:r>
              <a:rPr lang="fr-CA" sz="1100" b="0" i="0" dirty="0">
                <a:effectLst/>
                <a:latin typeface="Inter" panose="02000503000000020004" pitchFamily="2" charset="0"/>
                <a:ea typeface="Inter" panose="02000503000000020004" pitchFamily="2" charset="0"/>
              </a:rPr>
              <a:t> et à </a:t>
            </a:r>
            <a:r>
              <a:rPr lang="fr-CA" sz="1100" b="0" i="0" dirty="0">
                <a:effectLst/>
                <a:latin typeface="Inter" panose="02000503000000020004" pitchFamily="2" charset="0"/>
                <a:ea typeface="Inter" panose="02000503000000020004" pitchFamily="2" charset="0"/>
                <a:hlinkClick r:id="rId12"/>
              </a:rPr>
              <a:t>la </a:t>
            </a:r>
            <a:r>
              <a:rPr lang="fr-CA" sz="1100" u="sng" dirty="0">
                <a:latin typeface="Inter" panose="02000503000000020004" pitchFamily="2" charset="0"/>
                <a:ea typeface="Inter" panose="02000503000000020004" pitchFamily="2" charset="0"/>
                <a:hlinkClick r:id="rId12"/>
              </a:rPr>
              <a:t>P</a:t>
            </a:r>
            <a:r>
              <a:rPr lang="fr-CA" sz="1100" b="0" i="0" u="sng" dirty="0">
                <a:effectLst/>
                <a:latin typeface="Inter" panose="02000503000000020004" pitchFamily="2" charset="0"/>
                <a:ea typeface="Inter" panose="02000503000000020004" pitchFamily="2" charset="0"/>
                <a:hlinkClick r:id="rId12"/>
              </a:rPr>
              <a:t>olitique sur l’utilisation des réseaux sociaux</a:t>
            </a:r>
            <a:r>
              <a:rPr lang="fr-CA" sz="1100" b="0" i="0" dirty="0">
                <a:effectLst/>
                <a:latin typeface="Inter" panose="02000503000000020004" pitchFamily="2" charset="0"/>
                <a:ea typeface="Inter" panose="02000503000000020004" pitchFamily="2" charset="0"/>
                <a:hlinkClick r:id="rId12"/>
              </a:rPr>
              <a:t> </a:t>
            </a:r>
            <a:r>
              <a:rPr lang="fr-CA" sz="1100" b="0" i="0" dirty="0">
                <a:effectLst/>
                <a:latin typeface="Inter" panose="02000503000000020004" pitchFamily="2" charset="0"/>
                <a:ea typeface="Inter" panose="02000503000000020004" pitchFamily="2" charset="0"/>
              </a:rPr>
              <a:t>du coffret GRH. </a:t>
            </a:r>
          </a:p>
          <a:p>
            <a:pPr rtl="0" fontAlgn="base"/>
            <a:endParaRPr lang="fr-CA" sz="1100" b="0" i="0" dirty="0">
              <a:effectLst/>
              <a:latin typeface="Inter" panose="02000503000000020004" pitchFamily="2" charset="0"/>
              <a:ea typeface="Inter" panose="02000503000000020004" pitchFamily="2" charset="0"/>
            </a:endParaRPr>
          </a:p>
          <a:p>
            <a:pPr rtl="0" fontAlgn="base"/>
            <a:r>
              <a:rPr lang="fr-CA" sz="1100" b="0" i="1" dirty="0">
                <a:effectLst/>
                <a:latin typeface="Inter" panose="02000503000000020004" pitchFamily="2" charset="0"/>
                <a:ea typeface="Inter" panose="02000503000000020004" pitchFamily="2" charset="0"/>
              </a:rPr>
              <a:t>Il est recommandé d’afficher publiquement et à plusieurs endroits de l’entrepôt, la politique sur l’utilisation des médias sociaux afin de garantir que tous(tes) les employé(e)s sont informé(e)s des mêmes règles, ce qui contribue à l'uniformité des pratiques au sein de votre </a:t>
            </a:r>
            <a:r>
              <a:rPr lang="fr-CA" sz="1100" i="1" dirty="0">
                <a:latin typeface="Inter" panose="02000503000000020004" pitchFamily="2" charset="0"/>
                <a:ea typeface="Inter" panose="02000503000000020004" pitchFamily="2" charset="0"/>
              </a:rPr>
              <a:t>entrepôt</a:t>
            </a:r>
            <a:r>
              <a:rPr lang="fr-CA" sz="1100" b="0" i="1" dirty="0">
                <a:effectLst/>
                <a:latin typeface="Inter" panose="02000503000000020004" pitchFamily="2" charset="0"/>
                <a:ea typeface="Inter" panose="02000503000000020004" pitchFamily="2" charset="0"/>
              </a:rPr>
              <a:t>.</a:t>
            </a:r>
            <a:r>
              <a:rPr lang="fr-CA" sz="1100" b="0" i="0" dirty="0">
                <a:effectLst/>
                <a:latin typeface="Inter" panose="02000503000000020004" pitchFamily="2" charset="0"/>
                <a:ea typeface="Inter" panose="02000503000000020004" pitchFamily="2" charset="0"/>
              </a:rPr>
              <a:t> </a:t>
            </a:r>
          </a:p>
        </p:txBody>
      </p:sp>
      <p:pic>
        <p:nvPicPr>
          <p:cNvPr id="18" name="Picture 3">
            <a:extLst>
              <a:ext uri="{FF2B5EF4-FFF2-40B4-BE49-F238E27FC236}">
                <a16:creationId xmlns:a16="http://schemas.microsoft.com/office/drawing/2014/main" id="{191B878D-13F9-2586-A9AE-B5DCA7543136}"/>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2702070" y="1105918"/>
            <a:ext cx="752275" cy="7758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a:extLst>
              <a:ext uri="{FF2B5EF4-FFF2-40B4-BE49-F238E27FC236}">
                <a16:creationId xmlns:a16="http://schemas.microsoft.com/office/drawing/2014/main" id="{DD5796B7-6674-C5A5-EC9D-6D9B6645AD13}"/>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2702070" y="5373962"/>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numéro de diapositive 40">
            <a:extLst>
              <a:ext uri="{FF2B5EF4-FFF2-40B4-BE49-F238E27FC236}">
                <a16:creationId xmlns:a16="http://schemas.microsoft.com/office/drawing/2014/main" id="{5D1C06C5-773E-7058-AE19-2A0CD4CBB5DE}"/>
              </a:ext>
            </a:extLst>
          </p:cNvPr>
          <p:cNvSpPr>
            <a:spLocks noGrp="1" noRot="1" noMove="1" noResize="1" noEditPoints="1" noAdjustHandles="1" noChangeArrowheads="1" noChangeShapeType="1"/>
          </p:cNvSpPr>
          <p:nvPr>
            <p:ph type="sldNum" sz="quarter" idx="12"/>
            <p:custDataLst>
              <p:tags r:id="rId6"/>
            </p:custDataLst>
          </p:nvPr>
        </p:nvSpPr>
        <p:spPr>
          <a:xfrm>
            <a:off x="15925800" y="9791700"/>
            <a:ext cx="2133600" cy="365125"/>
          </a:xfrm>
        </p:spPr>
        <p:txBody>
          <a:bodyPr/>
          <a:lstStyle/>
          <a:p>
            <a:fld id="{B6F15528-21DE-4FAA-801E-634DDDAF4B2B}" type="slidenum">
              <a:rPr lang="en-US" smtClean="0"/>
              <a:pPr/>
              <a:t>32</a:t>
            </a:fld>
            <a:endParaRPr lang="en-US" dirty="0"/>
          </a:p>
        </p:txBody>
      </p:sp>
      <p:grpSp>
        <p:nvGrpSpPr>
          <p:cNvPr id="21" name="Group 4">
            <a:extLst>
              <a:ext uri="{FF2B5EF4-FFF2-40B4-BE49-F238E27FC236}">
                <a16:creationId xmlns:a16="http://schemas.microsoft.com/office/drawing/2014/main" id="{ED487528-BD2D-140E-4324-A9817E425690}"/>
              </a:ext>
            </a:extLst>
          </p:cNvPr>
          <p:cNvGrpSpPr/>
          <p:nvPr>
            <p:custDataLst>
              <p:tags r:id="rId7"/>
            </p:custDataLst>
          </p:nvPr>
        </p:nvGrpSpPr>
        <p:grpSpPr>
          <a:xfrm>
            <a:off x="337257" y="4138559"/>
            <a:ext cx="2893998" cy="1331917"/>
            <a:chOff x="0" y="-52399"/>
            <a:chExt cx="996881" cy="458799"/>
          </a:xfrm>
        </p:grpSpPr>
        <p:sp>
          <p:nvSpPr>
            <p:cNvPr id="22" name="Freeform 5">
              <a:extLst>
                <a:ext uri="{FF2B5EF4-FFF2-40B4-BE49-F238E27FC236}">
                  <a16:creationId xmlns:a16="http://schemas.microsoft.com/office/drawing/2014/main" id="{3EF1425C-7B23-3D95-BED8-8BED82DC7160}"/>
                </a:ext>
              </a:extLst>
            </p:cNvPr>
            <p:cNvSpPr/>
            <p:nvPr/>
          </p:nvSpPr>
          <p:spPr>
            <a:xfrm>
              <a:off x="23035" y="-52399"/>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dirty="0"/>
            </a:p>
          </p:txBody>
        </p:sp>
        <p:sp>
          <p:nvSpPr>
            <p:cNvPr id="23" name="TextBox 6">
              <a:extLst>
                <a:ext uri="{FF2B5EF4-FFF2-40B4-BE49-F238E27FC236}">
                  <a16:creationId xmlns:a16="http://schemas.microsoft.com/office/drawing/2014/main" id="{2837CA6A-1EC1-C801-E8F4-183248FE3B7C}"/>
                </a:ext>
              </a:extLst>
            </p:cNvPr>
            <p:cNvSpPr txBox="1"/>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24" name="TextBox 11">
            <a:extLst>
              <a:ext uri="{FF2B5EF4-FFF2-40B4-BE49-F238E27FC236}">
                <a16:creationId xmlns:a16="http://schemas.microsoft.com/office/drawing/2014/main" id="{4541F2B1-CCDB-E6C0-69DB-06DC3B7BC19A}"/>
              </a:ext>
            </a:extLst>
          </p:cNvPr>
          <p:cNvSpPr txBox="1">
            <a:spLocks/>
          </p:cNvSpPr>
          <p:nvPr>
            <p:custDataLst>
              <p:tags r:id="rId8"/>
            </p:custDataLst>
          </p:nvPr>
        </p:nvSpPr>
        <p:spPr>
          <a:xfrm>
            <a:off x="683741" y="4229265"/>
            <a:ext cx="2282649" cy="1045351"/>
          </a:xfrm>
          <a:prstGeom prst="rect">
            <a:avLst/>
          </a:prstGeom>
        </p:spPr>
        <p:txBody>
          <a:bodyPr lIns="0" tIns="0" rIns="0" bIns="0" rtlCol="0" anchor="t">
            <a:spAutoFit/>
          </a:bodyPr>
          <a:lstStyle/>
          <a:p>
            <a:pPr algn="ctr">
              <a:lnSpc>
                <a:spcPts val="2799"/>
              </a:lnSpc>
            </a:pPr>
            <a:r>
              <a:rPr lang="en-US" sz="1999" dirty="0">
                <a:solidFill>
                  <a:srgbClr val="FFFFFF"/>
                </a:solidFill>
                <a:latin typeface="Playfair Display Bold"/>
                <a:ea typeface="Playfair Display Bold"/>
                <a:cs typeface="Playfair Display Bold"/>
                <a:sym typeface="Playfair Display Bold"/>
              </a:rPr>
              <a:t>Usage de l’intelligence artificielle (IA)</a:t>
            </a:r>
          </a:p>
        </p:txBody>
      </p:sp>
      <p:sp>
        <p:nvSpPr>
          <p:cNvPr id="25" name="TextBox 3">
            <a:extLst>
              <a:ext uri="{FF2B5EF4-FFF2-40B4-BE49-F238E27FC236}">
                <a16:creationId xmlns:a16="http://schemas.microsoft.com/office/drawing/2014/main" id="{79D61C90-9C61-F2FF-7732-21F4B64D5D77}"/>
              </a:ext>
            </a:extLst>
          </p:cNvPr>
          <p:cNvSpPr txBox="1"/>
          <p:nvPr>
            <p:custDataLst>
              <p:tags r:id="rId9"/>
            </p:custDataLst>
          </p:nvPr>
        </p:nvSpPr>
        <p:spPr>
          <a:xfrm>
            <a:off x="471002" y="5613838"/>
            <a:ext cx="17422780" cy="1774204"/>
          </a:xfrm>
          <a:prstGeom prst="rect">
            <a:avLst/>
          </a:prstGeom>
        </p:spPr>
        <p:txBody>
          <a:bodyPr lIns="0" tIns="0" rIns="0" bIns="0" rtlCol="0" anchor="t">
            <a:spAutoFit/>
          </a:bodyPr>
          <a:lstStyle/>
          <a:p>
            <a:pPr>
              <a:lnSpc>
                <a:spcPts val="1960"/>
              </a:lnSpc>
            </a:pPr>
            <a:r>
              <a:rPr lang="fr-CA" sz="1400" dirty="0">
                <a:solidFill>
                  <a:srgbClr val="000000"/>
                </a:solidFill>
                <a:latin typeface="Inter"/>
                <a:ea typeface="Inter"/>
              </a:rPr>
              <a:t>L’utilisation d’outils d’intelligence artificielle (IA) dans le cadre du travail est encadrée afin d’assurer un usage responsable, sécuritaire et conforme aux exigences de l’organisation.</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Ces outils peuvent être utilisés pour soutenir les tâches professionnelles, dans le respect des règles en vigueur, notamment en matière de confidentialité des informations et de qualité des contenus produits.</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Veuillez-vous référer à la </a:t>
            </a:r>
            <a:r>
              <a:rPr lang="fr-CA" sz="1400" dirty="0">
                <a:latin typeface="Inter"/>
                <a:ea typeface="Inter"/>
                <a:hlinkClick r:id="rId15"/>
              </a:rPr>
              <a:t>Politique sur l’utilisation de l’intelligence artificielle</a:t>
            </a:r>
            <a:r>
              <a:rPr lang="fr-CA" sz="1400" dirty="0">
                <a:latin typeface="Inter"/>
                <a:ea typeface="Inter"/>
              </a:rPr>
              <a:t> pour plus d’information</a:t>
            </a:r>
            <a:r>
              <a:rPr lang="fr-CA" sz="1400" b="1" dirty="0">
                <a:solidFill>
                  <a:srgbClr val="0070C0"/>
                </a:solidFill>
                <a:latin typeface="Inter"/>
                <a:ea typeface="Inter"/>
              </a:rPr>
              <a:t>.</a:t>
            </a:r>
          </a:p>
          <a:p>
            <a:pPr>
              <a:lnSpc>
                <a:spcPts val="1960"/>
              </a:lnSpc>
            </a:pPr>
            <a:endParaRPr lang="fr-CA" sz="1400" dirty="0">
              <a:solidFill>
                <a:srgbClr val="000000"/>
              </a:solidFill>
              <a:latin typeface="Inter"/>
              <a:ea typeface="Inter"/>
            </a:endParaRPr>
          </a:p>
          <a:p>
            <a:pPr>
              <a:lnSpc>
                <a:spcPts val="1960"/>
              </a:lnSpc>
            </a:pPr>
            <a:r>
              <a:rPr lang="fr-CA" sz="1400" dirty="0">
                <a:solidFill>
                  <a:srgbClr val="000000"/>
                </a:solidFill>
                <a:latin typeface="Inter"/>
                <a:ea typeface="Inter"/>
              </a:rPr>
              <a:t>Cette politique s’adresse à tous(tes) nos employé(e)s et vous vous engagez à la respecter.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4131" y="1831249"/>
            <a:ext cx="17489652" cy="1261243"/>
          </a:xfrm>
          <a:prstGeom prst="rect">
            <a:avLst/>
          </a:prstGeom>
        </p:spPr>
        <p:txBody>
          <a:bodyPr lIns="0" tIns="0" rIns="0" bIns="0" rtlCol="0" anchor="t">
            <a:spAutoFit/>
          </a:bodyPr>
          <a:lstStyle/>
          <a:p>
            <a:pPr algn="l">
              <a:lnSpc>
                <a:spcPts val="1960"/>
              </a:lnSpc>
            </a:pPr>
            <a:r>
              <a:rPr lang="fr-CA" sz="1400" dirty="0">
                <a:solidFill>
                  <a:srgbClr val="000000"/>
                </a:solidFill>
                <a:latin typeface="Inter"/>
                <a:ea typeface="Inter"/>
                <a:cs typeface="Inter"/>
                <a:sym typeface="Inter"/>
              </a:rPr>
              <a:t>L’utilisation du téléphone est principalement réservée pour le travail. Si vous devez effectuer un appel personnel, il doit être bref et aucun interurbain n’est autorisé. De plus, au début de votre journée de travail, par respect pour la clientèle et pour vos collègues, vous devez éteindre tout appareil personnel (cellulaire, montre intelligente, etc.) et le déposer dans les casiers prévus à cet effet. </a:t>
            </a:r>
          </a:p>
          <a:p>
            <a:pPr algn="l">
              <a:lnSpc>
                <a:spcPts val="1960"/>
              </a:lnSpc>
            </a:pPr>
            <a:endParaRPr lang="fr-CA" sz="1400" dirty="0">
              <a:solidFill>
                <a:srgbClr val="000000"/>
              </a:solidFill>
              <a:latin typeface="Inter"/>
              <a:ea typeface="Inter"/>
              <a:cs typeface="Inter"/>
              <a:sym typeface="Inter"/>
            </a:endParaRPr>
          </a:p>
          <a:p>
            <a:pPr algn="l">
              <a:lnSpc>
                <a:spcPts val="1960"/>
              </a:lnSpc>
              <a:spcBef>
                <a:spcPct val="0"/>
              </a:spcBef>
            </a:pPr>
            <a:r>
              <a:rPr lang="fr-CA" sz="1400" dirty="0">
                <a:solidFill>
                  <a:srgbClr val="000000"/>
                </a:solidFill>
                <a:latin typeface="Inter"/>
                <a:ea typeface="Inter"/>
                <a:cs typeface="Inter"/>
                <a:sym typeface="Inter"/>
              </a:rPr>
              <a:t>Toutefois, si vous attendez un appel important, vous pourrez exceptionnellement apporter votre cellulaire à votre poste de travail après en avoir avisé votre supérieur(e) immédiat(e) et avoir obtenu son accord.</a:t>
            </a:r>
          </a:p>
        </p:txBody>
      </p:sp>
      <p:grpSp>
        <p:nvGrpSpPr>
          <p:cNvPr id="4" name="Group 4"/>
          <p:cNvGrpSpPr>
            <a:grpSpLocks noGrp="1" noUngrp="1" noRot="1" noMove="1" noResize="1"/>
          </p:cNvGrpSpPr>
          <p:nvPr/>
        </p:nvGrpSpPr>
        <p:grpSpPr>
          <a:xfrm>
            <a:off x="404131" y="302304"/>
            <a:ext cx="2827126" cy="1179800"/>
            <a:chOff x="0" y="0"/>
            <a:chExt cx="973846" cy="406400"/>
          </a:xfrm>
        </p:grpSpPr>
        <p:sp>
          <p:nvSpPr>
            <p:cNvPr id="5" name="Freeform 5"/>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7" name="TextBox 7"/>
          <p:cNvSpPr txBox="1">
            <a:spLocks noGrp="1" noRot="1" noMove="1" noResize="1" noEditPoints="1" noAdjustHandles="1" noChangeArrowheads="1" noChangeShapeType="1"/>
          </p:cNvSpPr>
          <p:nvPr/>
        </p:nvSpPr>
        <p:spPr>
          <a:xfrm>
            <a:off x="565438" y="536712"/>
            <a:ext cx="2504511" cy="682409"/>
          </a:xfrm>
          <a:prstGeom prst="rect">
            <a:avLst/>
          </a:prstGeom>
        </p:spPr>
        <p:txBody>
          <a:bodyPr lIns="0" tIns="0" rIns="0" bIns="0" rtlCol="0" anchor="t">
            <a:spAutoFit/>
          </a:bodyPr>
          <a:lstStyle/>
          <a:p>
            <a:pPr algn="ctr">
              <a:lnSpc>
                <a:spcPts val="2799"/>
              </a:lnSpc>
            </a:pPr>
            <a:r>
              <a:rPr lang="fr-CA" sz="1999" b="1">
                <a:solidFill>
                  <a:srgbClr val="FFFFFF"/>
                </a:solidFill>
                <a:latin typeface="Playfair Display Bold"/>
                <a:ea typeface="Playfair Display Bold"/>
                <a:cs typeface="Playfair Display Bold"/>
                <a:sym typeface="Playfair Display Bold"/>
              </a:rPr>
              <a:t>Usage du téléphone et du cellulaire</a:t>
            </a:r>
          </a:p>
        </p:txBody>
      </p:sp>
      <p:grpSp>
        <p:nvGrpSpPr>
          <p:cNvPr id="8" name="Group 8"/>
          <p:cNvGrpSpPr>
            <a:grpSpLocks noGrp="1" noUngrp="1" noRot="1" noMove="1" noResize="1"/>
          </p:cNvGrpSpPr>
          <p:nvPr/>
        </p:nvGrpSpPr>
        <p:grpSpPr>
          <a:xfrm>
            <a:off x="404131" y="4836270"/>
            <a:ext cx="2827126" cy="1179800"/>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00A76D"/>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nvSpPr>
        <p:spPr>
          <a:xfrm>
            <a:off x="565438" y="5070678"/>
            <a:ext cx="2504511" cy="682409"/>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Bonne attitude avec la clientèle</a:t>
            </a:r>
          </a:p>
        </p:txBody>
      </p:sp>
      <p:sp>
        <p:nvSpPr>
          <p:cNvPr id="12" name="TextBox 12"/>
          <p:cNvSpPr txBox="1"/>
          <p:nvPr/>
        </p:nvSpPr>
        <p:spPr>
          <a:xfrm>
            <a:off x="404131" y="6378020"/>
            <a:ext cx="17489652" cy="915670"/>
          </a:xfrm>
          <a:prstGeom prst="rect">
            <a:avLst/>
          </a:prstGeom>
        </p:spPr>
        <p:txBody>
          <a:bodyPr lIns="0" tIns="0" rIns="0" bIns="0" rtlCol="0" anchor="t">
            <a:spAutoFit/>
          </a:bodyPr>
          <a:lstStyle/>
          <a:p>
            <a:pPr algn="l">
              <a:lnSpc>
                <a:spcPts val="1820"/>
              </a:lnSpc>
            </a:pPr>
            <a:r>
              <a:rPr lang="fr-CA" sz="1400">
                <a:solidFill>
                  <a:srgbClr val="000000"/>
                </a:solidFill>
                <a:latin typeface="Inter"/>
                <a:ea typeface="Inter"/>
                <a:cs typeface="Inter"/>
                <a:sym typeface="Inter"/>
              </a:rPr>
              <a:t>Nos employé(e)s sont l’image de notre entrepôt, ils(elles) sont le lien entre l’entrepôt et la clientèle, peu importe le moyen de communication choisi (appel téléphonique, échanges par courriel, conversation face à face, etc.). Le ou la client(e) associera son expérience au fonctionnement général de l’entrepôt et portera donc un jugement positif ou négatif sur celui-ci. </a:t>
            </a:r>
          </a:p>
          <a:p>
            <a:pPr algn="l">
              <a:lnSpc>
                <a:spcPts val="1820"/>
              </a:lnSpc>
            </a:pPr>
            <a:endParaRPr lang="fr-CA" sz="1400">
              <a:solidFill>
                <a:srgbClr val="000000"/>
              </a:solidFill>
              <a:latin typeface="Inter"/>
              <a:ea typeface="Inter"/>
              <a:cs typeface="Inter"/>
              <a:sym typeface="Inter"/>
            </a:endParaRPr>
          </a:p>
          <a:p>
            <a:pPr algn="l">
              <a:lnSpc>
                <a:spcPts val="1820"/>
              </a:lnSpc>
              <a:spcBef>
                <a:spcPct val="0"/>
              </a:spcBef>
            </a:pPr>
            <a:r>
              <a:rPr lang="fr-CA" sz="1400">
                <a:solidFill>
                  <a:srgbClr val="000000"/>
                </a:solidFill>
                <a:latin typeface="Inter"/>
                <a:ea typeface="Inter"/>
                <a:cs typeface="Inter"/>
                <a:sym typeface="Inter"/>
              </a:rPr>
              <a:t>Vous devez à ce titre, démontrer en tout temps une attitude professionnelle reflétant la considération, l’amabilité et le respect.</a:t>
            </a:r>
          </a:p>
        </p:txBody>
      </p:sp>
      <p:sp>
        <p:nvSpPr>
          <p:cNvPr id="13" name="TextBox 3">
            <a:extLst>
              <a:ext uri="{FF2B5EF4-FFF2-40B4-BE49-F238E27FC236}">
                <a16:creationId xmlns:a16="http://schemas.microsoft.com/office/drawing/2014/main" id="{55C19C17-BE13-DECC-078E-A0F05EA5A5E9}"/>
              </a:ext>
            </a:extLst>
          </p:cNvPr>
          <p:cNvSpPr txBox="1"/>
          <p:nvPr>
            <p:custDataLst>
              <p:tags r:id="rId1"/>
            </p:custDataLst>
          </p:nvPr>
        </p:nvSpPr>
        <p:spPr>
          <a:xfrm>
            <a:off x="-3200400" y="4457701"/>
            <a:ext cx="2965764" cy="2514600"/>
          </a:xfrm>
          <a:prstGeom prst="rect">
            <a:avLst/>
          </a:prstGeom>
          <a:gradFill flip="none" rotWithShape="1">
            <a:gsLst>
              <a:gs pos="0">
                <a:srgbClr val="00A76D">
                  <a:tint val="66000"/>
                  <a:satMod val="160000"/>
                </a:srgbClr>
              </a:gs>
              <a:gs pos="50000">
                <a:srgbClr val="00A76D">
                  <a:tint val="44500"/>
                  <a:satMod val="160000"/>
                </a:srgbClr>
              </a:gs>
              <a:gs pos="100000">
                <a:srgbClr val="00A76D">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14" name="ZoneTexte 13">
            <a:extLst>
              <a:ext uri="{FF2B5EF4-FFF2-40B4-BE49-F238E27FC236}">
                <a16:creationId xmlns:a16="http://schemas.microsoft.com/office/drawing/2014/main" id="{5116C240-7A91-D3CF-15F7-90DC4BF09E8C}"/>
              </a:ext>
            </a:extLst>
          </p:cNvPr>
          <p:cNvSpPr txBox="1"/>
          <p:nvPr>
            <p:custDataLst>
              <p:tags r:id="rId2"/>
            </p:custDataLst>
          </p:nvPr>
        </p:nvSpPr>
        <p:spPr>
          <a:xfrm>
            <a:off x="-3139920" y="5434995"/>
            <a:ext cx="2835119" cy="1277273"/>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La politique de service à la clientèle permet d’encadrer l’approche et les comportements souhaités des employé(e)s envers les client(e)s. Elle vise à énoncer clairement la qualité de la prestation des services et les valeurs de l’entrepôt qui s’y rattachent. </a:t>
            </a:r>
            <a:endParaRPr lang="fr-CA" sz="1100">
              <a:latin typeface="Inter" panose="02000503000000020004" pitchFamily="2" charset="0"/>
              <a:ea typeface="Inter" panose="02000503000000020004" pitchFamily="2" charset="0"/>
            </a:endParaRPr>
          </a:p>
        </p:txBody>
      </p:sp>
      <p:pic>
        <p:nvPicPr>
          <p:cNvPr id="15" name="Picture 3">
            <a:extLst>
              <a:ext uri="{FF2B5EF4-FFF2-40B4-BE49-F238E27FC236}">
                <a16:creationId xmlns:a16="http://schemas.microsoft.com/office/drawing/2014/main" id="{98295649-6FEF-A577-C5F7-5017EA7EAFA1}"/>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098499" y="4611125"/>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16" name="Espace réservé du numéro de diapositive 40">
            <a:extLst>
              <a:ext uri="{FF2B5EF4-FFF2-40B4-BE49-F238E27FC236}">
                <a16:creationId xmlns:a16="http://schemas.microsoft.com/office/drawing/2014/main" id="{79FE5AC8-A3EE-8D6C-4A26-20593968DA4A}"/>
              </a:ext>
            </a:extLst>
          </p:cNvPr>
          <p:cNvSpPr>
            <a:spLocks noGrp="1" noRot="1" noMove="1" noResize="1" noEditPoints="1" noAdjustHandles="1" noChangeArrowheads="1" noChangeShapeType="1"/>
          </p:cNvSpPr>
          <p:nvPr>
            <p:ph type="sldNum" sz="quarter" idx="12"/>
            <p:custDataLst>
              <p:tags r:id="rId4"/>
            </p:custDataLst>
          </p:nvPr>
        </p:nvSpPr>
        <p:spPr>
          <a:xfrm>
            <a:off x="15925800" y="9791700"/>
            <a:ext cx="2133600" cy="365125"/>
          </a:xfrm>
        </p:spPr>
        <p:txBody>
          <a:bodyPr/>
          <a:lstStyle/>
          <a:p>
            <a:fld id="{B6F15528-21DE-4FAA-801E-634DDDAF4B2B}"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CDFD8"/>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970156" y="3957732"/>
            <a:ext cx="8347687" cy="182225"/>
            <a:chOff x="0" y="0"/>
            <a:chExt cx="11130250" cy="242966"/>
          </a:xfrm>
        </p:grpSpPr>
        <p:grpSp>
          <p:nvGrpSpPr>
            <p:cNvPr id="3" name="Group 3"/>
            <p:cNvGrpSpPr>
              <a:grpSpLocks noGrp="1" noUngrp="1" noRot="1" noMove="1" noResize="1"/>
            </p:cNvGrpSpPr>
            <p:nvPr/>
          </p:nvGrpSpPr>
          <p:grpSpPr>
            <a:xfrm rot="5400000">
              <a:off x="1269798" y="-1269798"/>
              <a:ext cx="242966" cy="2782562"/>
              <a:chOff x="0" y="0"/>
              <a:chExt cx="188466" cy="2158407"/>
            </a:xfrm>
          </p:grpSpPr>
          <p:sp>
            <p:nvSpPr>
              <p:cNvPr id="4" name="Freeform 4"/>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EE2E24"/>
              </a:solidFill>
            </p:spPr>
            <p:txBody>
              <a:bodyPr/>
              <a:lstStyle/>
              <a:p>
                <a:endParaRPr lang="fr-CA"/>
              </a:p>
            </p:txBody>
          </p:sp>
        </p:grpSp>
        <p:grpSp>
          <p:nvGrpSpPr>
            <p:cNvPr id="5" name="Group 5"/>
            <p:cNvGrpSpPr>
              <a:grpSpLocks noGrp="1" noUngrp="1" noRot="1" noMove="1" noResize="1"/>
            </p:cNvGrpSpPr>
            <p:nvPr/>
          </p:nvGrpSpPr>
          <p:grpSpPr>
            <a:xfrm rot="5400000">
              <a:off x="4052361" y="-1269798"/>
              <a:ext cx="242966" cy="2782562"/>
              <a:chOff x="0" y="0"/>
              <a:chExt cx="188466" cy="2158407"/>
            </a:xfrm>
          </p:grpSpPr>
          <p:sp>
            <p:nvSpPr>
              <p:cNvPr id="6" name="Freeform 6"/>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00A76D"/>
              </a:solidFill>
            </p:spPr>
            <p:txBody>
              <a:bodyPr/>
              <a:lstStyle/>
              <a:p>
                <a:endParaRPr lang="fr-CA"/>
              </a:p>
            </p:txBody>
          </p:sp>
        </p:grpSp>
        <p:grpSp>
          <p:nvGrpSpPr>
            <p:cNvPr id="7" name="Group 7"/>
            <p:cNvGrpSpPr>
              <a:grpSpLocks noGrp="1" noUngrp="1" noRot="1" noMove="1" noResize="1"/>
            </p:cNvGrpSpPr>
            <p:nvPr/>
          </p:nvGrpSpPr>
          <p:grpSpPr>
            <a:xfrm rot="5400000">
              <a:off x="6834923" y="-1269798"/>
              <a:ext cx="242966" cy="2782562"/>
              <a:chOff x="0" y="0"/>
              <a:chExt cx="188466" cy="2158407"/>
            </a:xfrm>
          </p:grpSpPr>
          <p:sp>
            <p:nvSpPr>
              <p:cNvPr id="8" name="Freeform 8"/>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FFD400"/>
              </a:solidFill>
            </p:spPr>
            <p:txBody>
              <a:bodyPr/>
              <a:lstStyle/>
              <a:p>
                <a:endParaRPr lang="fr-CA"/>
              </a:p>
            </p:txBody>
          </p:sp>
        </p:grpSp>
        <p:grpSp>
          <p:nvGrpSpPr>
            <p:cNvPr id="9" name="Group 9"/>
            <p:cNvGrpSpPr>
              <a:grpSpLocks noGrp="1" noUngrp="1" noRot="1" noMove="1" noResize="1"/>
            </p:cNvGrpSpPr>
            <p:nvPr/>
          </p:nvGrpSpPr>
          <p:grpSpPr>
            <a:xfrm rot="5400000">
              <a:off x="9617485" y="-1269798"/>
              <a:ext cx="242966" cy="2782562"/>
              <a:chOff x="0" y="0"/>
              <a:chExt cx="188466" cy="2158407"/>
            </a:xfrm>
          </p:grpSpPr>
          <p:sp>
            <p:nvSpPr>
              <p:cNvPr id="10" name="Freeform 10"/>
              <p:cNvSpPr>
                <a:spLocks noGrp="1" noRot="1" noMove="1" noResize="1" noEditPoints="1" noAdjustHandles="1" noChangeArrowheads="1" noChangeShapeType="1"/>
              </p:cNvSpPr>
              <p:nvPr/>
            </p:nvSpPr>
            <p:spPr>
              <a:xfrm>
                <a:off x="0" y="0"/>
                <a:ext cx="188466" cy="2158407"/>
              </a:xfrm>
              <a:custGeom>
                <a:avLst/>
                <a:gdLst/>
                <a:ahLst/>
                <a:cxnLst/>
                <a:rect l="l" t="t" r="r" b="b"/>
                <a:pathLst>
                  <a:path w="188466" h="2158407">
                    <a:moveTo>
                      <a:pt x="0" y="0"/>
                    </a:moveTo>
                    <a:lnTo>
                      <a:pt x="188466" y="0"/>
                    </a:lnTo>
                    <a:lnTo>
                      <a:pt x="188466" y="2158407"/>
                    </a:lnTo>
                    <a:lnTo>
                      <a:pt x="0" y="2158407"/>
                    </a:lnTo>
                    <a:close/>
                  </a:path>
                </a:pathLst>
              </a:custGeom>
              <a:solidFill>
                <a:srgbClr val="F15822"/>
              </a:solidFill>
            </p:spPr>
            <p:txBody>
              <a:bodyPr/>
              <a:lstStyle/>
              <a:p>
                <a:endParaRPr lang="fr-CA"/>
              </a:p>
            </p:txBody>
          </p:sp>
        </p:grpSp>
      </p:grpSp>
      <p:sp>
        <p:nvSpPr>
          <p:cNvPr id="11" name="Freeform 11"/>
          <p:cNvSpPr>
            <a:spLocks noGrp="1" noRot="1" noMove="1" noResize="1" noEditPoints="1" noAdjustHandles="1" noChangeArrowheads="1" noChangeShapeType="1"/>
          </p:cNvSpPr>
          <p:nvPr/>
        </p:nvSpPr>
        <p:spPr>
          <a:xfrm flipH="1">
            <a:off x="5379914" y="4513245"/>
            <a:ext cx="12923626" cy="5702550"/>
          </a:xfrm>
          <a:custGeom>
            <a:avLst/>
            <a:gdLst/>
            <a:ahLst/>
            <a:cxnLst/>
            <a:rect l="l" t="t" r="r" b="b"/>
            <a:pathLst>
              <a:path w="12923626" h="5702550">
                <a:moveTo>
                  <a:pt x="12923626" y="0"/>
                </a:moveTo>
                <a:lnTo>
                  <a:pt x="0" y="0"/>
                </a:lnTo>
                <a:lnTo>
                  <a:pt x="0" y="5702550"/>
                </a:lnTo>
                <a:lnTo>
                  <a:pt x="12923626" y="5702550"/>
                </a:lnTo>
                <a:lnTo>
                  <a:pt x="12923626"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flipH="1">
            <a:off x="208587" y="7212305"/>
            <a:ext cx="2095288" cy="2998623"/>
          </a:xfrm>
          <a:custGeom>
            <a:avLst/>
            <a:gdLst/>
            <a:ahLst/>
            <a:cxnLst/>
            <a:rect l="l" t="t" r="r" b="b"/>
            <a:pathLst>
              <a:path w="2095288" h="2998623">
                <a:moveTo>
                  <a:pt x="2095288" y="0"/>
                </a:moveTo>
                <a:lnTo>
                  <a:pt x="0" y="0"/>
                </a:lnTo>
                <a:lnTo>
                  <a:pt x="0" y="2998623"/>
                </a:lnTo>
                <a:lnTo>
                  <a:pt x="2095288" y="2998623"/>
                </a:lnTo>
                <a:lnTo>
                  <a:pt x="2095288"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4132851" y="7486295"/>
            <a:ext cx="2216437" cy="2729500"/>
          </a:xfrm>
          <a:custGeom>
            <a:avLst/>
            <a:gdLst/>
            <a:ahLst/>
            <a:cxnLst/>
            <a:rect l="l" t="t" r="r" b="b"/>
            <a:pathLst>
              <a:path w="2216437" h="2729500">
                <a:moveTo>
                  <a:pt x="0" y="0"/>
                </a:moveTo>
                <a:lnTo>
                  <a:pt x="2216437" y="0"/>
                </a:lnTo>
                <a:lnTo>
                  <a:pt x="2216437" y="2729499"/>
                </a:lnTo>
                <a:lnTo>
                  <a:pt x="0" y="2729499"/>
                </a:lnTo>
                <a:lnTo>
                  <a:pt x="0" y="0"/>
                </a:lnTo>
                <a:close/>
              </a:path>
            </a:pathLst>
          </a:custGeom>
          <a:blipFill>
            <a:blip r:embed="rId6"/>
            <a:stretch>
              <a:fillRect l="-567" r="-567"/>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a:off x="2339734" y="7364447"/>
            <a:ext cx="996268" cy="2846481"/>
          </a:xfrm>
          <a:custGeom>
            <a:avLst/>
            <a:gdLst/>
            <a:ahLst/>
            <a:cxnLst/>
            <a:rect l="l" t="t" r="r" b="b"/>
            <a:pathLst>
              <a:path w="996268" h="2846481">
                <a:moveTo>
                  <a:pt x="0" y="0"/>
                </a:moveTo>
                <a:lnTo>
                  <a:pt x="996268" y="0"/>
                </a:lnTo>
                <a:lnTo>
                  <a:pt x="996268" y="2846481"/>
                </a:lnTo>
                <a:lnTo>
                  <a:pt x="0" y="284648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4563587" y="1940150"/>
            <a:ext cx="9160826" cy="1725664"/>
          </a:xfrm>
          <a:prstGeom prst="rect">
            <a:avLst/>
          </a:prstGeom>
        </p:spPr>
        <p:txBody>
          <a:bodyPr lIns="0" tIns="0" rIns="0" bIns="0" rtlCol="0" anchor="t">
            <a:spAutoFit/>
          </a:bodyPr>
          <a:lstStyle/>
          <a:p>
            <a:pPr algn="ctr">
              <a:lnSpc>
                <a:spcPts val="7002"/>
              </a:lnSpc>
            </a:pPr>
            <a:r>
              <a:rPr lang="en-US" sz="5001" b="1" dirty="0">
                <a:solidFill>
                  <a:srgbClr val="000000"/>
                </a:solidFill>
                <a:latin typeface="Playfair Display Bold"/>
                <a:ea typeface="Playfair Display Bold"/>
                <a:cs typeface="Playfair Display Bold"/>
                <a:sym typeface="Playfair Display Bold"/>
              </a:rPr>
              <a:t>Nous </a:t>
            </a:r>
            <a:r>
              <a:rPr lang="en-US" sz="5001" b="1" err="1">
                <a:solidFill>
                  <a:srgbClr val="000000"/>
                </a:solidFill>
                <a:latin typeface="Playfair Display Bold"/>
                <a:ea typeface="Playfair Display Bold"/>
                <a:cs typeface="Playfair Display Bold"/>
                <a:sym typeface="Playfair Display Bold"/>
              </a:rPr>
              <a:t>sommes</a:t>
            </a:r>
            <a:r>
              <a:rPr lang="en-US" sz="5001" b="1">
                <a:solidFill>
                  <a:srgbClr val="000000"/>
                </a:solidFill>
                <a:latin typeface="Playfair Display Bold"/>
                <a:ea typeface="Playfair Display Bold"/>
                <a:cs typeface="Playfair Display Bold"/>
                <a:sym typeface="Playfair Display Bold"/>
              </a:rPr>
              <a:t> heureux(ses) </a:t>
            </a:r>
            <a:r>
              <a:rPr lang="en-US" sz="5001" b="1" dirty="0">
                <a:solidFill>
                  <a:srgbClr val="000000"/>
                </a:solidFill>
                <a:latin typeface="Playfair Display Bold"/>
                <a:ea typeface="Playfair Display Bold"/>
                <a:cs typeface="Playfair Display Bold"/>
                <a:sym typeface="Playfair Display Bold"/>
              </a:rPr>
              <a:t>de </a:t>
            </a:r>
            <a:r>
              <a:rPr lang="en-US" sz="5001" b="1" dirty="0" err="1">
                <a:solidFill>
                  <a:srgbClr val="000000"/>
                </a:solidFill>
                <a:latin typeface="Playfair Display Bold"/>
                <a:ea typeface="Playfair Display Bold"/>
                <a:cs typeface="Playfair Display Bold"/>
                <a:sym typeface="Playfair Display Bold"/>
              </a:rPr>
              <a:t>t’avoir</a:t>
            </a:r>
            <a:r>
              <a:rPr lang="en-US" sz="5001" b="1" dirty="0">
                <a:solidFill>
                  <a:srgbClr val="000000"/>
                </a:solidFill>
                <a:latin typeface="Playfair Display Bold"/>
                <a:ea typeface="Playfair Display Bold"/>
                <a:cs typeface="Playfair Display Bold"/>
                <a:sym typeface="Playfair Display Bold"/>
              </a:rPr>
              <a:t> dans </a:t>
            </a:r>
            <a:r>
              <a:rPr lang="en-US" sz="5001" b="1" dirty="0" err="1">
                <a:solidFill>
                  <a:srgbClr val="000000"/>
                </a:solidFill>
                <a:latin typeface="Playfair Display Bold"/>
                <a:ea typeface="Playfair Display Bold"/>
                <a:cs typeface="Playfair Display Bold"/>
                <a:sym typeface="Playfair Display Bold"/>
              </a:rPr>
              <a:t>l’équipe</a:t>
            </a:r>
            <a:r>
              <a:rPr lang="en-US" sz="5001" b="1" dirty="0">
                <a:solidFill>
                  <a:srgbClr val="000000"/>
                </a:solidFill>
                <a:latin typeface="Playfair Display Bold"/>
                <a:ea typeface="Playfair Display Bold"/>
                <a:cs typeface="Playfair Display Bold"/>
                <a:sym typeface="Playfair Display Bold"/>
              </a:rPr>
              <a:t> !</a:t>
            </a:r>
          </a:p>
        </p:txBody>
      </p:sp>
      <p:sp>
        <p:nvSpPr>
          <p:cNvPr id="17" name="Espace réservé du numéro de diapositive 40">
            <a:extLst>
              <a:ext uri="{FF2B5EF4-FFF2-40B4-BE49-F238E27FC236}">
                <a16:creationId xmlns:a16="http://schemas.microsoft.com/office/drawing/2014/main" id="{52EDEB1C-38F0-54B4-F6E0-9301326C3EBD}"/>
              </a:ext>
            </a:extLst>
          </p:cNvPr>
          <p:cNvSpPr>
            <a:spLocks noGrp="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34</a:t>
            </a:fld>
            <a:endParaRPr lang="en-US"/>
          </a:p>
        </p:txBody>
      </p:sp>
      <p:sp>
        <p:nvSpPr>
          <p:cNvPr id="18" name="TextBox 3">
            <a:extLst>
              <a:ext uri="{FF2B5EF4-FFF2-40B4-BE49-F238E27FC236}">
                <a16:creationId xmlns:a16="http://schemas.microsoft.com/office/drawing/2014/main" id="{53276287-3ED9-BBFD-3245-293BB9D7B5C6}"/>
              </a:ext>
            </a:extLst>
          </p:cNvPr>
          <p:cNvSpPr txBox="1"/>
          <p:nvPr/>
        </p:nvSpPr>
        <p:spPr>
          <a:xfrm>
            <a:off x="-3429000" y="0"/>
            <a:ext cx="3164980" cy="1640028"/>
          </a:xfrm>
          <a:prstGeom prst="rect">
            <a:avLst/>
          </a:prstGeom>
          <a:solidFill>
            <a:schemeClr val="bg1">
              <a:lumMod val="75000"/>
            </a:schemeClr>
          </a:soli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19" name="ZoneTexte 18">
            <a:extLst>
              <a:ext uri="{FF2B5EF4-FFF2-40B4-BE49-F238E27FC236}">
                <a16:creationId xmlns:a16="http://schemas.microsoft.com/office/drawing/2014/main" id="{AE967F4D-6139-ABA0-D5B2-23BDB121F954}"/>
              </a:ext>
            </a:extLst>
          </p:cNvPr>
          <p:cNvSpPr txBox="1"/>
          <p:nvPr/>
        </p:nvSpPr>
        <p:spPr>
          <a:xfrm>
            <a:off x="-3429000" y="1070725"/>
            <a:ext cx="3164978" cy="261610"/>
          </a:xfrm>
          <a:prstGeom prst="rect">
            <a:avLst/>
          </a:prstGeom>
          <a:solidFill>
            <a:schemeClr val="bg1">
              <a:lumMod val="75000"/>
            </a:schemeClr>
          </a:solidFill>
        </p:spPr>
        <p:txBody>
          <a:bodyPr wrap="square" rtlCol="0">
            <a:spAutoFit/>
          </a:bodyPr>
          <a:lstStyle/>
          <a:p>
            <a:r>
              <a:rPr lang="fr-CA" sz="1100" b="1" i="0">
                <a:effectLst/>
                <a:latin typeface="Inter" panose="02000503000000020004" pitchFamily="2" charset="0"/>
                <a:ea typeface="Inter" panose="02000503000000020004" pitchFamily="2" charset="0"/>
              </a:rPr>
              <a:t>Ajoutez votre logo </a:t>
            </a:r>
            <a:r>
              <a:rPr lang="fr-CA" sz="1100" b="0" i="0">
                <a:effectLst/>
                <a:latin typeface="Inter" panose="02000503000000020004" pitchFamily="2" charset="0"/>
                <a:ea typeface="Inter" panose="02000503000000020004" pitchFamily="2" charset="0"/>
              </a:rPr>
              <a:t>à l’endroit indiqué</a:t>
            </a:r>
            <a:endParaRPr lang="fr-CA" sz="1100">
              <a:latin typeface="Inter" panose="02000503000000020004" pitchFamily="2" charset="0"/>
              <a:ea typeface="Inter" panose="02000503000000020004" pitchFamily="2" charset="0"/>
            </a:endParaRPr>
          </a:p>
        </p:txBody>
      </p:sp>
      <p:pic>
        <p:nvPicPr>
          <p:cNvPr id="20" name="Graphique 19" descr="Scribble contour">
            <a:extLst>
              <a:ext uri="{FF2B5EF4-FFF2-40B4-BE49-F238E27FC236}">
                <a16:creationId xmlns:a16="http://schemas.microsoft.com/office/drawing/2014/main" id="{A1802F44-9FFF-0FF6-41DD-2A7E534575B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129716" y="196622"/>
            <a:ext cx="566410" cy="566410"/>
          </a:xfrm>
          <a:prstGeom prst="rect">
            <a:avLst/>
          </a:prstGeom>
        </p:spPr>
      </p:pic>
      <p:sp>
        <p:nvSpPr>
          <p:cNvPr id="21" name="TextBox 21">
            <a:extLst>
              <a:ext uri="{FF2B5EF4-FFF2-40B4-BE49-F238E27FC236}">
                <a16:creationId xmlns:a16="http://schemas.microsoft.com/office/drawing/2014/main" id="{9A35BD5D-EE63-7F1F-F437-9517AC39A64A}"/>
              </a:ext>
            </a:extLst>
          </p:cNvPr>
          <p:cNvSpPr txBox="1"/>
          <p:nvPr>
            <p:custDataLst>
              <p:tags r:id="rId2"/>
            </p:custDataLst>
          </p:nvPr>
        </p:nvSpPr>
        <p:spPr>
          <a:xfrm>
            <a:off x="16177614" y="489087"/>
            <a:ext cx="1716167" cy="800219"/>
          </a:xfrm>
          <a:prstGeom prst="rect">
            <a:avLst/>
          </a:prstGeom>
        </p:spPr>
        <p:txBody>
          <a:bodyPr wrap="square" lIns="0" tIns="0" rIns="0" bIns="0" rtlCol="0" anchor="t">
            <a:spAutoFit/>
          </a:bodyPr>
          <a:lstStyle/>
          <a:p>
            <a:pPr algn="ctr"/>
            <a:r>
              <a:rPr lang="en-US" sz="1000" dirty="0" err="1">
                <a:solidFill>
                  <a:srgbClr val="000000"/>
                </a:solidFill>
                <a:latin typeface="Playfair Display Bold"/>
                <a:ea typeface="Playfair Display Bold"/>
                <a:cs typeface="Playfair Display Bold"/>
                <a:sym typeface="Playfair Display Bold"/>
              </a:rPr>
              <a:t>Ajoutez</a:t>
            </a:r>
            <a:r>
              <a:rPr lang="en-US" sz="1000" dirty="0">
                <a:solidFill>
                  <a:srgbClr val="000000"/>
                </a:solidFill>
                <a:latin typeface="Playfair Display Bold"/>
                <a:ea typeface="Playfair Display Bold"/>
                <a:cs typeface="Playfair Display Bold"/>
                <a:sym typeface="Playfair Display Bold"/>
              </a:rPr>
              <a:t> </a:t>
            </a:r>
            <a:r>
              <a:rPr lang="en-US" sz="1000" dirty="0" err="1">
                <a:solidFill>
                  <a:srgbClr val="000000"/>
                </a:solidFill>
                <a:latin typeface="Playfair Display Bold"/>
                <a:ea typeface="Playfair Display Bold"/>
                <a:cs typeface="Playfair Display Bold"/>
                <a:sym typeface="Playfair Display Bold"/>
              </a:rPr>
              <a:t>votre</a:t>
            </a:r>
            <a:endParaRPr lang="en-US" sz="1000" dirty="0">
              <a:solidFill>
                <a:srgbClr val="000000"/>
              </a:solidFill>
              <a:latin typeface="Playfair Display Bold"/>
              <a:ea typeface="Playfair Display Bold"/>
              <a:cs typeface="Playfair Display Bold"/>
              <a:sym typeface="Playfair Display Bold"/>
            </a:endParaRPr>
          </a:p>
          <a:p>
            <a:pPr algn="ctr"/>
            <a:r>
              <a:rPr lang="en-US" sz="4200" dirty="0">
                <a:solidFill>
                  <a:srgbClr val="000000"/>
                </a:solidFill>
                <a:latin typeface="Playfair Display Bold"/>
                <a:ea typeface="Playfair Display Bold"/>
                <a:cs typeface="Playfair Display Bold"/>
                <a:sym typeface="Playfair Display Bold"/>
              </a:rPr>
              <a:t>LOGO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04131" y="302304"/>
            <a:ext cx="2827126" cy="1179800"/>
            <a:chOff x="0" y="0"/>
            <a:chExt cx="973846" cy="406400"/>
          </a:xfrm>
        </p:grpSpPr>
        <p:sp>
          <p:nvSpPr>
            <p:cNvPr id="3" name="Freeform 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5" name="TextBox 5"/>
          <p:cNvSpPr txBox="1">
            <a:spLocks noGrp="1" noRot="1" noMove="1" noResize="1" noEditPoints="1" noAdjustHandles="1" noChangeArrowheads="1" noChangeShapeType="1"/>
          </p:cNvSpPr>
          <p:nvPr/>
        </p:nvSpPr>
        <p:spPr>
          <a:xfrm>
            <a:off x="780564" y="698608"/>
            <a:ext cx="2074258" cy="330092"/>
          </a:xfrm>
          <a:prstGeom prst="rect">
            <a:avLst/>
          </a:prstGeom>
        </p:spPr>
        <p:txBody>
          <a:bodyPr lIns="0" tIns="0" rIns="0" bIns="0" rtlCol="0" anchor="t">
            <a:spAutoFit/>
          </a:bodyPr>
          <a:lstStyle/>
          <a:p>
            <a:pPr algn="ctr">
              <a:lnSpc>
                <a:spcPts val="2799"/>
              </a:lnSpc>
            </a:pPr>
            <a:r>
              <a:rPr lang="fr-CA" sz="1999" b="1" dirty="0">
                <a:solidFill>
                  <a:srgbClr val="FFFFFF"/>
                </a:solidFill>
                <a:latin typeface="Playfair Display Bold"/>
                <a:ea typeface="Playfair Display Bold"/>
                <a:cs typeface="Playfair Display Bold"/>
                <a:sym typeface="Playfair Display Bold"/>
              </a:rPr>
              <a:t>Mot de bienvenue</a:t>
            </a:r>
          </a:p>
        </p:txBody>
      </p:sp>
      <p:sp>
        <p:nvSpPr>
          <p:cNvPr id="6" name="TextBox 6"/>
          <p:cNvSpPr txBox="1"/>
          <p:nvPr/>
        </p:nvSpPr>
        <p:spPr>
          <a:xfrm>
            <a:off x="404131" y="1878408"/>
            <a:ext cx="17489652" cy="8242834"/>
          </a:xfrm>
          <a:prstGeom prst="rect">
            <a:avLst/>
          </a:prstGeom>
        </p:spPr>
        <p:txBody>
          <a:bodyPr lIns="0" tIns="0" rIns="0" bIns="0" rtlCol="0" anchor="t">
            <a:spAutoFit/>
          </a:bodyPr>
          <a:lstStyle/>
          <a:p>
            <a:pPr algn="just">
              <a:lnSpc>
                <a:spcPts val="3431"/>
              </a:lnSpc>
            </a:pPr>
            <a:r>
              <a:rPr lang="fr-CA" sz="2199" spc="-85" dirty="0">
                <a:solidFill>
                  <a:srgbClr val="000000"/>
                </a:solidFill>
                <a:latin typeface="Inter"/>
                <a:ea typeface="Inter"/>
                <a:cs typeface="Inter"/>
                <a:sym typeface="Inter"/>
              </a:rPr>
              <a:t>Bienvenue au sein de notre équipe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Pour vous permettre de mieux connaître notre entrepôt, nous vous remettons ce manuel </a:t>
            </a:r>
            <a:r>
              <a:rPr lang="fr-CA" sz="2199" spc="-85">
                <a:solidFill>
                  <a:srgbClr val="000000"/>
                </a:solidFill>
                <a:latin typeface="Inter"/>
                <a:ea typeface="Inter"/>
                <a:cs typeface="Inter"/>
                <a:sym typeface="Inter"/>
              </a:rPr>
              <a:t>de l’employé(e) </a:t>
            </a:r>
            <a:r>
              <a:rPr lang="fr-CA" sz="2199" spc="-85" dirty="0">
                <a:solidFill>
                  <a:srgbClr val="000000"/>
                </a:solidFill>
                <a:latin typeface="Inter"/>
                <a:ea typeface="Inter"/>
                <a:cs typeface="Inter"/>
                <a:sym typeface="Inter"/>
              </a:rPr>
              <a:t>en guise de bienvenue. Nous sommes </a:t>
            </a:r>
            <a:r>
              <a:rPr lang="fr-CA" sz="2199" spc="-85">
                <a:solidFill>
                  <a:srgbClr val="000000"/>
                </a:solidFill>
                <a:latin typeface="Inter"/>
                <a:ea typeface="Inter"/>
                <a:cs typeface="Inter"/>
                <a:sym typeface="Inter"/>
              </a:rPr>
              <a:t>très heureux(ses) </a:t>
            </a:r>
            <a:r>
              <a:rPr lang="fr-CA" sz="2199" spc="-85" dirty="0">
                <a:solidFill>
                  <a:srgbClr val="000000"/>
                </a:solidFill>
                <a:latin typeface="Inter"/>
                <a:ea typeface="Inter"/>
                <a:cs typeface="Inter"/>
                <a:sym typeface="Inter"/>
              </a:rPr>
              <a:t>de vous compter parmi nous !</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Au fil des pages, vous en apprendrez davantage sur notre établissement, ses attentes et ses politiques, ainsi que sur les avantages dont vous bénéficiez </a:t>
            </a:r>
            <a:r>
              <a:rPr lang="fr-CA" sz="2199" spc="-85">
                <a:solidFill>
                  <a:srgbClr val="000000"/>
                </a:solidFill>
                <a:latin typeface="Inter"/>
                <a:ea typeface="Inter"/>
                <a:cs typeface="Inter"/>
                <a:sym typeface="Inter"/>
              </a:rPr>
              <a:t>comme employé(e) </a:t>
            </a:r>
            <a:r>
              <a:rPr lang="fr-CA" sz="2199" spc="-85" dirty="0">
                <a:solidFill>
                  <a:srgbClr val="000000"/>
                </a:solidFill>
                <a:latin typeface="Inter"/>
                <a:ea typeface="Inter"/>
                <a:cs typeface="Inter"/>
                <a:sym typeface="Inter"/>
              </a:rPr>
              <a:t>et sur plusieurs aspects de notre fonctionnement.</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solidFill>
                  <a:srgbClr val="000000"/>
                </a:solidFill>
                <a:latin typeface="Inter"/>
                <a:ea typeface="Inter"/>
                <a:cs typeface="Inter"/>
                <a:sym typeface="Inter"/>
              </a:rPr>
              <a:t>Si vous désirez obtenir de plus amples informations, veuillez communiquer avec </a:t>
            </a:r>
            <a:r>
              <a:rPr lang="fr-CA" sz="2199" spc="-85">
                <a:solidFill>
                  <a:srgbClr val="000000"/>
                </a:solidFill>
                <a:latin typeface="Inter"/>
                <a:ea typeface="Inter"/>
                <a:cs typeface="Inter"/>
                <a:sym typeface="Inter"/>
              </a:rPr>
              <a:t>votre superviseur(e) immédiat(e).</a:t>
            </a:r>
            <a:endParaRPr lang="fr-CA" sz="2199" spc="-85" dirty="0">
              <a:solidFill>
                <a:srgbClr val="000000"/>
              </a:solidFill>
              <a:latin typeface="Inter"/>
              <a:ea typeface="Inter"/>
              <a:cs typeface="Inter"/>
              <a:sym typeface="Inter"/>
            </a:endParaRP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i="1" spc="-85" dirty="0">
                <a:solidFill>
                  <a:srgbClr val="000000"/>
                </a:solidFill>
                <a:latin typeface="Inter Italics"/>
                <a:ea typeface="Inter Italics"/>
                <a:cs typeface="Inter Italics"/>
                <a:sym typeface="Inter Italics"/>
              </a:rPr>
              <a:t>Précisons que les conventions collectives, contrats d’assurance, nouvelles législations ou tous documents officiels ont préséance sur l’information qui se trouve dans le présent document en cas d’incompatibilité ou de divergence.</a:t>
            </a:r>
          </a:p>
          <a:p>
            <a:pPr algn="just">
              <a:lnSpc>
                <a:spcPts val="3431"/>
              </a:lnSpc>
            </a:pPr>
            <a:endParaRPr lang="fr-CA" sz="2199" i="1" spc="-85" dirty="0">
              <a:solidFill>
                <a:srgbClr val="000000"/>
              </a:solidFill>
              <a:latin typeface="Inter Italics"/>
              <a:ea typeface="Inter Italics"/>
              <a:cs typeface="Inter Italics"/>
              <a:sym typeface="Inter Italics"/>
            </a:endParaRPr>
          </a:p>
          <a:p>
            <a:pPr algn="just">
              <a:lnSpc>
                <a:spcPts val="3431"/>
              </a:lnSpc>
            </a:pPr>
            <a:r>
              <a:rPr lang="fr-CA" sz="2199" spc="-85" dirty="0">
                <a:solidFill>
                  <a:srgbClr val="000000"/>
                </a:solidFill>
                <a:latin typeface="Inter"/>
                <a:ea typeface="Inter"/>
                <a:cs typeface="Inter"/>
                <a:sym typeface="Inter"/>
              </a:rPr>
              <a:t>Cordialement,</a:t>
            </a:r>
          </a:p>
          <a:p>
            <a:pPr algn="just">
              <a:lnSpc>
                <a:spcPts val="3431"/>
              </a:lnSpc>
            </a:pPr>
            <a:endParaRPr lang="fr-CA" sz="2199" spc="-85" dirty="0">
              <a:solidFill>
                <a:srgbClr val="000000"/>
              </a:solidFill>
              <a:latin typeface="Inter"/>
              <a:ea typeface="Inter"/>
              <a:cs typeface="Inter"/>
              <a:sym typeface="Inter"/>
            </a:endParaRPr>
          </a:p>
          <a:p>
            <a:pPr algn="just">
              <a:lnSpc>
                <a:spcPts val="3431"/>
              </a:lnSpc>
            </a:pPr>
            <a:r>
              <a:rPr lang="fr-CA" sz="2199" spc="-85" dirty="0">
                <a:highlight>
                  <a:srgbClr val="00FF00"/>
                </a:highlight>
                <a:latin typeface="Inter"/>
                <a:ea typeface="Inter"/>
                <a:cs typeface="Inter"/>
                <a:sym typeface="Inter"/>
              </a:rPr>
              <a:t>[</a:t>
            </a:r>
            <a:r>
              <a:rPr lang="fr-CA" sz="2199" spc="-85">
                <a:highlight>
                  <a:srgbClr val="00FF00"/>
                </a:highlight>
                <a:latin typeface="Inter"/>
                <a:ea typeface="Inter"/>
                <a:cs typeface="Inter"/>
                <a:sym typeface="Inter"/>
              </a:rPr>
              <a:t>Nom du(de la) </a:t>
            </a:r>
            <a:r>
              <a:rPr lang="fr-CA" sz="2199" spc="-85" dirty="0">
                <a:highlight>
                  <a:srgbClr val="00FF00"/>
                </a:highlight>
                <a:latin typeface="Inter"/>
                <a:ea typeface="Inter"/>
                <a:cs typeface="Inter"/>
                <a:sym typeface="Inter"/>
              </a:rPr>
              <a:t>Responsable]</a:t>
            </a:r>
          </a:p>
          <a:p>
            <a:pPr algn="just">
              <a:lnSpc>
                <a:spcPts val="3431"/>
              </a:lnSpc>
            </a:pPr>
            <a:r>
              <a:rPr lang="fr-CA" sz="2199" spc="-85" dirty="0">
                <a:highlight>
                  <a:srgbClr val="00FF00"/>
                </a:highlight>
                <a:latin typeface="Inter"/>
                <a:ea typeface="Inter"/>
                <a:cs typeface="Inter"/>
                <a:sym typeface="Inter"/>
              </a:rPr>
              <a:t>[Poste]</a:t>
            </a:r>
          </a:p>
          <a:p>
            <a:pPr algn="just">
              <a:lnSpc>
                <a:spcPts val="3431"/>
              </a:lnSpc>
            </a:pPr>
            <a:r>
              <a:rPr lang="fr-CA" sz="2199" spc="-85" dirty="0">
                <a:highlight>
                  <a:srgbClr val="00FF00"/>
                </a:highlight>
                <a:latin typeface="Inter"/>
                <a:ea typeface="Inter"/>
                <a:cs typeface="Inter"/>
                <a:sym typeface="Inter"/>
              </a:rPr>
              <a:t>[Signature manuscrite]</a:t>
            </a:r>
          </a:p>
          <a:p>
            <a:pPr algn="l">
              <a:lnSpc>
                <a:spcPts val="3431"/>
              </a:lnSpc>
            </a:pPr>
            <a:endParaRPr lang="fr-CA" sz="2199" spc="-85" dirty="0">
              <a:solidFill>
                <a:srgbClr val="00A76D"/>
              </a:solidFill>
              <a:latin typeface="Inter"/>
              <a:ea typeface="Inter"/>
              <a:cs typeface="Inter"/>
              <a:sym typeface="Inter"/>
            </a:endParaRPr>
          </a:p>
        </p:txBody>
      </p:sp>
      <p:sp>
        <p:nvSpPr>
          <p:cNvPr id="7" name="TextBox 7"/>
          <p:cNvSpPr txBox="1"/>
          <p:nvPr/>
        </p:nvSpPr>
        <p:spPr>
          <a:xfrm>
            <a:off x="16329734" y="489087"/>
            <a:ext cx="1564048" cy="712443"/>
          </a:xfrm>
          <a:prstGeom prst="rect">
            <a:avLst/>
          </a:prstGeom>
        </p:spPr>
        <p:txBody>
          <a:bodyPr lIns="0" tIns="0" rIns="0" bIns="0" rtlCol="0" anchor="t">
            <a:spAutoFit/>
          </a:bodyPr>
          <a:lstStyle/>
          <a:p>
            <a:pPr algn="ctr">
              <a:lnSpc>
                <a:spcPts val="5880"/>
              </a:lnSpc>
            </a:pPr>
            <a:r>
              <a:rPr lang="en-US" sz="4200" b="1">
                <a:solidFill>
                  <a:srgbClr val="000000"/>
                </a:solidFill>
                <a:latin typeface="Playfair Display Bold"/>
                <a:ea typeface="Playfair Display Bold"/>
                <a:cs typeface="Playfair Display Bold"/>
                <a:sym typeface="Playfair Display Bold"/>
              </a:rPr>
              <a:t>LOGO</a:t>
            </a:r>
          </a:p>
        </p:txBody>
      </p:sp>
      <p:grpSp>
        <p:nvGrpSpPr>
          <p:cNvPr id="8" name="Groupe 7">
            <a:extLst>
              <a:ext uri="{FF2B5EF4-FFF2-40B4-BE49-F238E27FC236}">
                <a16:creationId xmlns:a16="http://schemas.microsoft.com/office/drawing/2014/main" id="{5E541FE3-4F5B-C57D-B103-D9931B765BC8}"/>
              </a:ext>
            </a:extLst>
          </p:cNvPr>
          <p:cNvGrpSpPr/>
          <p:nvPr>
            <p:custDataLst>
              <p:tags r:id="rId1"/>
            </p:custDataLst>
          </p:nvPr>
        </p:nvGrpSpPr>
        <p:grpSpPr>
          <a:xfrm>
            <a:off x="-3850780" y="150673"/>
            <a:ext cx="3562380" cy="1640028"/>
            <a:chOff x="-1888376" y="1201654"/>
            <a:chExt cx="1634880" cy="1579804"/>
          </a:xfrm>
          <a:solidFill>
            <a:schemeClr val="bg1">
              <a:lumMod val="75000"/>
            </a:schemeClr>
          </a:solidFill>
        </p:grpSpPr>
        <p:sp>
          <p:nvSpPr>
            <p:cNvPr id="9" name="TextBox 3">
              <a:extLst>
                <a:ext uri="{FF2B5EF4-FFF2-40B4-BE49-F238E27FC236}">
                  <a16:creationId xmlns:a16="http://schemas.microsoft.com/office/drawing/2014/main" id="{9B5B4C98-453D-DC18-EEBA-00AD1F2357CE}"/>
                </a:ext>
              </a:extLst>
            </p:cNvPr>
            <p:cNvSpPr txBox="1"/>
            <p:nvPr/>
          </p:nvSpPr>
          <p:spPr>
            <a:xfrm>
              <a:off x="-1888376" y="1201654"/>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10" name="ZoneTexte 9">
              <a:extLst>
                <a:ext uri="{FF2B5EF4-FFF2-40B4-BE49-F238E27FC236}">
                  <a16:creationId xmlns:a16="http://schemas.microsoft.com/office/drawing/2014/main" id="{B9E330AA-693E-C3E5-293C-4F6453C6962B}"/>
                </a:ext>
              </a:extLst>
            </p:cNvPr>
            <p:cNvSpPr txBox="1"/>
            <p:nvPr/>
          </p:nvSpPr>
          <p:spPr>
            <a:xfrm>
              <a:off x="-1888376" y="2154698"/>
              <a:ext cx="1634879" cy="252003"/>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Ajoutez votre logo </a:t>
              </a:r>
              <a:r>
                <a:rPr lang="fr-CA" sz="1100" b="0" i="0">
                  <a:effectLst/>
                  <a:latin typeface="Inter" panose="02000503000000020004" pitchFamily="2" charset="0"/>
                  <a:ea typeface="Inter" panose="02000503000000020004" pitchFamily="2" charset="0"/>
                </a:rPr>
                <a:t>à l’endroit indiqué</a:t>
              </a:r>
              <a:endParaRPr lang="fr-CA" sz="1100">
                <a:latin typeface="Inter" panose="02000503000000020004" pitchFamily="2" charset="0"/>
                <a:ea typeface="Inter" panose="02000503000000020004" pitchFamily="2" charset="0"/>
              </a:endParaRPr>
            </a:p>
          </p:txBody>
        </p:sp>
      </p:grpSp>
      <p:pic>
        <p:nvPicPr>
          <p:cNvPr id="11" name="Graphique 10" descr="Scribble contour">
            <a:extLst>
              <a:ext uri="{FF2B5EF4-FFF2-40B4-BE49-F238E27FC236}">
                <a16:creationId xmlns:a16="http://schemas.microsoft.com/office/drawing/2014/main" id="{31875467-EB02-CD6C-F0E7-3DC3DD344B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85834" y="284513"/>
            <a:ext cx="566410" cy="566410"/>
          </a:xfrm>
          <a:prstGeom prst="rect">
            <a:avLst/>
          </a:prstGeom>
        </p:spPr>
      </p:pic>
      <p:grpSp>
        <p:nvGrpSpPr>
          <p:cNvPr id="12" name="Groupe 11">
            <a:extLst>
              <a:ext uri="{FF2B5EF4-FFF2-40B4-BE49-F238E27FC236}">
                <a16:creationId xmlns:a16="http://schemas.microsoft.com/office/drawing/2014/main" id="{FBE10774-E1B9-DE6C-2018-F7D347D5B552}"/>
              </a:ext>
            </a:extLst>
          </p:cNvPr>
          <p:cNvGrpSpPr/>
          <p:nvPr>
            <p:custDataLst>
              <p:tags r:id="rId2"/>
            </p:custDataLst>
          </p:nvPr>
        </p:nvGrpSpPr>
        <p:grpSpPr>
          <a:xfrm>
            <a:off x="-3838080" y="7962900"/>
            <a:ext cx="3562380" cy="1640028"/>
            <a:chOff x="-1888376" y="1201654"/>
            <a:chExt cx="1634880" cy="1579804"/>
          </a:xfrm>
          <a:solidFill>
            <a:schemeClr val="bg1">
              <a:lumMod val="75000"/>
            </a:schemeClr>
          </a:solidFill>
        </p:grpSpPr>
        <p:sp>
          <p:nvSpPr>
            <p:cNvPr id="13" name="TextBox 3">
              <a:extLst>
                <a:ext uri="{FF2B5EF4-FFF2-40B4-BE49-F238E27FC236}">
                  <a16:creationId xmlns:a16="http://schemas.microsoft.com/office/drawing/2014/main" id="{EC877A22-360A-FF46-26F0-50C7F1EACDB9}"/>
                </a:ext>
              </a:extLst>
            </p:cNvPr>
            <p:cNvSpPr txBox="1"/>
            <p:nvPr/>
          </p:nvSpPr>
          <p:spPr>
            <a:xfrm>
              <a:off x="-1888376" y="1201654"/>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14" name="ZoneTexte 13">
              <a:extLst>
                <a:ext uri="{FF2B5EF4-FFF2-40B4-BE49-F238E27FC236}">
                  <a16:creationId xmlns:a16="http://schemas.microsoft.com/office/drawing/2014/main" id="{CC56E4AA-8DFD-1F06-FD71-E0BBA797D5CC}"/>
                </a:ext>
              </a:extLst>
            </p:cNvPr>
            <p:cNvSpPr txBox="1"/>
            <p:nvPr/>
          </p:nvSpPr>
          <p:spPr>
            <a:xfrm>
              <a:off x="-1888376" y="2154698"/>
              <a:ext cx="1634879" cy="415064"/>
            </a:xfrm>
            <a:prstGeom prst="rect">
              <a:avLst/>
            </a:prstGeom>
            <a:grpFill/>
          </p:spPr>
          <p:txBody>
            <a:bodyPr wrap="square" rtlCol="0">
              <a:spAutoFit/>
            </a:bodyPr>
            <a:lstStyle/>
            <a:p>
              <a:r>
                <a:rPr lang="fr-CA" sz="1100" i="0">
                  <a:effectLst/>
                  <a:latin typeface="Inter" panose="02000503000000020004" pitchFamily="2" charset="0"/>
                  <a:ea typeface="Inter" panose="02000503000000020004" pitchFamily="2" charset="0"/>
                </a:rPr>
                <a:t>Complétez toutes les parties </a:t>
              </a:r>
              <a:r>
                <a:rPr lang="fr-CA" sz="1100" b="1" i="0">
                  <a:effectLst/>
                  <a:latin typeface="Inter" panose="02000503000000020004" pitchFamily="2" charset="0"/>
                  <a:ea typeface="Inter" panose="02000503000000020004" pitchFamily="2" charset="0"/>
                </a:rPr>
                <a:t>surlignées en vert du manuel</a:t>
              </a:r>
              <a:endParaRPr lang="fr-CA" sz="1100" b="1">
                <a:latin typeface="Inter" panose="02000503000000020004" pitchFamily="2" charset="0"/>
                <a:ea typeface="Inter" panose="02000503000000020004" pitchFamily="2" charset="0"/>
              </a:endParaRPr>
            </a:p>
          </p:txBody>
        </p:sp>
      </p:grpSp>
      <p:pic>
        <p:nvPicPr>
          <p:cNvPr id="15" name="Graphique 14" descr="Scribble contour">
            <a:extLst>
              <a:ext uri="{FF2B5EF4-FFF2-40B4-BE49-F238E27FC236}">
                <a16:creationId xmlns:a16="http://schemas.microsoft.com/office/drawing/2014/main" id="{29EC8CB7-983E-E99D-3C63-E71BD4BA4C9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05320" y="8148844"/>
            <a:ext cx="566410" cy="566410"/>
          </a:xfrm>
          <a:prstGeom prst="rect">
            <a:avLst/>
          </a:prstGeom>
        </p:spPr>
      </p:pic>
      <p:sp>
        <p:nvSpPr>
          <p:cNvPr id="16" name="Espace réservé du numéro de diapositive 40">
            <a:extLst>
              <a:ext uri="{FF2B5EF4-FFF2-40B4-BE49-F238E27FC236}">
                <a16:creationId xmlns:a16="http://schemas.microsoft.com/office/drawing/2014/main" id="{265E535F-7314-0CEC-0916-D7AF8918B0FE}"/>
              </a:ext>
            </a:extLst>
          </p:cNvPr>
          <p:cNvSpPr>
            <a:spLocks noGrp="1" noRot="1" noMove="1" noResize="1" noEditPoints="1" noAdjustHandles="1" noChangeArrowheads="1" noChangeShapeType="1"/>
          </p:cNvSpPr>
          <p:nvPr>
            <p:ph type="sldNum" sz="quarter" idx="12"/>
            <p:custDataLst>
              <p:tags r:id="rId3"/>
            </p:custDataLst>
          </p:nvPr>
        </p:nvSpPr>
        <p:spPr>
          <a:xfrm>
            <a:off x="15925800" y="9791700"/>
            <a:ext cx="2133600" cy="365125"/>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404131" y="302304"/>
            <a:ext cx="2827126" cy="1179800"/>
            <a:chOff x="0" y="0"/>
            <a:chExt cx="973846" cy="406400"/>
          </a:xfrm>
        </p:grpSpPr>
        <p:sp>
          <p:nvSpPr>
            <p:cNvPr id="3" name="Freeform 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5" name="AutoShape 5"/>
          <p:cNvSpPr/>
          <p:nvPr/>
        </p:nvSpPr>
        <p:spPr>
          <a:xfrm>
            <a:off x="7432402" y="4382826"/>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6" name="AutoShape 6"/>
          <p:cNvSpPr>
            <a:spLocks noGrp="1" noRot="1" noMove="1" noResize="1" noEditPoints="1" noAdjustHandles="1" noChangeArrowheads="1" noChangeShapeType="1"/>
          </p:cNvSpPr>
          <p:nvPr/>
        </p:nvSpPr>
        <p:spPr>
          <a:xfrm>
            <a:off x="3650619" y="6194928"/>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7" name="AutoShape 7"/>
          <p:cNvSpPr/>
          <p:nvPr/>
        </p:nvSpPr>
        <p:spPr>
          <a:xfrm>
            <a:off x="10925844" y="2850322"/>
            <a:ext cx="0" cy="477675"/>
          </a:xfrm>
          <a:prstGeom prst="line">
            <a:avLst/>
          </a:prstGeom>
          <a:ln w="38100" cap="flat">
            <a:solidFill>
              <a:srgbClr val="000000"/>
            </a:solidFill>
            <a:prstDash val="solid"/>
            <a:headEnd type="none" w="sm" len="sm"/>
            <a:tailEnd type="none" w="sm" len="sm"/>
          </a:ln>
        </p:spPr>
        <p:txBody>
          <a:bodyPr/>
          <a:lstStyle/>
          <a:p>
            <a:endParaRPr lang="fr-CA"/>
          </a:p>
        </p:txBody>
      </p:sp>
      <p:sp>
        <p:nvSpPr>
          <p:cNvPr id="8" name="AutoShape 8"/>
          <p:cNvSpPr/>
          <p:nvPr/>
        </p:nvSpPr>
        <p:spPr>
          <a:xfrm flipH="1">
            <a:off x="13781781" y="2629348"/>
            <a:ext cx="3329977" cy="84445"/>
          </a:xfrm>
          <a:prstGeom prst="line">
            <a:avLst/>
          </a:prstGeom>
          <a:ln w="38100" cap="flat">
            <a:solidFill>
              <a:srgbClr val="000000"/>
            </a:solidFill>
            <a:prstDash val="solid"/>
            <a:headEnd type="none" w="sm" len="sm"/>
            <a:tailEnd type="none" w="sm" len="sm"/>
          </a:ln>
        </p:spPr>
        <p:txBody>
          <a:bodyPr/>
          <a:lstStyle/>
          <a:p>
            <a:endParaRPr lang="fr-CA"/>
          </a:p>
        </p:txBody>
      </p:sp>
      <p:sp>
        <p:nvSpPr>
          <p:cNvPr id="9" name="Freeform 9"/>
          <p:cNvSpPr>
            <a:spLocks noGrp="1" noRot="1" noMove="1" noResize="1" noEditPoints="1" noAdjustHandles="1" noChangeArrowheads="1" noChangeShapeType="1"/>
          </p:cNvSpPr>
          <p:nvPr/>
        </p:nvSpPr>
        <p:spPr>
          <a:xfrm>
            <a:off x="14534281" y="2308729"/>
            <a:ext cx="2580227" cy="609872"/>
          </a:xfrm>
          <a:custGeom>
            <a:avLst/>
            <a:gdLst/>
            <a:ahLst/>
            <a:cxnLst/>
            <a:rect l="l" t="t" r="r" b="b"/>
            <a:pathLst>
              <a:path w="2580227" h="609872">
                <a:moveTo>
                  <a:pt x="0" y="0"/>
                </a:moveTo>
                <a:lnTo>
                  <a:pt x="2580227" y="0"/>
                </a:lnTo>
                <a:lnTo>
                  <a:pt x="2580227" y="609871"/>
                </a:lnTo>
                <a:lnTo>
                  <a:pt x="0" y="60987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0" name="AutoShape 10"/>
          <p:cNvSpPr/>
          <p:nvPr/>
        </p:nvSpPr>
        <p:spPr>
          <a:xfrm flipH="1" flipV="1">
            <a:off x="12829490" y="5162546"/>
            <a:ext cx="951911" cy="18980"/>
          </a:xfrm>
          <a:prstGeom prst="line">
            <a:avLst/>
          </a:prstGeom>
          <a:ln w="38100" cap="flat">
            <a:solidFill>
              <a:srgbClr val="000000"/>
            </a:solidFill>
            <a:prstDash val="solid"/>
            <a:headEnd type="none" w="sm" len="sm"/>
            <a:tailEnd type="none" w="sm" len="sm"/>
          </a:ln>
        </p:spPr>
        <p:txBody>
          <a:bodyPr/>
          <a:lstStyle/>
          <a:p>
            <a:endParaRPr lang="fr-CA"/>
          </a:p>
        </p:txBody>
      </p:sp>
      <p:sp>
        <p:nvSpPr>
          <p:cNvPr id="11" name="AutoShape 11"/>
          <p:cNvSpPr/>
          <p:nvPr/>
        </p:nvSpPr>
        <p:spPr>
          <a:xfrm flipH="1">
            <a:off x="10237334" y="7314340"/>
            <a:ext cx="2313540" cy="0"/>
          </a:xfrm>
          <a:prstGeom prst="line">
            <a:avLst/>
          </a:prstGeom>
          <a:ln w="38100" cap="flat">
            <a:solidFill>
              <a:srgbClr val="000000"/>
            </a:solidFill>
            <a:prstDash val="solid"/>
            <a:headEnd type="none" w="sm" len="sm"/>
            <a:tailEnd type="none" w="sm" len="sm"/>
          </a:ln>
        </p:spPr>
        <p:txBody>
          <a:bodyPr/>
          <a:lstStyle/>
          <a:p>
            <a:endParaRPr lang="fr-CA"/>
          </a:p>
        </p:txBody>
      </p:sp>
      <p:sp>
        <p:nvSpPr>
          <p:cNvPr id="12" name="Freeform 12"/>
          <p:cNvSpPr>
            <a:spLocks noGrp="1" noRot="1" noMove="1" noResize="1" noEditPoints="1" noAdjustHandles="1" noChangeArrowheads="1" noChangeShapeType="1"/>
          </p:cNvSpPr>
          <p:nvPr/>
        </p:nvSpPr>
        <p:spPr>
          <a:xfrm>
            <a:off x="-47502" y="2308729"/>
            <a:ext cx="15479266" cy="7978271"/>
          </a:xfrm>
          <a:custGeom>
            <a:avLst/>
            <a:gdLst/>
            <a:ahLst/>
            <a:cxnLst/>
            <a:rect l="l" t="t" r="r" b="b"/>
            <a:pathLst>
              <a:path w="15479266" h="7978271">
                <a:moveTo>
                  <a:pt x="0" y="0"/>
                </a:moveTo>
                <a:lnTo>
                  <a:pt x="15479266" y="0"/>
                </a:lnTo>
                <a:lnTo>
                  <a:pt x="15479266" y="7978271"/>
                </a:lnTo>
                <a:lnTo>
                  <a:pt x="0" y="797827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dirty="0"/>
          </a:p>
        </p:txBody>
      </p:sp>
      <p:sp>
        <p:nvSpPr>
          <p:cNvPr id="13" name="Freeform 13"/>
          <p:cNvSpPr>
            <a:spLocks noGrp="1" noRot="1" noMove="1" noResize="1" noEditPoints="1" noAdjustHandles="1" noChangeArrowheads="1" noChangeShapeType="1"/>
          </p:cNvSpPr>
          <p:nvPr/>
        </p:nvSpPr>
        <p:spPr>
          <a:xfrm>
            <a:off x="9688271" y="2242625"/>
            <a:ext cx="2580227" cy="609872"/>
          </a:xfrm>
          <a:custGeom>
            <a:avLst/>
            <a:gdLst/>
            <a:ahLst/>
            <a:cxnLst/>
            <a:rect l="l" t="t" r="r" b="b"/>
            <a:pathLst>
              <a:path w="2580227" h="609872">
                <a:moveTo>
                  <a:pt x="0" y="0"/>
                </a:moveTo>
                <a:lnTo>
                  <a:pt x="2580227" y="0"/>
                </a:lnTo>
                <a:lnTo>
                  <a:pt x="2580227" y="609871"/>
                </a:lnTo>
                <a:lnTo>
                  <a:pt x="0" y="609871"/>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a:off x="6142288" y="3871702"/>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nvSpPr>
        <p:spPr>
          <a:xfrm>
            <a:off x="2360505" y="5687992"/>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6" name="Freeform 16"/>
          <p:cNvSpPr>
            <a:spLocks noGrp="1" noRot="1" noMove="1" noResize="1" noEditPoints="1" noAdjustHandles="1" noChangeArrowheads="1" noChangeShapeType="1"/>
          </p:cNvSpPr>
          <p:nvPr/>
        </p:nvSpPr>
        <p:spPr>
          <a:xfrm>
            <a:off x="12341686" y="7028454"/>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7" name="Freeform 17"/>
          <p:cNvSpPr>
            <a:spLocks noGrp="1" noRot="1" noMove="1" noResize="1" noEditPoints="1" noAdjustHandles="1" noChangeArrowheads="1" noChangeShapeType="1"/>
          </p:cNvSpPr>
          <p:nvPr/>
        </p:nvSpPr>
        <p:spPr>
          <a:xfrm>
            <a:off x="13749507" y="4838564"/>
            <a:ext cx="2580227" cy="609872"/>
          </a:xfrm>
          <a:custGeom>
            <a:avLst/>
            <a:gdLst/>
            <a:ahLst/>
            <a:cxnLst/>
            <a:rect l="l" t="t" r="r" b="b"/>
            <a:pathLst>
              <a:path w="2580227" h="609872">
                <a:moveTo>
                  <a:pt x="0" y="0"/>
                </a:moveTo>
                <a:lnTo>
                  <a:pt x="2580227" y="0"/>
                </a:lnTo>
                <a:lnTo>
                  <a:pt x="2580227" y="609872"/>
                </a:lnTo>
                <a:lnTo>
                  <a:pt x="0" y="6098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18" name="TextBox 18"/>
          <p:cNvSpPr txBox="1"/>
          <p:nvPr/>
        </p:nvSpPr>
        <p:spPr>
          <a:xfrm>
            <a:off x="7067284" y="5367236"/>
            <a:ext cx="730236"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19" name="TextBox 19"/>
          <p:cNvSpPr txBox="1"/>
          <p:nvPr/>
        </p:nvSpPr>
        <p:spPr>
          <a:xfrm>
            <a:off x="3337097" y="7317266"/>
            <a:ext cx="627044"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20" name="TextBox 20"/>
          <p:cNvSpPr txBox="1"/>
          <p:nvPr/>
        </p:nvSpPr>
        <p:spPr>
          <a:xfrm>
            <a:off x="9384490" y="6946916"/>
            <a:ext cx="729176"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21" name="TextBox 21"/>
          <p:cNvSpPr txBox="1"/>
          <p:nvPr/>
        </p:nvSpPr>
        <p:spPr>
          <a:xfrm>
            <a:off x="12269092" y="4623842"/>
            <a:ext cx="680271"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22" name="TextBox 22"/>
          <p:cNvSpPr txBox="1"/>
          <p:nvPr/>
        </p:nvSpPr>
        <p:spPr>
          <a:xfrm>
            <a:off x="13166468" y="2547561"/>
            <a:ext cx="675792"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23" name="TextBox 23"/>
          <p:cNvSpPr txBox="1"/>
          <p:nvPr/>
        </p:nvSpPr>
        <p:spPr>
          <a:xfrm>
            <a:off x="10597535" y="3398360"/>
            <a:ext cx="656618" cy="248017"/>
          </a:xfrm>
          <a:prstGeom prst="rect">
            <a:avLst/>
          </a:prstGeom>
        </p:spPr>
        <p:txBody>
          <a:bodyPr wrap="square" lIns="0" tIns="0" rIns="0" bIns="0" rtlCol="0" anchor="t">
            <a:spAutoFit/>
          </a:bodyPr>
          <a:lstStyle/>
          <a:p>
            <a:pPr algn="ctr">
              <a:lnSpc>
                <a:spcPts val="2100"/>
              </a:lnSpc>
            </a:pPr>
            <a:r>
              <a:rPr lang="en-US" sz="1500" b="1" dirty="0" err="1">
                <a:solidFill>
                  <a:srgbClr val="000000"/>
                </a:solidFill>
                <a:latin typeface="Inter Bold"/>
                <a:ea typeface="Inter Bold"/>
                <a:cs typeface="Inter Bold"/>
                <a:sym typeface="Inter Bold"/>
              </a:rPr>
              <a:t>Année</a:t>
            </a:r>
            <a:endParaRPr lang="en-US" sz="1500" b="1" dirty="0">
              <a:solidFill>
                <a:srgbClr val="000000"/>
              </a:solidFill>
              <a:latin typeface="Inter Bold"/>
              <a:ea typeface="Inter Bold"/>
              <a:cs typeface="Inter Bold"/>
              <a:sym typeface="Inter Bold"/>
            </a:endParaRPr>
          </a:p>
        </p:txBody>
      </p:sp>
      <p:sp>
        <p:nvSpPr>
          <p:cNvPr id="24" name="TextBox 24"/>
          <p:cNvSpPr txBox="1"/>
          <p:nvPr/>
        </p:nvSpPr>
        <p:spPr>
          <a:xfrm>
            <a:off x="3145279" y="5859591"/>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25" name="TextBox 25"/>
          <p:cNvSpPr txBox="1"/>
          <p:nvPr/>
        </p:nvSpPr>
        <p:spPr>
          <a:xfrm>
            <a:off x="6927063" y="4018680"/>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26" name="TextBox 26"/>
          <p:cNvSpPr txBox="1"/>
          <p:nvPr/>
        </p:nvSpPr>
        <p:spPr>
          <a:xfrm>
            <a:off x="10473046" y="2415131"/>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27" name="TextBox 27"/>
          <p:cNvSpPr txBox="1"/>
          <p:nvPr/>
        </p:nvSpPr>
        <p:spPr>
          <a:xfrm>
            <a:off x="15319056" y="2480328"/>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28" name="TextBox 28"/>
          <p:cNvSpPr txBox="1"/>
          <p:nvPr/>
        </p:nvSpPr>
        <p:spPr>
          <a:xfrm>
            <a:off x="14534281" y="5010163"/>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29" name="TextBox 29"/>
          <p:cNvSpPr txBox="1"/>
          <p:nvPr/>
        </p:nvSpPr>
        <p:spPr>
          <a:xfrm>
            <a:off x="13166468" y="7194933"/>
            <a:ext cx="1010678" cy="266673"/>
          </a:xfrm>
          <a:prstGeom prst="rect">
            <a:avLst/>
          </a:prstGeom>
        </p:spPr>
        <p:txBody>
          <a:bodyPr lIns="0" tIns="0" rIns="0" bIns="0" rtlCol="0" anchor="t">
            <a:spAutoFit/>
          </a:bodyPr>
          <a:lstStyle/>
          <a:p>
            <a:pPr algn="ctr">
              <a:lnSpc>
                <a:spcPts val="2100"/>
              </a:lnSpc>
            </a:pPr>
            <a:r>
              <a:rPr lang="en-US" sz="1500" dirty="0" err="1">
                <a:solidFill>
                  <a:srgbClr val="000000"/>
                </a:solidFill>
                <a:latin typeface="Inter"/>
                <a:ea typeface="Inter"/>
                <a:cs typeface="Inter"/>
                <a:sym typeface="Inter"/>
              </a:rPr>
              <a:t>Événement</a:t>
            </a:r>
            <a:endParaRPr lang="en-US" sz="1500" dirty="0">
              <a:solidFill>
                <a:srgbClr val="000000"/>
              </a:solidFill>
              <a:latin typeface="Inter"/>
              <a:ea typeface="Inter"/>
              <a:cs typeface="Inter"/>
              <a:sym typeface="Inter"/>
            </a:endParaRPr>
          </a:p>
        </p:txBody>
      </p:sp>
      <p:sp>
        <p:nvSpPr>
          <p:cNvPr id="30" name="TextBox 30"/>
          <p:cNvSpPr txBox="1">
            <a:spLocks noGrp="1" noRot="1" noMove="1" noResize="1" noEditPoints="1" noAdjustHandles="1" noChangeArrowheads="1" noChangeShapeType="1"/>
          </p:cNvSpPr>
          <p:nvPr/>
        </p:nvSpPr>
        <p:spPr>
          <a:xfrm>
            <a:off x="1001033" y="712870"/>
            <a:ext cx="1633321" cy="330092"/>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Notre histoire</a:t>
            </a:r>
          </a:p>
        </p:txBody>
      </p:sp>
      <p:grpSp>
        <p:nvGrpSpPr>
          <p:cNvPr id="31" name="Groupe 30">
            <a:extLst>
              <a:ext uri="{FF2B5EF4-FFF2-40B4-BE49-F238E27FC236}">
                <a16:creationId xmlns:a16="http://schemas.microsoft.com/office/drawing/2014/main" id="{ACD70745-39B4-010E-88CC-8E2D10BAF5BF}"/>
              </a:ext>
            </a:extLst>
          </p:cNvPr>
          <p:cNvGrpSpPr/>
          <p:nvPr>
            <p:custDataLst>
              <p:tags r:id="rId1"/>
            </p:custDataLst>
          </p:nvPr>
        </p:nvGrpSpPr>
        <p:grpSpPr>
          <a:xfrm>
            <a:off x="-3850778" y="3718329"/>
            <a:ext cx="3562380" cy="1990033"/>
            <a:chOff x="-1888376" y="1201654"/>
            <a:chExt cx="1634880" cy="1343777"/>
          </a:xfrm>
        </p:grpSpPr>
        <p:sp>
          <p:nvSpPr>
            <p:cNvPr id="32" name="TextBox 3">
              <a:extLst>
                <a:ext uri="{FF2B5EF4-FFF2-40B4-BE49-F238E27FC236}">
                  <a16:creationId xmlns:a16="http://schemas.microsoft.com/office/drawing/2014/main" id="{8ECAC3FF-6021-A97D-09DF-B68ED7212844}"/>
                </a:ext>
              </a:extLst>
            </p:cNvPr>
            <p:cNvSpPr txBox="1"/>
            <p:nvPr/>
          </p:nvSpPr>
          <p:spPr>
            <a:xfrm>
              <a:off x="-1888376" y="1201654"/>
              <a:ext cx="1634880" cy="1343777"/>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33" name="ZoneTexte 32">
              <a:extLst>
                <a:ext uri="{FF2B5EF4-FFF2-40B4-BE49-F238E27FC236}">
                  <a16:creationId xmlns:a16="http://schemas.microsoft.com/office/drawing/2014/main" id="{8CA5029C-0870-F800-916E-3B96015913CE}"/>
                </a:ext>
              </a:extLst>
            </p:cNvPr>
            <p:cNvSpPr txBox="1"/>
            <p:nvPr/>
          </p:nvSpPr>
          <p:spPr>
            <a:xfrm>
              <a:off x="-1888376" y="1914698"/>
              <a:ext cx="1634879" cy="290958"/>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Privilégiez les faits saillants, il est inutile d’alourdir votre manuel avec trop de détails.</a:t>
              </a:r>
              <a:endParaRPr lang="fr-CA" sz="1100">
                <a:latin typeface="Inter" panose="02000503000000020004" pitchFamily="2" charset="0"/>
                <a:ea typeface="Inter" panose="02000503000000020004" pitchFamily="2" charset="0"/>
              </a:endParaRPr>
            </a:p>
          </p:txBody>
        </p:sp>
      </p:grpSp>
      <p:pic>
        <p:nvPicPr>
          <p:cNvPr id="34" name="Picture 3">
            <a:extLst>
              <a:ext uri="{FF2B5EF4-FFF2-40B4-BE49-F238E27FC236}">
                <a16:creationId xmlns:a16="http://schemas.microsoft.com/office/drawing/2014/main" id="{9D426D77-C816-5BF5-C8E6-9804685EA703}"/>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312579" y="3871702"/>
            <a:ext cx="684225" cy="72826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e 34">
            <a:extLst>
              <a:ext uri="{FF2B5EF4-FFF2-40B4-BE49-F238E27FC236}">
                <a16:creationId xmlns:a16="http://schemas.microsoft.com/office/drawing/2014/main" id="{74F18CB6-2EBF-A1AE-6665-9FD168F26175}"/>
              </a:ext>
            </a:extLst>
          </p:cNvPr>
          <p:cNvGrpSpPr/>
          <p:nvPr>
            <p:custDataLst>
              <p:tags r:id="rId3"/>
            </p:custDataLst>
          </p:nvPr>
        </p:nvGrpSpPr>
        <p:grpSpPr>
          <a:xfrm>
            <a:off x="-3864642" y="973636"/>
            <a:ext cx="3590105" cy="1784286"/>
            <a:chOff x="-1888376" y="1168610"/>
            <a:chExt cx="1634880" cy="1579804"/>
          </a:xfrm>
          <a:solidFill>
            <a:schemeClr val="bg1">
              <a:lumMod val="75000"/>
            </a:schemeClr>
          </a:solidFill>
        </p:grpSpPr>
        <p:sp>
          <p:nvSpPr>
            <p:cNvPr id="36" name="TextBox 3">
              <a:extLst>
                <a:ext uri="{FF2B5EF4-FFF2-40B4-BE49-F238E27FC236}">
                  <a16:creationId xmlns:a16="http://schemas.microsoft.com/office/drawing/2014/main" id="{113C0119-42D2-5B3F-2877-E57520355F96}"/>
                </a:ext>
              </a:extLst>
            </p:cNvPr>
            <p:cNvSpPr txBox="1"/>
            <p:nvPr/>
          </p:nvSpPr>
          <p:spPr>
            <a:xfrm>
              <a:off x="-1888376" y="1168610"/>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37" name="ZoneTexte 36">
              <a:extLst>
                <a:ext uri="{FF2B5EF4-FFF2-40B4-BE49-F238E27FC236}">
                  <a16:creationId xmlns:a16="http://schemas.microsoft.com/office/drawing/2014/main" id="{EC619A9C-996D-0693-5D61-6B8789A2BBD6}"/>
                </a:ext>
              </a:extLst>
            </p:cNvPr>
            <p:cNvSpPr txBox="1"/>
            <p:nvPr/>
          </p:nvSpPr>
          <p:spPr>
            <a:xfrm>
              <a:off x="-1870496" y="1953083"/>
              <a:ext cx="1610687" cy="531384"/>
            </a:xfrm>
            <a:prstGeom prst="rect">
              <a:avLst/>
            </a:prstGeom>
            <a:grpFill/>
          </p:spPr>
          <p:txBody>
            <a:bodyPr wrap="square" rtlCol="0">
              <a:spAutoFit/>
            </a:bodyPr>
            <a:lstStyle/>
            <a:p>
              <a:r>
                <a:rPr lang="fr-CA" sz="1100" dirty="0">
                  <a:latin typeface="Inter" panose="02000503000000020004" pitchFamily="2" charset="0"/>
                  <a:ea typeface="Inter" panose="02000503000000020004" pitchFamily="2" charset="0"/>
                </a:rPr>
                <a:t>Complétez les années marquantes de votre histoire et décrivez en quelques mots les événements dans les endroits indiqués</a:t>
              </a:r>
            </a:p>
          </p:txBody>
        </p:sp>
      </p:grpSp>
      <p:pic>
        <p:nvPicPr>
          <p:cNvPr id="38" name="Graphique 37" descr="Scribble contour">
            <a:extLst>
              <a:ext uri="{FF2B5EF4-FFF2-40B4-BE49-F238E27FC236}">
                <a16:creationId xmlns:a16="http://schemas.microsoft.com/office/drawing/2014/main" id="{3B5E1D6E-F0C8-53B4-C394-888BFE6F905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31026" y="1122875"/>
            <a:ext cx="566410" cy="566410"/>
          </a:xfrm>
          <a:prstGeom prst="rect">
            <a:avLst/>
          </a:prstGeom>
        </p:spPr>
      </p:pic>
      <p:sp>
        <p:nvSpPr>
          <p:cNvPr id="39" name="Espace réservé du numéro de diapositive 29">
            <a:extLst>
              <a:ext uri="{FF2B5EF4-FFF2-40B4-BE49-F238E27FC236}">
                <a16:creationId xmlns:a16="http://schemas.microsoft.com/office/drawing/2014/main" id="{5820B397-7B29-9AA3-E836-7CEDF28E1B3C}"/>
              </a:ext>
            </a:extLst>
          </p:cNvPr>
          <p:cNvSpPr>
            <a:spLocks noGrp="1" noRot="1" noMove="1" noResize="1" noEditPoints="1" noAdjustHandles="1" noChangeArrowheads="1" noChangeShapeType="1"/>
          </p:cNvSpPr>
          <p:nvPr>
            <p:ph type="sldNum" sz="quarter" idx="12"/>
            <p:custDataLst>
              <p:tags r:id="rId4"/>
            </p:custDataLst>
          </p:nvPr>
        </p:nvSpPr>
        <p:spPr>
          <a:xfrm>
            <a:off x="15925800" y="9791700"/>
            <a:ext cx="2133600" cy="365125"/>
          </a:xfrm>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30767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grpSp>
        <p:nvGrpSpPr>
          <p:cNvPr id="13" name="Group 13"/>
          <p:cNvGrpSpPr>
            <a:grpSpLocks noGrp="1" noUngrp="1" noRot="1" noMove="1" noResize="1"/>
          </p:cNvGrpSpPr>
          <p:nvPr/>
        </p:nvGrpSpPr>
        <p:grpSpPr>
          <a:xfrm>
            <a:off x="404131" y="302304"/>
            <a:ext cx="2827126" cy="1179800"/>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nvSpPr>
        <p:spPr>
          <a:xfrm>
            <a:off x="404131" y="536712"/>
            <a:ext cx="2880697" cy="682409"/>
          </a:xfrm>
          <a:prstGeom prst="rect">
            <a:avLst/>
          </a:prstGeom>
        </p:spPr>
        <p:txBody>
          <a:bodyPr lIns="0" tIns="0" rIns="0" bIns="0" rtlCol="0" anchor="t">
            <a:spAutoFit/>
          </a:bodyPr>
          <a:lstStyle/>
          <a:p>
            <a:pPr algn="ctr">
              <a:lnSpc>
                <a:spcPts val="2799"/>
              </a:lnSpc>
            </a:pPr>
            <a:r>
              <a:rPr lang="en-US" sz="1999" b="1" dirty="0">
                <a:solidFill>
                  <a:srgbClr val="FFFFFF"/>
                </a:solidFill>
                <a:latin typeface="Playfair Display Bold"/>
                <a:ea typeface="Playfair Display Bold"/>
                <a:cs typeface="Playfair Display Bold"/>
                <a:sym typeface="Playfair Display Bold"/>
              </a:rPr>
              <a:t>Notre mission, </a:t>
            </a:r>
            <a:r>
              <a:rPr lang="en-US" sz="1999" b="1" dirty="0" err="1">
                <a:solidFill>
                  <a:srgbClr val="FFFFFF"/>
                </a:solidFill>
                <a:latin typeface="Playfair Display Bold"/>
                <a:ea typeface="Playfair Display Bold"/>
                <a:cs typeface="Playfair Display Bold"/>
                <a:sym typeface="Playfair Display Bold"/>
              </a:rPr>
              <a:t>notre</a:t>
            </a:r>
            <a:r>
              <a:rPr lang="en-US" sz="1999" b="1" dirty="0">
                <a:solidFill>
                  <a:srgbClr val="FFFFFF"/>
                </a:solidFill>
                <a:latin typeface="Playfair Display Bold"/>
                <a:ea typeface="Playfair Display Bold"/>
                <a:cs typeface="Playfair Display Bold"/>
                <a:sym typeface="Playfair Display Bold"/>
              </a:rPr>
              <a:t> vision et </a:t>
            </a:r>
            <a:r>
              <a:rPr lang="en-US" sz="1999" b="1" dirty="0" err="1">
                <a:solidFill>
                  <a:srgbClr val="FFFFFF"/>
                </a:solidFill>
                <a:latin typeface="Playfair Display Bold"/>
                <a:ea typeface="Playfair Display Bold"/>
                <a:cs typeface="Playfair Display Bold"/>
                <a:sym typeface="Playfair Display Bold"/>
              </a:rPr>
              <a:t>nos</a:t>
            </a:r>
            <a:r>
              <a:rPr lang="en-US" sz="1999" b="1" dirty="0">
                <a:solidFill>
                  <a:srgbClr val="FFFFFF"/>
                </a:solidFill>
                <a:latin typeface="Playfair Display Bold"/>
                <a:ea typeface="Playfair Display Bold"/>
                <a:cs typeface="Playfair Display Bold"/>
                <a:sym typeface="Playfair Display Bold"/>
              </a:rPr>
              <a:t> </a:t>
            </a:r>
            <a:r>
              <a:rPr lang="en-US" sz="1999" b="1" dirty="0" err="1">
                <a:solidFill>
                  <a:srgbClr val="FFFFFF"/>
                </a:solidFill>
                <a:latin typeface="Playfair Display Bold"/>
                <a:ea typeface="Playfair Display Bold"/>
                <a:cs typeface="Playfair Display Bold"/>
                <a:sym typeface="Playfair Display Bold"/>
              </a:rPr>
              <a:t>valeurs</a:t>
            </a:r>
            <a:endParaRPr lang="en-US" sz="1999" b="1" dirty="0">
              <a:solidFill>
                <a:srgbClr val="FFFFFF"/>
              </a:solidFill>
              <a:latin typeface="Playfair Display Bold"/>
              <a:ea typeface="Playfair Display Bold"/>
              <a:cs typeface="Playfair Display Bold"/>
              <a:sym typeface="Playfair Display Bold"/>
            </a:endParaRPr>
          </a:p>
        </p:txBody>
      </p:sp>
      <p:sp>
        <p:nvSpPr>
          <p:cNvPr id="29" name="TextBox 3">
            <a:extLst>
              <a:ext uri="{FF2B5EF4-FFF2-40B4-BE49-F238E27FC236}">
                <a16:creationId xmlns:a16="http://schemas.microsoft.com/office/drawing/2014/main" id="{F80B2DED-9E52-7A39-8D6A-5A5D41C0AF29}"/>
              </a:ext>
            </a:extLst>
          </p:cNvPr>
          <p:cNvSpPr txBox="1"/>
          <p:nvPr>
            <p:custDataLst>
              <p:tags r:id="rId1"/>
            </p:custDataLst>
          </p:nvPr>
        </p:nvSpPr>
        <p:spPr>
          <a:xfrm>
            <a:off x="-3807594" y="1105181"/>
            <a:ext cx="3590105" cy="9181819"/>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30" name="ZoneTexte 29">
            <a:extLst>
              <a:ext uri="{FF2B5EF4-FFF2-40B4-BE49-F238E27FC236}">
                <a16:creationId xmlns:a16="http://schemas.microsoft.com/office/drawing/2014/main" id="{1C604287-16EE-3EFC-08F6-1493595870BE}"/>
              </a:ext>
            </a:extLst>
          </p:cNvPr>
          <p:cNvSpPr txBox="1"/>
          <p:nvPr>
            <p:custDataLst>
              <p:tags r:id="rId2"/>
            </p:custDataLst>
          </p:nvPr>
        </p:nvSpPr>
        <p:spPr>
          <a:xfrm>
            <a:off x="-3813313" y="2004179"/>
            <a:ext cx="3590105" cy="2970044"/>
          </a:xfrm>
          <a:prstGeom prst="rect">
            <a:avLst/>
          </a:prstGeom>
          <a:noFill/>
        </p:spPr>
        <p:txBody>
          <a:bodyPr wrap="square" rtlCol="0">
            <a:spAutoFit/>
          </a:bodyPr>
          <a:lstStyle/>
          <a:p>
            <a:pPr algn="just" rtl="0" fontAlgn="base"/>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mission</a:t>
            </a:r>
            <a:r>
              <a:rPr lang="fr-CA" sz="1100" b="0" i="0" dirty="0">
                <a:effectLst/>
                <a:latin typeface="Inter" panose="02000503000000020004" pitchFamily="2" charset="0"/>
                <a:ea typeface="Inter" panose="02000503000000020004" pitchFamily="2" charset="0"/>
              </a:rPr>
              <a:t> de l’entrepôt est un énoncé court et précis définissant la </a:t>
            </a:r>
            <a:r>
              <a:rPr lang="fr-CA" sz="1100" b="1" i="0" dirty="0">
                <a:effectLst/>
                <a:latin typeface="Inter" panose="02000503000000020004" pitchFamily="2" charset="0"/>
                <a:ea typeface="Inter" panose="02000503000000020004" pitchFamily="2" charset="0"/>
              </a:rPr>
              <a:t>raison d’être</a:t>
            </a:r>
            <a:r>
              <a:rPr lang="fr-CA" sz="1100" b="0" i="0" dirty="0">
                <a:effectLst/>
                <a:latin typeface="Inter" panose="02000503000000020004" pitchFamily="2" charset="0"/>
                <a:ea typeface="Inter" panose="02000503000000020004" pitchFamily="2" charset="0"/>
              </a:rPr>
              <a:t> de l’organisation ou ses objectifs fondamentaux. </a:t>
            </a:r>
          </a:p>
          <a:p>
            <a:pPr algn="just" rtl="0" fontAlgn="base"/>
            <a:endParaRPr lang="fr-CA" sz="1100" b="0" i="0" dirty="0">
              <a:effectLst/>
              <a:latin typeface="Inter" panose="02000503000000020004" pitchFamily="2" charset="0"/>
              <a:ea typeface="Inter" panose="02000503000000020004" pitchFamily="2" charset="0"/>
            </a:endParaRPr>
          </a:p>
          <a:p>
            <a:pPr algn="just" rtl="0" fontAlgn="base"/>
            <a:r>
              <a:rPr lang="fr-CA" sz="1100" b="0" i="0" dirty="0">
                <a:effectLst/>
                <a:latin typeface="Inter" panose="02000503000000020004" pitchFamily="2" charset="0"/>
                <a:ea typeface="Inter" panose="02000503000000020004" pitchFamily="2" charset="0"/>
              </a:rPr>
              <a:t>La </a:t>
            </a:r>
            <a:r>
              <a:rPr lang="fr-CA" sz="1100" b="1" i="0" dirty="0">
                <a:effectLst/>
                <a:latin typeface="Inter" panose="02000503000000020004" pitchFamily="2" charset="0"/>
                <a:ea typeface="Inter" panose="02000503000000020004" pitchFamily="2" charset="0"/>
              </a:rPr>
              <a:t>vision</a:t>
            </a:r>
            <a:r>
              <a:rPr lang="fr-CA" sz="1100" b="0" i="0" dirty="0">
                <a:effectLst/>
                <a:latin typeface="Inter" panose="02000503000000020004" pitchFamily="2" charset="0"/>
                <a:ea typeface="Inter" panose="02000503000000020004" pitchFamily="2" charset="0"/>
              </a:rPr>
              <a:t> est un court texte qui décrit où l’entrepôt se voit dans l’avenir, quelles réalisations il souhaite accomplir et quelle place il désire occuper. </a:t>
            </a:r>
          </a:p>
          <a:p>
            <a:pPr algn="just" rtl="0" fontAlgn="base"/>
            <a:endParaRPr lang="fr-CA" sz="1100" b="0" i="0" dirty="0">
              <a:effectLst/>
              <a:latin typeface="Inter" panose="02000503000000020004" pitchFamily="2" charset="0"/>
              <a:ea typeface="Inter" panose="02000503000000020004" pitchFamily="2" charset="0"/>
            </a:endParaRPr>
          </a:p>
          <a:p>
            <a:pPr algn="just" rtl="0" fontAlgn="base"/>
            <a:r>
              <a:rPr lang="fr-CA" sz="1100" b="0" i="0" dirty="0">
                <a:effectLst/>
                <a:latin typeface="Inter" panose="02000503000000020004" pitchFamily="2" charset="0"/>
                <a:ea typeface="Inter" panose="02000503000000020004" pitchFamily="2" charset="0"/>
              </a:rPr>
              <a:t>Les </a:t>
            </a:r>
            <a:r>
              <a:rPr lang="fr-CA" sz="1100" b="1" i="0" dirty="0">
                <a:effectLst/>
                <a:latin typeface="Inter" panose="02000503000000020004" pitchFamily="2" charset="0"/>
                <a:ea typeface="Inter" panose="02000503000000020004" pitchFamily="2" charset="0"/>
              </a:rPr>
              <a:t>valeurs</a:t>
            </a:r>
            <a:r>
              <a:rPr lang="fr-CA" sz="1100" b="0" i="0" dirty="0">
                <a:effectLst/>
                <a:latin typeface="Inter" panose="02000503000000020004" pitchFamily="2" charset="0"/>
                <a:ea typeface="Inter" panose="02000503000000020004" pitchFamily="2" charset="0"/>
              </a:rPr>
              <a:t> organisationnelles sont des principes fondamentaux qui guident les actions et les pratiques de gestion quotidiennes. Il est suggéré de définir un maximum de trois à cinq valeurs. </a:t>
            </a:r>
          </a:p>
          <a:p>
            <a:pPr algn="just" rtl="0" fontAlgn="base"/>
            <a:endParaRPr lang="fr-CA" sz="1100" dirty="0">
              <a:latin typeface="Inter" panose="02000503000000020004" pitchFamily="2" charset="0"/>
              <a:ea typeface="Inter" panose="02000503000000020004" pitchFamily="2" charset="0"/>
            </a:endParaRPr>
          </a:p>
          <a:p>
            <a:pPr algn="just" fontAlgn="base"/>
            <a:r>
              <a:rPr lang="fr-CA" sz="1100" dirty="0">
                <a:latin typeface="Inter" panose="02000503000000020004" pitchFamily="2" charset="0"/>
                <a:ea typeface="Inter" panose="02000503000000020004" pitchFamily="2" charset="0"/>
              </a:rPr>
              <a:t>Pour vous aider à </a:t>
            </a:r>
            <a:r>
              <a:rPr lang="fr-CA" sz="1100" dirty="0">
                <a:latin typeface="Inter" panose="02000503000000020004" pitchFamily="2" charset="0"/>
                <a:ea typeface="Inter" panose="02000503000000020004" pitchFamily="2" charset="0"/>
                <a:hlinkClick r:id="rId24"/>
              </a:rPr>
              <a:t>déterminer vos valeurs organisationnelles</a:t>
            </a:r>
            <a:r>
              <a:rPr lang="fr-CA" sz="1100" dirty="0">
                <a:latin typeface="Inter" panose="02000503000000020004" pitchFamily="2" charset="0"/>
                <a:ea typeface="Inter" panose="02000503000000020004" pitchFamily="2" charset="0"/>
              </a:rPr>
              <a:t>, voici une liste d’exemples :</a:t>
            </a:r>
          </a:p>
          <a:p>
            <a:pPr algn="just" rtl="0" fontAlgn="base"/>
            <a:endParaRPr lang="fr-CA" sz="1100" dirty="0">
              <a:latin typeface="Inter" panose="02000503000000020004" pitchFamily="2" charset="0"/>
              <a:ea typeface="Inter" panose="02000503000000020004" pitchFamily="2" charset="0"/>
            </a:endParaRPr>
          </a:p>
          <a:p>
            <a:pPr algn="just" rtl="0" fontAlgn="base"/>
            <a:endParaRPr lang="fr-CA" sz="1100" b="0" i="0" dirty="0">
              <a:effectLst/>
              <a:latin typeface="Inter" panose="02000503000000020004" pitchFamily="2" charset="0"/>
              <a:ea typeface="Inter" panose="02000503000000020004" pitchFamily="2" charset="0"/>
            </a:endParaRPr>
          </a:p>
        </p:txBody>
      </p:sp>
      <p:pic>
        <p:nvPicPr>
          <p:cNvPr id="31" name="Picture 3">
            <a:extLst>
              <a:ext uri="{FF2B5EF4-FFF2-40B4-BE49-F238E27FC236}">
                <a16:creationId xmlns:a16="http://schemas.microsoft.com/office/drawing/2014/main" id="{CC69FCB2-F447-FBD7-F817-C3315CF922A9}"/>
              </a:ext>
            </a:extLst>
          </p:cNvPr>
          <p:cNvPicPr>
            <a:picLocks noChangeAspect="1" noChangeArrowheads="1"/>
          </p:cNvPicPr>
          <p:nvPr>
            <p:custDataLst>
              <p:tags r:id="rId3"/>
            </p:custDataLst>
          </p:nvPr>
        </p:nvPicPr>
        <p:blipFill>
          <a:blip r:embed="rId25">
            <a:extLst>
              <a:ext uri="{28A0092B-C50C-407E-A947-70E740481C1C}">
                <a14:useLocalDpi xmlns:a14="http://schemas.microsoft.com/office/drawing/2010/main" val="0"/>
              </a:ext>
            </a:extLst>
          </a:blip>
          <a:srcRect/>
          <a:stretch>
            <a:fillRect/>
          </a:stretch>
        </p:blipFill>
        <p:spPr bwMode="auto">
          <a:xfrm>
            <a:off x="-2360374" y="1190548"/>
            <a:ext cx="684225" cy="72826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
            <a:extLst>
              <a:ext uri="{FF2B5EF4-FFF2-40B4-BE49-F238E27FC236}">
                <a16:creationId xmlns:a16="http://schemas.microsoft.com/office/drawing/2014/main" id="{723936F2-A188-015D-6DF6-1EE39303BB43}"/>
              </a:ext>
            </a:extLst>
          </p:cNvPr>
          <p:cNvSpPr txBox="1"/>
          <p:nvPr/>
        </p:nvSpPr>
        <p:spPr>
          <a:xfrm>
            <a:off x="-3806332" y="14927"/>
            <a:ext cx="3601541" cy="1013084"/>
          </a:xfrm>
          <a:prstGeom prst="rect">
            <a:avLst/>
          </a:prstGeom>
          <a:solidFill>
            <a:schemeClr val="bg1">
              <a:lumMod val="75000"/>
            </a:schemeClr>
          </a:soli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33" name="ZoneTexte 32">
            <a:extLst>
              <a:ext uri="{FF2B5EF4-FFF2-40B4-BE49-F238E27FC236}">
                <a16:creationId xmlns:a16="http://schemas.microsoft.com/office/drawing/2014/main" id="{5F9116A4-568A-187D-421C-6D76F3945762}"/>
              </a:ext>
            </a:extLst>
          </p:cNvPr>
          <p:cNvSpPr txBox="1"/>
          <p:nvPr/>
        </p:nvSpPr>
        <p:spPr>
          <a:xfrm>
            <a:off x="-3806332" y="613783"/>
            <a:ext cx="3590103" cy="430887"/>
          </a:xfrm>
          <a:prstGeom prst="rect">
            <a:avLst/>
          </a:prstGeom>
          <a:solidFill>
            <a:schemeClr val="bg1">
              <a:lumMod val="75000"/>
            </a:schemeClr>
          </a:solidFill>
        </p:spPr>
        <p:txBody>
          <a:bodyPr wrap="square" rtlCol="0">
            <a:spAutoFit/>
          </a:bodyPr>
          <a:lstStyle/>
          <a:p>
            <a:r>
              <a:rPr lang="fr-CA" sz="1100">
                <a:latin typeface="Inter" panose="02000503000000020004" pitchFamily="2" charset="0"/>
                <a:ea typeface="Inter" panose="02000503000000020004" pitchFamily="2" charset="0"/>
              </a:rPr>
              <a:t>Complétez </a:t>
            </a:r>
            <a:r>
              <a:rPr lang="fr-CA" sz="1100" b="1">
                <a:latin typeface="Inter" panose="02000503000000020004" pitchFamily="2" charset="0"/>
                <a:ea typeface="Inter" panose="02000503000000020004" pitchFamily="2" charset="0"/>
              </a:rPr>
              <a:t>votre mission, votre vision et vos valeurs </a:t>
            </a:r>
            <a:r>
              <a:rPr lang="fr-CA" sz="1100">
                <a:latin typeface="Inter" panose="02000503000000020004" pitchFamily="2" charset="0"/>
                <a:ea typeface="Inter" panose="02000503000000020004" pitchFamily="2" charset="0"/>
              </a:rPr>
              <a:t>aux endroits indiqués</a:t>
            </a:r>
          </a:p>
        </p:txBody>
      </p:sp>
      <p:pic>
        <p:nvPicPr>
          <p:cNvPr id="34" name="Graphique 33" descr="Scribble contour">
            <a:extLst>
              <a:ext uri="{FF2B5EF4-FFF2-40B4-BE49-F238E27FC236}">
                <a16:creationId xmlns:a16="http://schemas.microsoft.com/office/drawing/2014/main" id="{EE6EE7AD-3F1F-8E6B-914E-67D2BB78644F}"/>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2294486" y="47373"/>
            <a:ext cx="566410" cy="566410"/>
          </a:xfrm>
          <a:prstGeom prst="rect">
            <a:avLst/>
          </a:prstGeom>
        </p:spPr>
      </p:pic>
      <p:sp>
        <p:nvSpPr>
          <p:cNvPr id="35" name="ZoneTexte 34">
            <a:extLst>
              <a:ext uri="{FF2B5EF4-FFF2-40B4-BE49-F238E27FC236}">
                <a16:creationId xmlns:a16="http://schemas.microsoft.com/office/drawing/2014/main" id="{15DC6CFE-6761-0C21-FE2C-88A17EA795AF}"/>
              </a:ext>
            </a:extLst>
          </p:cNvPr>
          <p:cNvSpPr txBox="1"/>
          <p:nvPr>
            <p:custDataLst>
              <p:tags r:id="rId4"/>
            </p:custDataLst>
          </p:nvPr>
        </p:nvSpPr>
        <p:spPr>
          <a:xfrm>
            <a:off x="-3794894" y="4819447"/>
            <a:ext cx="3274194" cy="6047809"/>
          </a:xfrm>
          <a:prstGeom prst="rect">
            <a:avLst/>
          </a:prstGeom>
          <a:noFill/>
        </p:spPr>
        <p:txBody>
          <a:bodyPr wrap="square" numCol="1" rtlCol="0">
            <a:spAutoFit/>
          </a:bodyPr>
          <a:lstStyle/>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Accomplissement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Développement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Sécurité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Harmonie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Originalité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Qualité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Plaisir</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Professionnalisme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Patience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Savoir-faire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Intégrité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Fiabilité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Performance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Communication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Transparence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Flexibilité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Excellence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Passion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Leadership</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Rigueur</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Confiance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Respect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Équité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Innovation</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Ouverture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Initiative</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Partenariat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Engagement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Loyauté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Honnêteté</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Satisfaction client</a:t>
            </a:r>
          </a:p>
          <a:p>
            <a:pPr marL="323850" lvl="1" indent="-161925" algn="l">
              <a:buFont typeface="Arial"/>
              <a:buChar char="•"/>
            </a:pPr>
            <a:r>
              <a:rPr lang="fr-CA" sz="1100">
                <a:solidFill>
                  <a:srgbClr val="000000"/>
                </a:solidFill>
                <a:latin typeface="Inter" panose="02000503000000020004" pitchFamily="2" charset="0"/>
                <a:ea typeface="Inter" panose="02000503000000020004" pitchFamily="2" charset="0"/>
                <a:cs typeface="Inter"/>
                <a:sym typeface="Inter"/>
              </a:rPr>
              <a:t>Implication sociale</a:t>
            </a:r>
          </a:p>
          <a:p>
            <a:pPr marL="161925" lvl="1" algn="l"/>
            <a:endParaRPr lang="fr-CA" sz="1100">
              <a:solidFill>
                <a:srgbClr val="000000"/>
              </a:solidFill>
              <a:latin typeface="Inter"/>
              <a:ea typeface="Inter"/>
              <a:cs typeface="Inter"/>
              <a:sym typeface="Inter"/>
            </a:endParaRPr>
          </a:p>
          <a:p>
            <a:endParaRPr lang="fr-CA" sz="2400"/>
          </a:p>
        </p:txBody>
      </p:sp>
      <p:sp>
        <p:nvSpPr>
          <p:cNvPr id="20" name="Espace réservé du numéro de diapositive 40">
            <a:extLst>
              <a:ext uri="{FF2B5EF4-FFF2-40B4-BE49-F238E27FC236}">
                <a16:creationId xmlns:a16="http://schemas.microsoft.com/office/drawing/2014/main" id="{9BA59F6B-07F2-AF25-72F7-4ABA6F1F0666}"/>
              </a:ext>
            </a:extLst>
          </p:cNvPr>
          <p:cNvSpPr>
            <a:spLocks noGrp="1" noRot="1" noMove="1" noResize="1" noEditPoints="1" noAdjustHandles="1" noChangeArrowheads="1" noChangeShapeType="1"/>
          </p:cNvSpPr>
          <p:nvPr>
            <p:ph type="sldNum" sz="quarter" idx="12"/>
            <p:custDataLst>
              <p:tags r:id="rId5"/>
            </p:custDataLst>
          </p:nvPr>
        </p:nvSpPr>
        <p:spPr>
          <a:xfrm>
            <a:off x="15925800" y="9791700"/>
            <a:ext cx="2133600" cy="365125"/>
          </a:xfrm>
        </p:spPr>
        <p:txBody>
          <a:bodyPr/>
          <a:lstStyle/>
          <a:p>
            <a:fld id="{B6F15528-21DE-4FAA-801E-634DDDAF4B2B}" type="slidenum">
              <a:rPr lang="en-US" smtClean="0"/>
              <a:pPr/>
              <a:t>6</a:t>
            </a:fld>
            <a:endParaRPr lang="en-US"/>
          </a:p>
        </p:txBody>
      </p:sp>
      <p:sp>
        <p:nvSpPr>
          <p:cNvPr id="22" name="Freeform 2">
            <a:extLst>
              <a:ext uri="{FF2B5EF4-FFF2-40B4-BE49-F238E27FC236}">
                <a16:creationId xmlns:a16="http://schemas.microsoft.com/office/drawing/2014/main" id="{4ABFF522-650C-0C5D-CED0-1E7E86A27FA3}"/>
              </a:ext>
            </a:extLst>
          </p:cNvPr>
          <p:cNvSpPr>
            <a:spLocks noGrp="1" noRot="1" noMove="1" noResize="1" noEditPoints="1" noAdjustHandles="1" noChangeArrowheads="1" noChangeShapeType="1"/>
          </p:cNvSpPr>
          <p:nvPr>
            <p:custDataLst>
              <p:tags r:id="rId6"/>
            </p:custDataLst>
          </p:nvPr>
        </p:nvSpPr>
        <p:spPr>
          <a:xfrm>
            <a:off x="7813215" y="3087613"/>
            <a:ext cx="2191131" cy="1475338"/>
          </a:xfrm>
          <a:custGeom>
            <a:avLst/>
            <a:gdLst/>
            <a:ahLst/>
            <a:cxnLst/>
            <a:rect l="l" t="t" r="r" b="b"/>
            <a:pathLst>
              <a:path w="2191131" h="1475338">
                <a:moveTo>
                  <a:pt x="0" y="0"/>
                </a:moveTo>
                <a:lnTo>
                  <a:pt x="2191131" y="0"/>
                </a:lnTo>
                <a:lnTo>
                  <a:pt x="2191131" y="1475338"/>
                </a:lnTo>
                <a:lnTo>
                  <a:pt x="0" y="1475338"/>
                </a:lnTo>
                <a:lnTo>
                  <a:pt x="0" y="0"/>
                </a:lnTo>
                <a:close/>
              </a:path>
            </a:pathLst>
          </a:custGeom>
          <a:blipFill>
            <a:blip>
              <a:extLst>
                <a:ext uri="{96DAC541-7B7A-43D3-8B79-37D633B846F1}">
                  <asvg:svgBlip xmlns:asvg="http://schemas.microsoft.com/office/drawing/2016/SVG/main" r:embed="rId27"/>
                </a:ext>
              </a:extLst>
            </a:blip>
            <a:stretch>
              <a:fillRect/>
            </a:stretch>
          </a:blipFill>
        </p:spPr>
        <p:txBody>
          <a:bodyPr/>
          <a:lstStyle/>
          <a:p>
            <a:endParaRPr lang="fr-CA"/>
          </a:p>
        </p:txBody>
      </p:sp>
      <p:sp>
        <p:nvSpPr>
          <p:cNvPr id="23" name="Freeform 3">
            <a:extLst>
              <a:ext uri="{FF2B5EF4-FFF2-40B4-BE49-F238E27FC236}">
                <a16:creationId xmlns:a16="http://schemas.microsoft.com/office/drawing/2014/main" id="{8BF5F96C-6209-1838-47E2-11E783DBAE82}"/>
              </a:ext>
            </a:extLst>
          </p:cNvPr>
          <p:cNvSpPr>
            <a:spLocks noGrp="1" noRot="1" noMove="1" noResize="1" noEditPoints="1" noAdjustHandles="1" noChangeArrowheads="1" noChangeShapeType="1"/>
          </p:cNvSpPr>
          <p:nvPr>
            <p:custDataLst>
              <p:tags r:id="rId7"/>
            </p:custDataLst>
          </p:nvPr>
        </p:nvSpPr>
        <p:spPr>
          <a:xfrm rot="10800000">
            <a:off x="1395188" y="2629524"/>
            <a:ext cx="2351244" cy="2644549"/>
          </a:xfrm>
          <a:custGeom>
            <a:avLst/>
            <a:gdLst/>
            <a:ahLst/>
            <a:cxnLst/>
            <a:rect l="l" t="t" r="r" b="b"/>
            <a:pathLst>
              <a:path w="2351244" h="2644549">
                <a:moveTo>
                  <a:pt x="0" y="0"/>
                </a:moveTo>
                <a:lnTo>
                  <a:pt x="2351244" y="0"/>
                </a:lnTo>
                <a:lnTo>
                  <a:pt x="2351244" y="2644549"/>
                </a:lnTo>
                <a:lnTo>
                  <a:pt x="0" y="2644549"/>
                </a:lnTo>
                <a:lnTo>
                  <a:pt x="0" y="0"/>
                </a:lnTo>
                <a:close/>
              </a:path>
            </a:pathLst>
          </a:custGeom>
          <a:blipFill>
            <a:blip>
              <a:extLst>
                <a:ext uri="{96DAC541-7B7A-43D3-8B79-37D633B846F1}">
                  <asvg:svgBlip xmlns:asvg="http://schemas.microsoft.com/office/drawing/2016/SVG/main" r:embed="rId28"/>
                </a:ext>
              </a:extLst>
            </a:blip>
            <a:stretch>
              <a:fillRect/>
            </a:stretch>
          </a:blipFill>
        </p:spPr>
        <p:txBody>
          <a:bodyPr/>
          <a:lstStyle/>
          <a:p>
            <a:endParaRPr lang="fr-CA"/>
          </a:p>
        </p:txBody>
      </p:sp>
      <p:sp>
        <p:nvSpPr>
          <p:cNvPr id="24" name="Freeform 4">
            <a:extLst>
              <a:ext uri="{FF2B5EF4-FFF2-40B4-BE49-F238E27FC236}">
                <a16:creationId xmlns:a16="http://schemas.microsoft.com/office/drawing/2014/main" id="{1B4AA5BC-FB95-9D6B-8F0C-2526929CDD9A}"/>
              </a:ext>
            </a:extLst>
          </p:cNvPr>
          <p:cNvSpPr>
            <a:spLocks noGrp="1" noRot="1" noMove="1" noResize="1" noEditPoints="1" noAdjustHandles="1" noChangeArrowheads="1" noChangeShapeType="1"/>
          </p:cNvSpPr>
          <p:nvPr>
            <p:custDataLst>
              <p:tags r:id="rId8"/>
            </p:custDataLst>
          </p:nvPr>
        </p:nvSpPr>
        <p:spPr>
          <a:xfrm>
            <a:off x="13874720" y="3133701"/>
            <a:ext cx="2119141" cy="1878088"/>
          </a:xfrm>
          <a:custGeom>
            <a:avLst/>
            <a:gdLst/>
            <a:ahLst/>
            <a:cxnLst/>
            <a:rect l="l" t="t" r="r" b="b"/>
            <a:pathLst>
              <a:path w="2119141" h="1878088">
                <a:moveTo>
                  <a:pt x="0" y="0"/>
                </a:moveTo>
                <a:lnTo>
                  <a:pt x="2119140" y="0"/>
                </a:lnTo>
                <a:lnTo>
                  <a:pt x="2119140" y="1878089"/>
                </a:lnTo>
                <a:lnTo>
                  <a:pt x="0" y="1878089"/>
                </a:lnTo>
                <a:lnTo>
                  <a:pt x="0" y="0"/>
                </a:lnTo>
                <a:close/>
              </a:path>
            </a:pathLst>
          </a:custGeom>
          <a:blipFill>
            <a:blip>
              <a:extLst>
                <a:ext uri="{96DAC541-7B7A-43D3-8B79-37D633B846F1}">
                  <asvg:svgBlip xmlns:asvg="http://schemas.microsoft.com/office/drawing/2016/SVG/main" r:embed="rId29"/>
                </a:ext>
              </a:extLst>
            </a:blip>
            <a:stretch>
              <a:fillRect/>
            </a:stretch>
          </a:blipFill>
        </p:spPr>
        <p:txBody>
          <a:bodyPr/>
          <a:lstStyle/>
          <a:p>
            <a:endParaRPr lang="fr-CA"/>
          </a:p>
        </p:txBody>
      </p:sp>
      <p:sp>
        <p:nvSpPr>
          <p:cNvPr id="28" name="AutoShape 5">
            <a:extLst>
              <a:ext uri="{FF2B5EF4-FFF2-40B4-BE49-F238E27FC236}">
                <a16:creationId xmlns:a16="http://schemas.microsoft.com/office/drawing/2014/main" id="{01398A1F-62CE-0E09-992A-43FE28CE3199}"/>
              </a:ext>
            </a:extLst>
          </p:cNvPr>
          <p:cNvSpPr>
            <a:spLocks noGrp="1" noRot="1" noMove="1" noResize="1" noEditPoints="1" noAdjustHandles="1" noChangeArrowheads="1" noChangeShapeType="1"/>
          </p:cNvSpPr>
          <p:nvPr>
            <p:custDataLst>
              <p:tags r:id="rId9"/>
            </p:custDataLst>
          </p:nvPr>
        </p:nvSpPr>
        <p:spPr>
          <a:xfrm>
            <a:off x="1714514" y="5605451"/>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36" name="AutoShape 6">
            <a:extLst>
              <a:ext uri="{FF2B5EF4-FFF2-40B4-BE49-F238E27FC236}">
                <a16:creationId xmlns:a16="http://schemas.microsoft.com/office/drawing/2014/main" id="{CE7C0299-D4A2-CEEC-3F55-987DEB9C3AE7}"/>
              </a:ext>
            </a:extLst>
          </p:cNvPr>
          <p:cNvSpPr>
            <a:spLocks noGrp="1" noRot="1" noMove="1" noResize="1" noEditPoints="1" noAdjustHandles="1" noChangeArrowheads="1" noChangeShapeType="1"/>
          </p:cNvSpPr>
          <p:nvPr>
            <p:custDataLst>
              <p:tags r:id="rId10"/>
            </p:custDataLst>
          </p:nvPr>
        </p:nvSpPr>
        <p:spPr>
          <a:xfrm>
            <a:off x="8190811" y="5585364"/>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37" name="AutoShape 7">
            <a:extLst>
              <a:ext uri="{FF2B5EF4-FFF2-40B4-BE49-F238E27FC236}">
                <a16:creationId xmlns:a16="http://schemas.microsoft.com/office/drawing/2014/main" id="{ECF809FF-D93A-18FA-2B44-02F1E009EA43}"/>
              </a:ext>
            </a:extLst>
          </p:cNvPr>
          <p:cNvSpPr>
            <a:spLocks noGrp="1" noRot="1" noMove="1" noResize="1" noEditPoints="1" noAdjustHandles="1" noChangeArrowheads="1" noChangeShapeType="1"/>
          </p:cNvSpPr>
          <p:nvPr>
            <p:custDataLst>
              <p:tags r:id="rId11"/>
            </p:custDataLst>
          </p:nvPr>
        </p:nvSpPr>
        <p:spPr>
          <a:xfrm>
            <a:off x="14131565" y="5618936"/>
            <a:ext cx="1605450" cy="0"/>
          </a:xfrm>
          <a:prstGeom prst="line">
            <a:avLst/>
          </a:prstGeom>
          <a:ln w="38100" cap="flat">
            <a:solidFill>
              <a:srgbClr val="000000"/>
            </a:solidFill>
            <a:prstDash val="sysDash"/>
            <a:headEnd type="none" w="sm" len="sm"/>
            <a:tailEnd type="none" w="sm" len="sm"/>
          </a:ln>
        </p:spPr>
        <p:txBody>
          <a:bodyPr/>
          <a:lstStyle/>
          <a:p>
            <a:endParaRPr lang="fr-CA"/>
          </a:p>
        </p:txBody>
      </p:sp>
      <p:sp>
        <p:nvSpPr>
          <p:cNvPr id="38" name="AutoShape 8">
            <a:extLst>
              <a:ext uri="{FF2B5EF4-FFF2-40B4-BE49-F238E27FC236}">
                <a16:creationId xmlns:a16="http://schemas.microsoft.com/office/drawing/2014/main" id="{E429D16C-D38E-BBC9-E264-B1DF1EF7ED26}"/>
              </a:ext>
            </a:extLst>
          </p:cNvPr>
          <p:cNvSpPr>
            <a:spLocks noGrp="1" noRot="1" noMove="1" noResize="1" noEditPoints="1" noAdjustHandles="1" noChangeArrowheads="1" noChangeShapeType="1"/>
          </p:cNvSpPr>
          <p:nvPr>
            <p:custDataLst>
              <p:tags r:id="rId12"/>
            </p:custDataLst>
          </p:nvPr>
        </p:nvSpPr>
        <p:spPr>
          <a:xfrm>
            <a:off x="5697619" y="2936425"/>
            <a:ext cx="0" cy="5495430"/>
          </a:xfrm>
          <a:prstGeom prst="line">
            <a:avLst/>
          </a:prstGeom>
          <a:ln w="38100" cap="flat">
            <a:solidFill>
              <a:srgbClr val="000000"/>
            </a:solidFill>
            <a:prstDash val="solid"/>
            <a:headEnd type="none" w="sm" len="sm"/>
            <a:tailEnd type="none" w="sm" len="sm"/>
          </a:ln>
        </p:spPr>
        <p:txBody>
          <a:bodyPr/>
          <a:lstStyle/>
          <a:p>
            <a:endParaRPr lang="fr-CA"/>
          </a:p>
        </p:txBody>
      </p:sp>
      <p:sp>
        <p:nvSpPr>
          <p:cNvPr id="39" name="AutoShape 9">
            <a:extLst>
              <a:ext uri="{FF2B5EF4-FFF2-40B4-BE49-F238E27FC236}">
                <a16:creationId xmlns:a16="http://schemas.microsoft.com/office/drawing/2014/main" id="{AA6AC2B2-0022-1D95-464D-B7C60C9970A4}"/>
              </a:ext>
            </a:extLst>
          </p:cNvPr>
          <p:cNvSpPr>
            <a:spLocks noGrp="1" noRot="1" noMove="1" noResize="1" noEditPoints="1" noAdjustHandles="1" noChangeArrowheads="1" noChangeShapeType="1"/>
          </p:cNvSpPr>
          <p:nvPr>
            <p:custDataLst>
              <p:tags r:id="rId13"/>
            </p:custDataLst>
          </p:nvPr>
        </p:nvSpPr>
        <p:spPr>
          <a:xfrm>
            <a:off x="12319860" y="2936425"/>
            <a:ext cx="0" cy="5495430"/>
          </a:xfrm>
          <a:prstGeom prst="line">
            <a:avLst/>
          </a:prstGeom>
          <a:ln w="38100" cap="flat">
            <a:solidFill>
              <a:srgbClr val="000000"/>
            </a:solidFill>
            <a:prstDash val="solid"/>
            <a:headEnd type="none" w="sm" len="sm"/>
            <a:tailEnd type="none" w="sm" len="sm"/>
          </a:ln>
        </p:spPr>
        <p:txBody>
          <a:bodyPr/>
          <a:lstStyle/>
          <a:p>
            <a:endParaRPr lang="fr-CA"/>
          </a:p>
        </p:txBody>
      </p:sp>
      <p:sp>
        <p:nvSpPr>
          <p:cNvPr id="40" name="Freeform 10">
            <a:extLst>
              <a:ext uri="{FF2B5EF4-FFF2-40B4-BE49-F238E27FC236}">
                <a16:creationId xmlns:a16="http://schemas.microsoft.com/office/drawing/2014/main" id="{77C0CDE5-FAF7-ADE5-229F-A384700E9055}"/>
              </a:ext>
            </a:extLst>
          </p:cNvPr>
          <p:cNvSpPr>
            <a:spLocks noGrp="1" noRot="1" noMove="1" noResize="1" noEditPoints="1" noAdjustHandles="1" noChangeArrowheads="1" noChangeShapeType="1"/>
          </p:cNvSpPr>
          <p:nvPr>
            <p:custDataLst>
              <p:tags r:id="rId14"/>
            </p:custDataLst>
          </p:nvPr>
        </p:nvSpPr>
        <p:spPr>
          <a:xfrm rot="10800000">
            <a:off x="2192596" y="5769325"/>
            <a:ext cx="649284" cy="730278"/>
          </a:xfrm>
          <a:custGeom>
            <a:avLst/>
            <a:gdLst/>
            <a:ahLst/>
            <a:cxnLst/>
            <a:rect l="l" t="t" r="r" b="b"/>
            <a:pathLst>
              <a:path w="649284" h="730278">
                <a:moveTo>
                  <a:pt x="0" y="0"/>
                </a:moveTo>
                <a:lnTo>
                  <a:pt x="649284" y="0"/>
                </a:lnTo>
                <a:lnTo>
                  <a:pt x="649284" y="730278"/>
                </a:lnTo>
                <a:lnTo>
                  <a:pt x="0" y="730278"/>
                </a:lnTo>
                <a:lnTo>
                  <a:pt x="0" y="0"/>
                </a:lnTo>
                <a:close/>
              </a:path>
            </a:pathLst>
          </a:custGeom>
          <a:blipFill>
            <a:blip>
              <a:extLst>
                <a:ext uri="{96DAC541-7B7A-43D3-8B79-37D633B846F1}">
                  <asvg:svgBlip xmlns:asvg="http://schemas.microsoft.com/office/drawing/2016/SVG/main" r:embed="rId30"/>
                </a:ext>
              </a:extLst>
            </a:blip>
            <a:stretch>
              <a:fillRect/>
            </a:stretch>
          </a:blipFill>
        </p:spPr>
        <p:txBody>
          <a:bodyPr/>
          <a:lstStyle/>
          <a:p>
            <a:endParaRPr lang="fr-CA"/>
          </a:p>
        </p:txBody>
      </p:sp>
      <p:sp>
        <p:nvSpPr>
          <p:cNvPr id="41" name="Freeform 11">
            <a:extLst>
              <a:ext uri="{FF2B5EF4-FFF2-40B4-BE49-F238E27FC236}">
                <a16:creationId xmlns:a16="http://schemas.microsoft.com/office/drawing/2014/main" id="{D463A3FD-C1A1-F70C-5EC4-BDF323142346}"/>
              </a:ext>
            </a:extLst>
          </p:cNvPr>
          <p:cNvSpPr>
            <a:spLocks noGrp="1" noRot="1" noMove="1" noResize="1" noEditPoints="1" noAdjustHandles="1" noChangeArrowheads="1" noChangeShapeType="1"/>
          </p:cNvSpPr>
          <p:nvPr>
            <p:custDataLst>
              <p:tags r:id="rId15"/>
            </p:custDataLst>
          </p:nvPr>
        </p:nvSpPr>
        <p:spPr>
          <a:xfrm>
            <a:off x="8667627" y="5918106"/>
            <a:ext cx="642658" cy="432716"/>
          </a:xfrm>
          <a:custGeom>
            <a:avLst/>
            <a:gdLst/>
            <a:ahLst/>
            <a:cxnLst/>
            <a:rect l="l" t="t" r="r" b="b"/>
            <a:pathLst>
              <a:path w="642658" h="432716">
                <a:moveTo>
                  <a:pt x="0" y="0"/>
                </a:moveTo>
                <a:lnTo>
                  <a:pt x="642658" y="0"/>
                </a:lnTo>
                <a:lnTo>
                  <a:pt x="642658" y="432716"/>
                </a:lnTo>
                <a:lnTo>
                  <a:pt x="0" y="432716"/>
                </a:lnTo>
                <a:lnTo>
                  <a:pt x="0" y="0"/>
                </a:lnTo>
                <a:close/>
              </a:path>
            </a:pathLst>
          </a:custGeom>
          <a:blipFill>
            <a:blip>
              <a:extLst>
                <a:ext uri="{96DAC541-7B7A-43D3-8B79-37D633B846F1}">
                  <asvg:svgBlip xmlns:asvg="http://schemas.microsoft.com/office/drawing/2016/SVG/main" r:embed="rId31"/>
                </a:ext>
              </a:extLst>
            </a:blip>
            <a:stretch>
              <a:fillRect/>
            </a:stretch>
          </a:blipFill>
        </p:spPr>
        <p:txBody>
          <a:bodyPr/>
          <a:lstStyle/>
          <a:p>
            <a:endParaRPr lang="fr-CA"/>
          </a:p>
        </p:txBody>
      </p:sp>
      <p:sp>
        <p:nvSpPr>
          <p:cNvPr id="42" name="Freeform 12">
            <a:extLst>
              <a:ext uri="{FF2B5EF4-FFF2-40B4-BE49-F238E27FC236}">
                <a16:creationId xmlns:a16="http://schemas.microsoft.com/office/drawing/2014/main" id="{8DC005D8-F662-5B84-F5E4-B227FB70C49B}"/>
              </a:ext>
            </a:extLst>
          </p:cNvPr>
          <p:cNvSpPr>
            <a:spLocks noGrp="1" noRot="1" noMove="1" noResize="1" noEditPoints="1" noAdjustHandles="1" noChangeArrowheads="1" noChangeShapeType="1"/>
          </p:cNvSpPr>
          <p:nvPr>
            <p:custDataLst>
              <p:tags r:id="rId16"/>
            </p:custDataLst>
          </p:nvPr>
        </p:nvSpPr>
        <p:spPr>
          <a:xfrm>
            <a:off x="14606224" y="5918106"/>
            <a:ext cx="656132" cy="581497"/>
          </a:xfrm>
          <a:custGeom>
            <a:avLst/>
            <a:gdLst/>
            <a:ahLst/>
            <a:cxnLst/>
            <a:rect l="l" t="t" r="r" b="b"/>
            <a:pathLst>
              <a:path w="656132" h="581497">
                <a:moveTo>
                  <a:pt x="0" y="0"/>
                </a:moveTo>
                <a:lnTo>
                  <a:pt x="656132" y="0"/>
                </a:lnTo>
                <a:lnTo>
                  <a:pt x="656132" y="581497"/>
                </a:lnTo>
                <a:lnTo>
                  <a:pt x="0" y="581497"/>
                </a:lnTo>
                <a:lnTo>
                  <a:pt x="0" y="0"/>
                </a:lnTo>
                <a:close/>
              </a:path>
            </a:pathLst>
          </a:custGeom>
          <a:blipFill>
            <a:blip>
              <a:extLst>
                <a:ext uri="{96DAC541-7B7A-43D3-8B79-37D633B846F1}">
                  <asvg:svgBlip xmlns:asvg="http://schemas.microsoft.com/office/drawing/2016/SVG/main" r:embed="rId32"/>
                </a:ext>
              </a:extLst>
            </a:blip>
            <a:stretch>
              <a:fillRect/>
            </a:stretch>
          </a:blipFill>
        </p:spPr>
        <p:txBody>
          <a:bodyPr/>
          <a:lstStyle/>
          <a:p>
            <a:endParaRPr lang="fr-CA"/>
          </a:p>
        </p:txBody>
      </p:sp>
      <p:sp>
        <p:nvSpPr>
          <p:cNvPr id="43" name="TextBox 17">
            <a:extLst>
              <a:ext uri="{FF2B5EF4-FFF2-40B4-BE49-F238E27FC236}">
                <a16:creationId xmlns:a16="http://schemas.microsoft.com/office/drawing/2014/main" id="{95A0E31D-577C-675C-23F6-CEA05BE45ED0}"/>
              </a:ext>
            </a:extLst>
          </p:cNvPr>
          <p:cNvSpPr txBox="1">
            <a:spLocks noGrp="1" noRot="1" noMove="1" noResize="1" noEditPoints="1" noAdjustHandles="1" noChangeArrowheads="1" noChangeShapeType="1"/>
          </p:cNvSpPr>
          <p:nvPr>
            <p:custDataLst>
              <p:tags r:id="rId17"/>
            </p:custDataLst>
          </p:nvPr>
        </p:nvSpPr>
        <p:spPr>
          <a:xfrm>
            <a:off x="1714514" y="5256309"/>
            <a:ext cx="1605450" cy="330092"/>
          </a:xfrm>
          <a:prstGeom prst="rect">
            <a:avLst/>
          </a:prstGeom>
        </p:spPr>
        <p:txBody>
          <a:bodyPr lIns="0" tIns="0" rIns="0" bIns="0" rtlCol="0" anchor="t">
            <a:spAutoFit/>
          </a:bodyPr>
          <a:lstStyle/>
          <a:p>
            <a:pPr algn="ctr">
              <a:lnSpc>
                <a:spcPts val="2799"/>
              </a:lnSpc>
            </a:pPr>
            <a:r>
              <a:rPr lang="en-US" sz="1999">
                <a:solidFill>
                  <a:srgbClr val="000000"/>
                </a:solidFill>
                <a:latin typeface="Playfair Display"/>
                <a:ea typeface="Playfair Display"/>
                <a:cs typeface="Playfair Display"/>
                <a:sym typeface="Playfair Display"/>
              </a:rPr>
              <a:t>Notre mission</a:t>
            </a:r>
          </a:p>
        </p:txBody>
      </p:sp>
      <p:sp>
        <p:nvSpPr>
          <p:cNvPr id="44" name="TextBox 18">
            <a:extLst>
              <a:ext uri="{FF2B5EF4-FFF2-40B4-BE49-F238E27FC236}">
                <a16:creationId xmlns:a16="http://schemas.microsoft.com/office/drawing/2014/main" id="{B94C3FCA-6557-B089-DDC7-FD765E5675D4}"/>
              </a:ext>
            </a:extLst>
          </p:cNvPr>
          <p:cNvSpPr txBox="1">
            <a:spLocks noGrp="1" noRot="1" noMove="1" noResize="1" noEditPoints="1" noAdjustHandles="1" noChangeArrowheads="1" noChangeShapeType="1"/>
          </p:cNvSpPr>
          <p:nvPr>
            <p:custDataLst>
              <p:tags r:id="rId18"/>
            </p:custDataLst>
          </p:nvPr>
        </p:nvSpPr>
        <p:spPr>
          <a:xfrm>
            <a:off x="8071445" y="5234581"/>
            <a:ext cx="1790861" cy="327205"/>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Playfair Display"/>
                <a:ea typeface="Playfair Display"/>
                <a:cs typeface="Playfair Display"/>
                <a:sym typeface="Playfair Display"/>
              </a:rPr>
              <a:t>Notre vision</a:t>
            </a:r>
          </a:p>
        </p:txBody>
      </p:sp>
      <p:sp>
        <p:nvSpPr>
          <p:cNvPr id="45" name="TextBox 19">
            <a:extLst>
              <a:ext uri="{FF2B5EF4-FFF2-40B4-BE49-F238E27FC236}">
                <a16:creationId xmlns:a16="http://schemas.microsoft.com/office/drawing/2014/main" id="{1B51B31D-B62B-F1AB-3E3F-4C460CA93F39}"/>
              </a:ext>
            </a:extLst>
          </p:cNvPr>
          <p:cNvSpPr txBox="1">
            <a:spLocks noGrp="1" noRot="1" noMove="1" noResize="1" noEditPoints="1" noAdjustHandles="1" noChangeArrowheads="1" noChangeShapeType="1"/>
          </p:cNvSpPr>
          <p:nvPr>
            <p:custDataLst>
              <p:tags r:id="rId19"/>
            </p:custDataLst>
          </p:nvPr>
        </p:nvSpPr>
        <p:spPr>
          <a:xfrm>
            <a:off x="14273696" y="5231694"/>
            <a:ext cx="1321188" cy="330092"/>
          </a:xfrm>
          <a:prstGeom prst="rect">
            <a:avLst/>
          </a:prstGeom>
        </p:spPr>
        <p:txBody>
          <a:bodyPr lIns="0" tIns="0" rIns="0" bIns="0" rtlCol="0" anchor="t">
            <a:spAutoFit/>
          </a:bodyPr>
          <a:lstStyle/>
          <a:p>
            <a:pPr algn="ctr">
              <a:lnSpc>
                <a:spcPts val="2799"/>
              </a:lnSpc>
            </a:pPr>
            <a:r>
              <a:rPr lang="en-US" sz="1999">
                <a:solidFill>
                  <a:srgbClr val="000000"/>
                </a:solidFill>
                <a:latin typeface="Playfair Display"/>
                <a:ea typeface="Playfair Display"/>
                <a:cs typeface="Playfair Display"/>
                <a:sym typeface="Playfair Display"/>
              </a:rPr>
              <a:t>Nos valeurs</a:t>
            </a:r>
          </a:p>
        </p:txBody>
      </p:sp>
      <p:sp>
        <p:nvSpPr>
          <p:cNvPr id="46" name="TextBox 25">
            <a:extLst>
              <a:ext uri="{FF2B5EF4-FFF2-40B4-BE49-F238E27FC236}">
                <a16:creationId xmlns:a16="http://schemas.microsoft.com/office/drawing/2014/main" id="{D43CE82A-7CD6-3469-E051-4BAE1BB888E4}"/>
              </a:ext>
            </a:extLst>
          </p:cNvPr>
          <p:cNvSpPr txBox="1"/>
          <p:nvPr>
            <p:custDataLst>
              <p:tags r:id="rId20"/>
            </p:custDataLst>
          </p:nvPr>
        </p:nvSpPr>
        <p:spPr>
          <a:xfrm>
            <a:off x="1889860" y="6952502"/>
            <a:ext cx="1254756" cy="266673"/>
          </a:xfrm>
          <a:prstGeom prst="rect">
            <a:avLst/>
          </a:prstGeom>
        </p:spPr>
        <p:txBody>
          <a:bodyPr wrap="square" lIns="0" tIns="0" rIns="0" bIns="0" rtlCol="0" anchor="t">
            <a:spAutoFit/>
          </a:bodyPr>
          <a:lstStyle/>
          <a:p>
            <a:pPr algn="ctr">
              <a:lnSpc>
                <a:spcPts val="2100"/>
              </a:lnSpc>
            </a:pPr>
            <a:r>
              <a:rPr lang="en-US" sz="1500" dirty="0">
                <a:solidFill>
                  <a:srgbClr val="000000"/>
                </a:solidFill>
                <a:latin typeface="Inter"/>
                <a:ea typeface="Inter"/>
                <a:cs typeface="Inter"/>
                <a:sym typeface="Inter"/>
              </a:rPr>
              <a:t>Zone de </a:t>
            </a:r>
            <a:r>
              <a:rPr lang="en-US" sz="1500" dirty="0" err="1">
                <a:solidFill>
                  <a:srgbClr val="000000"/>
                </a:solidFill>
                <a:latin typeface="Inter"/>
                <a:ea typeface="Inter"/>
                <a:cs typeface="Inter"/>
                <a:sym typeface="Inter"/>
              </a:rPr>
              <a:t>texte</a:t>
            </a:r>
            <a:endParaRPr lang="en-US" sz="1500" dirty="0">
              <a:solidFill>
                <a:srgbClr val="000000"/>
              </a:solidFill>
              <a:latin typeface="Inter"/>
              <a:ea typeface="Inter"/>
              <a:cs typeface="Inter"/>
              <a:sym typeface="Inter"/>
            </a:endParaRPr>
          </a:p>
        </p:txBody>
      </p:sp>
      <p:sp>
        <p:nvSpPr>
          <p:cNvPr id="47" name="TextBox 26">
            <a:extLst>
              <a:ext uri="{FF2B5EF4-FFF2-40B4-BE49-F238E27FC236}">
                <a16:creationId xmlns:a16="http://schemas.microsoft.com/office/drawing/2014/main" id="{205463D4-798B-BAAA-56C6-9AF4B70968BD}"/>
              </a:ext>
            </a:extLst>
          </p:cNvPr>
          <p:cNvSpPr txBox="1"/>
          <p:nvPr>
            <p:custDataLst>
              <p:tags r:id="rId21"/>
            </p:custDataLst>
          </p:nvPr>
        </p:nvSpPr>
        <p:spPr>
          <a:xfrm>
            <a:off x="8013351" y="6952502"/>
            <a:ext cx="1254756" cy="266673"/>
          </a:xfrm>
          <a:prstGeom prst="rect">
            <a:avLst/>
          </a:prstGeom>
        </p:spPr>
        <p:txBody>
          <a:bodyPr lIns="0" tIns="0" rIns="0" bIns="0" rtlCol="0" anchor="t">
            <a:spAutoFit/>
          </a:bodyPr>
          <a:lstStyle/>
          <a:p>
            <a:pPr algn="ctr">
              <a:lnSpc>
                <a:spcPts val="2100"/>
              </a:lnSpc>
            </a:pPr>
            <a:r>
              <a:rPr lang="en-US" sz="1500" dirty="0">
                <a:solidFill>
                  <a:srgbClr val="000000"/>
                </a:solidFill>
                <a:latin typeface="Inter"/>
                <a:ea typeface="Inter"/>
                <a:cs typeface="Inter"/>
                <a:sym typeface="Inter"/>
              </a:rPr>
              <a:t>Zone de </a:t>
            </a:r>
            <a:r>
              <a:rPr lang="en-US" sz="1500" dirty="0" err="1">
                <a:solidFill>
                  <a:srgbClr val="000000"/>
                </a:solidFill>
                <a:latin typeface="Inter"/>
                <a:ea typeface="Inter"/>
                <a:cs typeface="Inter"/>
                <a:sym typeface="Inter"/>
              </a:rPr>
              <a:t>texte</a:t>
            </a:r>
            <a:endParaRPr lang="en-US" sz="1500" dirty="0">
              <a:solidFill>
                <a:srgbClr val="000000"/>
              </a:solidFill>
              <a:latin typeface="Inter"/>
              <a:ea typeface="Inter"/>
              <a:cs typeface="Inter"/>
              <a:sym typeface="Inter"/>
            </a:endParaRPr>
          </a:p>
        </p:txBody>
      </p:sp>
      <p:sp>
        <p:nvSpPr>
          <p:cNvPr id="48" name="TextBox 27">
            <a:extLst>
              <a:ext uri="{FF2B5EF4-FFF2-40B4-BE49-F238E27FC236}">
                <a16:creationId xmlns:a16="http://schemas.microsoft.com/office/drawing/2014/main" id="{68F77838-D5E0-F4AE-EC65-BC5ED2178FA6}"/>
              </a:ext>
            </a:extLst>
          </p:cNvPr>
          <p:cNvSpPr txBox="1"/>
          <p:nvPr>
            <p:custDataLst>
              <p:tags r:id="rId22"/>
            </p:custDataLst>
          </p:nvPr>
        </p:nvSpPr>
        <p:spPr>
          <a:xfrm>
            <a:off x="14308283" y="6952502"/>
            <a:ext cx="1254756" cy="266673"/>
          </a:xfrm>
          <a:prstGeom prst="rect">
            <a:avLst/>
          </a:prstGeom>
        </p:spPr>
        <p:txBody>
          <a:bodyPr lIns="0" tIns="0" rIns="0" bIns="0" rtlCol="0" anchor="t">
            <a:spAutoFit/>
          </a:bodyPr>
          <a:lstStyle/>
          <a:p>
            <a:pPr algn="ctr">
              <a:lnSpc>
                <a:spcPts val="2100"/>
              </a:lnSpc>
            </a:pPr>
            <a:r>
              <a:rPr lang="en-US" sz="1500" dirty="0">
                <a:solidFill>
                  <a:srgbClr val="000000"/>
                </a:solidFill>
                <a:latin typeface="Inter"/>
                <a:ea typeface="Inter"/>
                <a:cs typeface="Inter"/>
                <a:sym typeface="Inter"/>
              </a:rPr>
              <a:t>Zone de </a:t>
            </a:r>
            <a:r>
              <a:rPr lang="en-US" sz="1500" dirty="0" err="1">
                <a:solidFill>
                  <a:srgbClr val="000000"/>
                </a:solidFill>
                <a:latin typeface="Inter"/>
                <a:ea typeface="Inter"/>
                <a:cs typeface="Inter"/>
                <a:sym typeface="Inter"/>
              </a:rPr>
              <a:t>texte</a:t>
            </a:r>
            <a:endParaRPr lang="en-US" sz="1500" dirty="0">
              <a:solidFill>
                <a:srgbClr val="000000"/>
              </a:solidFill>
              <a:latin typeface="Inter"/>
              <a:ea typeface="Inter"/>
              <a:cs typeface="Inter"/>
              <a:sym typeface="In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51" name="AutoShape 51"/>
          <p:cNvSpPr/>
          <p:nvPr/>
        </p:nvSpPr>
        <p:spPr>
          <a:xfrm>
            <a:off x="2339145" y="2205787"/>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2" name="Group 2"/>
          <p:cNvGrpSpPr>
            <a:grpSpLocks noGrp="1" noUngrp="1" noRot="1" noMove="1" noResize="1"/>
          </p:cNvGrpSpPr>
          <p:nvPr/>
        </p:nvGrpSpPr>
        <p:grpSpPr>
          <a:xfrm>
            <a:off x="404131" y="302304"/>
            <a:ext cx="2827126" cy="1179800"/>
            <a:chOff x="0" y="0"/>
            <a:chExt cx="973846" cy="406400"/>
          </a:xfrm>
        </p:grpSpPr>
        <p:sp>
          <p:nvSpPr>
            <p:cNvPr id="3" name="Freeform 3"/>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4" name="TextBox 4"/>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5" name="Freeform 5"/>
          <p:cNvSpPr>
            <a:spLocks noGrp="1" noRot="1" noMove="1" noResize="1" noEditPoints="1" noAdjustHandles="1" noChangeArrowheads="1" noChangeShapeType="1"/>
          </p:cNvSpPr>
          <p:nvPr/>
        </p:nvSpPr>
        <p:spPr>
          <a:xfrm>
            <a:off x="8432933" y="566310"/>
            <a:ext cx="1422134" cy="1560640"/>
          </a:xfrm>
          <a:custGeom>
            <a:avLst/>
            <a:gdLst/>
            <a:ahLst/>
            <a:cxnLst/>
            <a:rect l="l" t="t" r="r" b="b"/>
            <a:pathLst>
              <a:path w="1422134" h="1560640">
                <a:moveTo>
                  <a:pt x="0" y="0"/>
                </a:moveTo>
                <a:lnTo>
                  <a:pt x="1422134" y="0"/>
                </a:lnTo>
                <a:lnTo>
                  <a:pt x="1422134" y="1560640"/>
                </a:lnTo>
                <a:lnTo>
                  <a:pt x="0" y="156064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AutoShape 6"/>
          <p:cNvSpPr>
            <a:spLocks noGrp="1" noRot="1" noMove="1" noResize="1" noEditPoints="1" noAdjustHandles="1" noChangeArrowheads="1" noChangeShapeType="1"/>
          </p:cNvSpPr>
          <p:nvPr/>
        </p:nvSpPr>
        <p:spPr>
          <a:xfrm>
            <a:off x="11342429" y="2186737"/>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7" name="AutoShape 7"/>
          <p:cNvSpPr>
            <a:spLocks noGrp="1" noRot="1" noMove="1" noResize="1" noEditPoints="1" noAdjustHandles="1" noChangeArrowheads="1" noChangeShapeType="1"/>
          </p:cNvSpPr>
          <p:nvPr/>
        </p:nvSpPr>
        <p:spPr>
          <a:xfrm>
            <a:off x="6867173" y="2205787"/>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8" name="Freeform 8"/>
          <p:cNvSpPr>
            <a:spLocks noGrp="1" noRot="1" noMove="1" noResize="1" noEditPoints="1" noAdjustHandles="1" noChangeArrowheads="1" noChangeShapeType="1"/>
          </p:cNvSpPr>
          <p:nvPr/>
        </p:nvSpPr>
        <p:spPr>
          <a:xfrm>
            <a:off x="7888209" y="1869127"/>
            <a:ext cx="2511582" cy="635221"/>
          </a:xfrm>
          <a:custGeom>
            <a:avLst/>
            <a:gdLst/>
            <a:ahLst/>
            <a:cxnLst/>
            <a:rect l="l" t="t" r="r" b="b"/>
            <a:pathLst>
              <a:path w="2511582" h="635221">
                <a:moveTo>
                  <a:pt x="0" y="0"/>
                </a:moveTo>
                <a:lnTo>
                  <a:pt x="2511582" y="0"/>
                </a:lnTo>
                <a:lnTo>
                  <a:pt x="2511582" y="635221"/>
                </a:lnTo>
                <a:lnTo>
                  <a:pt x="0" y="63522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grpSp>
        <p:nvGrpSpPr>
          <p:cNvPr id="26" name="Group 26"/>
          <p:cNvGrpSpPr>
            <a:grpSpLocks noGrp="1" noUngrp="1" noRot="1" noMove="1" noResize="1"/>
          </p:cNvGrpSpPr>
          <p:nvPr/>
        </p:nvGrpSpPr>
        <p:grpSpPr>
          <a:xfrm>
            <a:off x="198819" y="7273382"/>
            <a:ext cx="17890362" cy="1808316"/>
            <a:chOff x="0" y="0"/>
            <a:chExt cx="23853816" cy="2411088"/>
          </a:xfrm>
        </p:grpSpPr>
        <p:sp>
          <p:nvSpPr>
            <p:cNvPr id="27" name="Freeform 27"/>
            <p:cNvSpPr>
              <a:spLocks noGrp="1" noRot="1" noMove="1" noResize="1" noEditPoints="1" noAdjustHandles="1" noChangeArrowheads="1" noChangeShapeType="1"/>
            </p:cNvSpPr>
            <p:nvPr/>
          </p:nvSpPr>
          <p:spPr>
            <a:xfrm>
              <a:off x="357617"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28" name="Freeform 28"/>
            <p:cNvSpPr>
              <a:spLocks noGrp="1" noRot="1" noMove="1" noResize="1" noEditPoints="1" noAdjustHandles="1" noChangeArrowheads="1" noChangeShapeType="1"/>
            </p:cNvSpPr>
            <p:nvPr/>
          </p:nvSpPr>
          <p:spPr>
            <a:xfrm>
              <a:off x="0"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9" name="Freeform 29"/>
            <p:cNvSpPr>
              <a:spLocks noGrp="1" noRot="1" noMove="1" noResize="1" noEditPoints="1" noAdjustHandles="1" noChangeArrowheads="1" noChangeShapeType="1"/>
            </p:cNvSpPr>
            <p:nvPr/>
          </p:nvSpPr>
          <p:spPr>
            <a:xfrm>
              <a:off x="3388128"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30" name="Freeform 30"/>
            <p:cNvSpPr>
              <a:spLocks noGrp="1" noRot="1" noMove="1" noResize="1" noEditPoints="1" noAdjustHandles="1" noChangeArrowheads="1" noChangeShapeType="1"/>
            </p:cNvSpPr>
            <p:nvPr/>
          </p:nvSpPr>
          <p:spPr>
            <a:xfrm>
              <a:off x="3030511"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1" name="Freeform 31"/>
            <p:cNvSpPr>
              <a:spLocks noGrp="1" noRot="1" noMove="1" noResize="1" noEditPoints="1" noAdjustHandles="1" noChangeArrowheads="1" noChangeShapeType="1"/>
            </p:cNvSpPr>
            <p:nvPr/>
          </p:nvSpPr>
          <p:spPr>
            <a:xfrm>
              <a:off x="6423443"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32" name="Freeform 32"/>
            <p:cNvSpPr>
              <a:spLocks noGrp="1" noRot="1" noMove="1" noResize="1" noEditPoints="1" noAdjustHandles="1" noChangeArrowheads="1" noChangeShapeType="1"/>
            </p:cNvSpPr>
            <p:nvPr/>
          </p:nvSpPr>
          <p:spPr>
            <a:xfrm>
              <a:off x="6065827"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3" name="Freeform 33"/>
            <p:cNvSpPr>
              <a:spLocks noGrp="1" noRot="1" noMove="1" noResize="1" noEditPoints="1" noAdjustHandles="1" noChangeArrowheads="1" noChangeShapeType="1"/>
            </p:cNvSpPr>
            <p:nvPr/>
          </p:nvSpPr>
          <p:spPr>
            <a:xfrm>
              <a:off x="9458759"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34" name="Freeform 34"/>
            <p:cNvSpPr>
              <a:spLocks noGrp="1" noRot="1" noMove="1" noResize="1" noEditPoints="1" noAdjustHandles="1" noChangeArrowheads="1" noChangeShapeType="1"/>
            </p:cNvSpPr>
            <p:nvPr/>
          </p:nvSpPr>
          <p:spPr>
            <a:xfrm>
              <a:off x="9101142"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5" name="Freeform 35"/>
            <p:cNvSpPr>
              <a:spLocks noGrp="1" noRot="1" noMove="1" noResize="1" noEditPoints="1" noAdjustHandles="1" noChangeArrowheads="1" noChangeShapeType="1"/>
            </p:cNvSpPr>
            <p:nvPr/>
          </p:nvSpPr>
          <p:spPr>
            <a:xfrm>
              <a:off x="12494074"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36" name="Freeform 36"/>
            <p:cNvSpPr>
              <a:spLocks noGrp="1" noRot="1" noMove="1" noResize="1" noEditPoints="1" noAdjustHandles="1" noChangeArrowheads="1" noChangeShapeType="1"/>
            </p:cNvSpPr>
            <p:nvPr/>
          </p:nvSpPr>
          <p:spPr>
            <a:xfrm>
              <a:off x="12136458"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7" name="Freeform 37"/>
            <p:cNvSpPr>
              <a:spLocks noGrp="1" noRot="1" noMove="1" noResize="1" noEditPoints="1" noAdjustHandles="1" noChangeArrowheads="1" noChangeShapeType="1"/>
            </p:cNvSpPr>
            <p:nvPr/>
          </p:nvSpPr>
          <p:spPr>
            <a:xfrm>
              <a:off x="15529390"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38" name="Freeform 38"/>
            <p:cNvSpPr>
              <a:spLocks noGrp="1" noRot="1" noMove="1" noResize="1" noEditPoints="1" noAdjustHandles="1" noChangeArrowheads="1" noChangeShapeType="1"/>
            </p:cNvSpPr>
            <p:nvPr/>
          </p:nvSpPr>
          <p:spPr>
            <a:xfrm>
              <a:off x="15171773" y="1750619"/>
              <a:ext cx="2611411" cy="660469"/>
            </a:xfrm>
            <a:custGeom>
              <a:avLst/>
              <a:gdLst/>
              <a:ahLst/>
              <a:cxnLst/>
              <a:rect l="l" t="t" r="r" b="b"/>
              <a:pathLst>
                <a:path w="2611411" h="660469">
                  <a:moveTo>
                    <a:pt x="0" y="0"/>
                  </a:moveTo>
                  <a:lnTo>
                    <a:pt x="2611412" y="0"/>
                  </a:lnTo>
                  <a:lnTo>
                    <a:pt x="2611412"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39" name="Freeform 39"/>
            <p:cNvSpPr>
              <a:spLocks noGrp="1" noRot="1" noMove="1" noResize="1" noEditPoints="1" noAdjustHandles="1" noChangeArrowheads="1" noChangeShapeType="1"/>
            </p:cNvSpPr>
            <p:nvPr/>
          </p:nvSpPr>
          <p:spPr>
            <a:xfrm>
              <a:off x="18564705"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40" name="Freeform 40"/>
            <p:cNvSpPr>
              <a:spLocks noGrp="1" noRot="1" noMove="1" noResize="1" noEditPoints="1" noAdjustHandles="1" noChangeArrowheads="1" noChangeShapeType="1"/>
            </p:cNvSpPr>
            <p:nvPr/>
          </p:nvSpPr>
          <p:spPr>
            <a:xfrm>
              <a:off x="18207089" y="1750619"/>
              <a:ext cx="2611411" cy="660469"/>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41" name="Freeform 41"/>
            <p:cNvSpPr>
              <a:spLocks noGrp="1" noRot="1" noMove="1" noResize="1" noEditPoints="1" noAdjustHandles="1" noChangeArrowheads="1" noChangeShapeType="1"/>
            </p:cNvSpPr>
            <p:nvPr/>
          </p:nvSpPr>
          <p:spPr>
            <a:xfrm>
              <a:off x="21600021" y="0"/>
              <a:ext cx="1896178" cy="2080854"/>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fr-CA"/>
            </a:p>
          </p:txBody>
        </p:sp>
        <p:sp>
          <p:nvSpPr>
            <p:cNvPr id="42" name="Freeform 42"/>
            <p:cNvSpPr>
              <a:spLocks noGrp="1" noRot="1" noMove="1" noResize="1" noEditPoints="1" noAdjustHandles="1" noChangeArrowheads="1" noChangeShapeType="1"/>
            </p:cNvSpPr>
            <p:nvPr/>
          </p:nvSpPr>
          <p:spPr>
            <a:xfrm>
              <a:off x="21242404" y="1750619"/>
              <a:ext cx="2611411" cy="660469"/>
            </a:xfrm>
            <a:custGeom>
              <a:avLst/>
              <a:gdLst/>
              <a:ahLst/>
              <a:cxnLst/>
              <a:rect l="l" t="t" r="r" b="b"/>
              <a:pathLst>
                <a:path w="2611411" h="660469">
                  <a:moveTo>
                    <a:pt x="0" y="0"/>
                  </a:moveTo>
                  <a:lnTo>
                    <a:pt x="2611412" y="0"/>
                  </a:lnTo>
                  <a:lnTo>
                    <a:pt x="2611412"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grpSp>
      <p:sp>
        <p:nvSpPr>
          <p:cNvPr id="43" name="TextBox 43"/>
          <p:cNvSpPr txBox="1"/>
          <p:nvPr/>
        </p:nvSpPr>
        <p:spPr>
          <a:xfrm>
            <a:off x="8405822" y="2053401"/>
            <a:ext cx="1476356"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Directeur(trice)</a:t>
            </a:r>
          </a:p>
        </p:txBody>
      </p:sp>
      <p:sp>
        <p:nvSpPr>
          <p:cNvPr id="44" name="TextBox 44"/>
          <p:cNvSpPr txBox="1">
            <a:spLocks noGrp="1" noRot="1" noMove="1" noResize="1" noEditPoints="1" noAdjustHandles="1" noChangeArrowheads="1" noChangeShapeType="1"/>
          </p:cNvSpPr>
          <p:nvPr/>
        </p:nvSpPr>
        <p:spPr>
          <a:xfrm>
            <a:off x="520864" y="712870"/>
            <a:ext cx="2593658" cy="330092"/>
          </a:xfrm>
          <a:prstGeom prst="rect">
            <a:avLst/>
          </a:prstGeom>
        </p:spPr>
        <p:txBody>
          <a:bodyPr lIns="0" tIns="0" rIns="0" bIns="0" rtlCol="0" anchor="t">
            <a:spAutoFit/>
          </a:bodyPr>
          <a:lstStyle/>
          <a:p>
            <a:pPr algn="ctr">
              <a:lnSpc>
                <a:spcPts val="2799"/>
              </a:lnSpc>
            </a:pPr>
            <a:r>
              <a:rPr lang="en-US" sz="1999" b="1" dirty="0">
                <a:solidFill>
                  <a:srgbClr val="FFFFFF"/>
                </a:solidFill>
                <a:latin typeface="Playfair Display Bold"/>
                <a:ea typeface="Playfair Display Bold"/>
                <a:cs typeface="Playfair Display Bold"/>
                <a:sym typeface="Playfair Display Bold"/>
              </a:rPr>
              <a:t>Structure de </a:t>
            </a:r>
            <a:r>
              <a:rPr lang="en-US" sz="1999" b="1" dirty="0" err="1">
                <a:solidFill>
                  <a:srgbClr val="FFFFFF"/>
                </a:solidFill>
                <a:latin typeface="Playfair Display Bold"/>
                <a:ea typeface="Playfair Display Bold"/>
                <a:cs typeface="Playfair Display Bold"/>
                <a:sym typeface="Playfair Display Bold"/>
              </a:rPr>
              <a:t>l’équipe</a:t>
            </a:r>
            <a:endParaRPr lang="en-US" sz="1999" b="1" dirty="0">
              <a:solidFill>
                <a:srgbClr val="FFFFFF"/>
              </a:solidFill>
              <a:latin typeface="Playfair Display Bold"/>
              <a:ea typeface="Playfair Display Bold"/>
              <a:cs typeface="Playfair Display Bold"/>
              <a:sym typeface="Playfair Display Bold"/>
            </a:endParaRPr>
          </a:p>
        </p:txBody>
      </p:sp>
      <p:sp>
        <p:nvSpPr>
          <p:cNvPr id="45" name="AutoShape 45"/>
          <p:cNvSpPr>
            <a:spLocks noGrp="1" noRot="1" noMove="1" noResize="1" noEditPoints="1" noAdjustHandles="1" noChangeArrowheads="1" noChangeShapeType="1"/>
          </p:cNvSpPr>
          <p:nvPr/>
        </p:nvSpPr>
        <p:spPr>
          <a:xfrm>
            <a:off x="15975127" y="2209146"/>
            <a:ext cx="19050" cy="1104357"/>
          </a:xfrm>
          <a:prstGeom prst="line">
            <a:avLst/>
          </a:prstGeom>
          <a:ln w="38100" cap="flat">
            <a:solidFill>
              <a:srgbClr val="000000"/>
            </a:solidFill>
            <a:prstDash val="solid"/>
            <a:headEnd type="none" w="sm" len="sm"/>
            <a:tailEnd type="arrow" w="med" len="sm"/>
          </a:ln>
        </p:spPr>
        <p:txBody>
          <a:bodyPr/>
          <a:lstStyle/>
          <a:p>
            <a:endParaRPr lang="fr-CA"/>
          </a:p>
        </p:txBody>
      </p:sp>
      <p:sp>
        <p:nvSpPr>
          <p:cNvPr id="46" name="AutoShape 46"/>
          <p:cNvSpPr>
            <a:spLocks/>
          </p:cNvSpPr>
          <p:nvPr/>
        </p:nvSpPr>
        <p:spPr>
          <a:xfrm>
            <a:off x="10399792" y="2186737"/>
            <a:ext cx="6607888" cy="19050"/>
          </a:xfrm>
          <a:prstGeom prst="line">
            <a:avLst/>
          </a:prstGeom>
          <a:ln w="38100" cap="flat">
            <a:solidFill>
              <a:srgbClr val="000000"/>
            </a:solidFill>
            <a:prstDash val="solid"/>
            <a:headEnd type="none" w="sm" len="sm"/>
            <a:tailEnd type="none" w="sm" len="sm"/>
          </a:ln>
        </p:spPr>
        <p:txBody>
          <a:bodyPr/>
          <a:lstStyle/>
          <a:p>
            <a:endParaRPr lang="fr-CA" dirty="0"/>
          </a:p>
        </p:txBody>
      </p:sp>
      <p:sp>
        <p:nvSpPr>
          <p:cNvPr id="47" name="AutoShape 47"/>
          <p:cNvSpPr>
            <a:spLocks noGrp="1" noRot="1" noMove="1" noResize="1" noEditPoints="1" noAdjustHandles="1" noChangeArrowheads="1" noChangeShapeType="1"/>
          </p:cNvSpPr>
          <p:nvPr/>
        </p:nvSpPr>
        <p:spPr>
          <a:xfrm>
            <a:off x="1359866" y="2184540"/>
            <a:ext cx="6528343" cy="21247"/>
          </a:xfrm>
          <a:prstGeom prst="line">
            <a:avLst/>
          </a:prstGeom>
          <a:ln w="38100" cap="flat">
            <a:solidFill>
              <a:srgbClr val="000000"/>
            </a:solidFill>
            <a:prstDash val="solid"/>
            <a:headEnd type="none" w="sm" len="sm"/>
            <a:tailEnd type="none" w="sm" len="sm"/>
          </a:ln>
        </p:spPr>
        <p:txBody>
          <a:bodyPr/>
          <a:lstStyle/>
          <a:p>
            <a:endParaRPr lang="fr-CA"/>
          </a:p>
        </p:txBody>
      </p:sp>
      <p:sp>
        <p:nvSpPr>
          <p:cNvPr id="70" name="TextBox 70"/>
          <p:cNvSpPr txBox="1"/>
          <p:nvPr/>
        </p:nvSpPr>
        <p:spPr>
          <a:xfrm>
            <a:off x="11741583" y="8644207"/>
            <a:ext cx="1630690" cy="384721"/>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Opérateur(trice) de chariot</a:t>
            </a:r>
          </a:p>
        </p:txBody>
      </p:sp>
      <p:grpSp>
        <p:nvGrpSpPr>
          <p:cNvPr id="77" name="Groupe 76">
            <a:extLst>
              <a:ext uri="{FF2B5EF4-FFF2-40B4-BE49-F238E27FC236}">
                <a16:creationId xmlns:a16="http://schemas.microsoft.com/office/drawing/2014/main" id="{9AA47C46-C3ED-FF25-D9D2-10103E411290}"/>
              </a:ext>
            </a:extLst>
          </p:cNvPr>
          <p:cNvGrpSpPr/>
          <p:nvPr>
            <p:custDataLst>
              <p:tags r:id="rId1"/>
            </p:custDataLst>
          </p:nvPr>
        </p:nvGrpSpPr>
        <p:grpSpPr>
          <a:xfrm>
            <a:off x="-3838870" y="3899694"/>
            <a:ext cx="3562380" cy="1990033"/>
            <a:chOff x="-1888376" y="1201654"/>
            <a:chExt cx="1634880" cy="1343777"/>
          </a:xfrm>
        </p:grpSpPr>
        <p:sp>
          <p:nvSpPr>
            <p:cNvPr id="78" name="TextBox 3">
              <a:extLst>
                <a:ext uri="{FF2B5EF4-FFF2-40B4-BE49-F238E27FC236}">
                  <a16:creationId xmlns:a16="http://schemas.microsoft.com/office/drawing/2014/main" id="{B00EAB33-D8AD-ADD9-E308-17AD9167ED62}"/>
                </a:ext>
              </a:extLst>
            </p:cNvPr>
            <p:cNvSpPr txBox="1"/>
            <p:nvPr/>
          </p:nvSpPr>
          <p:spPr>
            <a:xfrm>
              <a:off x="-1888376" y="1201654"/>
              <a:ext cx="1634880" cy="1343777"/>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79" name="ZoneTexte 78">
              <a:extLst>
                <a:ext uri="{FF2B5EF4-FFF2-40B4-BE49-F238E27FC236}">
                  <a16:creationId xmlns:a16="http://schemas.microsoft.com/office/drawing/2014/main" id="{E65C7B37-CB79-F8CB-584E-275C2F0D0E87}"/>
                </a:ext>
              </a:extLst>
            </p:cNvPr>
            <p:cNvSpPr txBox="1"/>
            <p:nvPr/>
          </p:nvSpPr>
          <p:spPr>
            <a:xfrm>
              <a:off x="-1888376" y="1914698"/>
              <a:ext cx="1634879" cy="519568"/>
            </a:xfrm>
            <a:prstGeom prst="rect">
              <a:avLst/>
            </a:prstGeom>
            <a:noFill/>
          </p:spPr>
          <p:txBody>
            <a:bodyPr wrap="square" rtlCol="0">
              <a:spAutoFit/>
            </a:bodyPr>
            <a:lstStyle/>
            <a:p>
              <a:r>
                <a:rPr lang="fr-CA" sz="1100" b="0" i="0">
                  <a:effectLst/>
                  <a:latin typeface="Inter" panose="02000503000000020004" pitchFamily="2" charset="0"/>
                  <a:ea typeface="Inter" panose="02000503000000020004" pitchFamily="2" charset="0"/>
                </a:rPr>
                <a:t>Nous vous suggérons de ne mentionner que le titre des fonctions et d’éviter d’y associer le nom du titulaire du poste pour assurer la pérennité de votre manuel.</a:t>
              </a:r>
              <a:endParaRPr lang="fr-CA" sz="1100">
                <a:latin typeface="Inter" panose="02000503000000020004" pitchFamily="2" charset="0"/>
                <a:ea typeface="Inter" panose="02000503000000020004" pitchFamily="2" charset="0"/>
              </a:endParaRPr>
            </a:p>
          </p:txBody>
        </p:sp>
      </p:grpSp>
      <p:pic>
        <p:nvPicPr>
          <p:cNvPr id="80" name="Picture 3">
            <a:extLst>
              <a:ext uri="{FF2B5EF4-FFF2-40B4-BE49-F238E27FC236}">
                <a16:creationId xmlns:a16="http://schemas.microsoft.com/office/drawing/2014/main" id="{CEE48357-318C-2A15-120C-B903087D0A21}"/>
              </a:ext>
            </a:extLst>
          </p:cNvPr>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318254" y="3948682"/>
            <a:ext cx="684225" cy="728265"/>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Groupe 80">
            <a:extLst>
              <a:ext uri="{FF2B5EF4-FFF2-40B4-BE49-F238E27FC236}">
                <a16:creationId xmlns:a16="http://schemas.microsoft.com/office/drawing/2014/main" id="{5D5858D3-DF82-65B7-4872-64457C527587}"/>
              </a:ext>
            </a:extLst>
          </p:cNvPr>
          <p:cNvGrpSpPr/>
          <p:nvPr>
            <p:custDataLst>
              <p:tags r:id="rId3"/>
            </p:custDataLst>
          </p:nvPr>
        </p:nvGrpSpPr>
        <p:grpSpPr>
          <a:xfrm>
            <a:off x="-3838872" y="594738"/>
            <a:ext cx="3562380" cy="2046014"/>
            <a:chOff x="-1888376" y="1479162"/>
            <a:chExt cx="1634880" cy="1669421"/>
          </a:xfrm>
          <a:solidFill>
            <a:schemeClr val="bg1">
              <a:lumMod val="75000"/>
            </a:schemeClr>
          </a:solidFill>
        </p:grpSpPr>
        <p:sp>
          <p:nvSpPr>
            <p:cNvPr id="82" name="TextBox 3">
              <a:extLst>
                <a:ext uri="{FF2B5EF4-FFF2-40B4-BE49-F238E27FC236}">
                  <a16:creationId xmlns:a16="http://schemas.microsoft.com/office/drawing/2014/main" id="{505FC9D9-FBC4-9BDD-FC1B-76DBD3BAC0DD}"/>
                </a:ext>
              </a:extLst>
            </p:cNvPr>
            <p:cNvSpPr txBox="1"/>
            <p:nvPr/>
          </p:nvSpPr>
          <p:spPr>
            <a:xfrm>
              <a:off x="-1888376" y="1479162"/>
              <a:ext cx="1634880" cy="1579804"/>
            </a:xfrm>
            <a:prstGeom prst="rect">
              <a:avLst/>
            </a:prstGeom>
            <a:grpFill/>
            <a:ln>
              <a:noFill/>
            </a:ln>
          </p:spPr>
          <p:txBody>
            <a:bodyPr wrap="square" lIns="91440" tIns="182880" rIns="91440" bIns="91440" rtlCol="0">
              <a:noAutofit/>
            </a:bodyPr>
            <a:lstStyle/>
            <a:p>
              <a:pPr marL="512064" marR="0">
                <a:lnSpc>
                  <a:spcPct val="107000"/>
                </a:lnSpc>
                <a:spcBef>
                  <a:spcPts val="0"/>
                </a:spcBef>
                <a:spcAft>
                  <a:spcPts val="800"/>
                </a:spcAft>
              </a:pPr>
              <a:endParaRPr lang="en-US" sz="1200">
                <a:solidFill>
                  <a:srgbClr val="00A76D"/>
                </a:solidFill>
                <a:effectLst/>
              </a:endParaRPr>
            </a:p>
          </p:txBody>
        </p:sp>
        <p:sp>
          <p:nvSpPr>
            <p:cNvPr id="83" name="ZoneTexte 82">
              <a:extLst>
                <a:ext uri="{FF2B5EF4-FFF2-40B4-BE49-F238E27FC236}">
                  <a16:creationId xmlns:a16="http://schemas.microsoft.com/office/drawing/2014/main" id="{A7264893-ADCE-9D2B-7C29-B78FC6080731}"/>
                </a:ext>
              </a:extLst>
            </p:cNvPr>
            <p:cNvSpPr txBox="1"/>
            <p:nvPr/>
          </p:nvSpPr>
          <p:spPr>
            <a:xfrm>
              <a:off x="-1888376" y="2382646"/>
              <a:ext cx="1634879" cy="765937"/>
            </a:xfrm>
            <a:prstGeom prst="rect">
              <a:avLst/>
            </a:prstGeom>
            <a:grpFill/>
          </p:spPr>
          <p:txBody>
            <a:bodyPr wrap="square" rtlCol="0">
              <a:spAutoFit/>
            </a:bodyPr>
            <a:lstStyle/>
            <a:p>
              <a:r>
                <a:rPr lang="fr-CA" sz="1100" b="1" i="0">
                  <a:effectLst/>
                  <a:latin typeface="Inter" panose="02000503000000020004" pitchFamily="2" charset="0"/>
                  <a:ea typeface="Inter" panose="02000503000000020004" pitchFamily="2" charset="0"/>
                </a:rPr>
                <a:t>Présentez ici la structure de votre équipe</a:t>
              </a:r>
              <a:r>
                <a:rPr lang="fr-CA" sz="1100" i="0">
                  <a:effectLst/>
                  <a:latin typeface="Inter" panose="02000503000000020004" pitchFamily="2" charset="0"/>
                  <a:ea typeface="Inter" panose="02000503000000020004" pitchFamily="2" charset="0"/>
                </a:rPr>
                <a:t>.</a:t>
              </a:r>
            </a:p>
            <a:p>
              <a:endParaRPr lang="fr-CA" sz="1100">
                <a:latin typeface="Inter" panose="02000503000000020004" pitchFamily="2" charset="0"/>
                <a:ea typeface="Inter" panose="02000503000000020004" pitchFamily="2" charset="0"/>
              </a:endParaRPr>
            </a:p>
            <a:p>
              <a:r>
                <a:rPr lang="fr-CA" sz="1100">
                  <a:latin typeface="Inter" panose="02000503000000020004" pitchFamily="2" charset="0"/>
                  <a:ea typeface="Inter" panose="02000503000000020004" pitchFamily="2" charset="0"/>
                </a:rPr>
                <a:t>Réorganisez suivant votre propre organigramme en supprimant ou en ajoutant des niveaux et/ou des employé(e)s</a:t>
              </a:r>
            </a:p>
          </p:txBody>
        </p:sp>
      </p:grpSp>
      <p:pic>
        <p:nvPicPr>
          <p:cNvPr id="84" name="Graphique 83" descr="Scribble contour">
            <a:extLst>
              <a:ext uri="{FF2B5EF4-FFF2-40B4-BE49-F238E27FC236}">
                <a16:creationId xmlns:a16="http://schemas.microsoft.com/office/drawing/2014/main" id="{03E2DE40-F8D6-81BA-BCCE-4C4E94C5FA9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318254" y="747675"/>
            <a:ext cx="566410" cy="566410"/>
          </a:xfrm>
          <a:prstGeom prst="rect">
            <a:avLst/>
          </a:prstGeom>
        </p:spPr>
      </p:pic>
      <p:sp>
        <p:nvSpPr>
          <p:cNvPr id="85" name="Espace réservé du numéro de diapositive 40">
            <a:extLst>
              <a:ext uri="{FF2B5EF4-FFF2-40B4-BE49-F238E27FC236}">
                <a16:creationId xmlns:a16="http://schemas.microsoft.com/office/drawing/2014/main" id="{57ACCDEF-D2FC-CB31-31B4-084A596099B1}"/>
              </a:ext>
            </a:extLst>
          </p:cNvPr>
          <p:cNvSpPr>
            <a:spLocks noGrp="1" noRot="1" noMove="1" noResize="1" noEditPoints="1" noAdjustHandles="1" noChangeArrowheads="1" noChangeShapeType="1"/>
          </p:cNvSpPr>
          <p:nvPr>
            <p:ph type="sldNum" sz="quarter" idx="12"/>
            <p:custDataLst>
              <p:tags r:id="rId4"/>
            </p:custDataLst>
          </p:nvPr>
        </p:nvSpPr>
        <p:spPr>
          <a:xfrm>
            <a:off x="15925800" y="9791700"/>
            <a:ext cx="2133600" cy="365125"/>
          </a:xfrm>
        </p:spPr>
        <p:txBody>
          <a:bodyPr/>
          <a:lstStyle/>
          <a:p>
            <a:fld id="{B6F15528-21DE-4FAA-801E-634DDDAF4B2B}" type="slidenum">
              <a:rPr lang="en-US" smtClean="0"/>
              <a:pPr/>
              <a:t>7</a:t>
            </a:fld>
            <a:endParaRPr lang="en-US" dirty="0"/>
          </a:p>
        </p:txBody>
      </p:sp>
      <p:grpSp>
        <p:nvGrpSpPr>
          <p:cNvPr id="124" name="Groupe 123">
            <a:extLst>
              <a:ext uri="{FF2B5EF4-FFF2-40B4-BE49-F238E27FC236}">
                <a16:creationId xmlns:a16="http://schemas.microsoft.com/office/drawing/2014/main" id="{CFDF7DFD-E5BC-AF62-6B3A-69B6144ED700}"/>
              </a:ext>
            </a:extLst>
          </p:cNvPr>
          <p:cNvGrpSpPr>
            <a:grpSpLocks noGrp="1" noUngrp="1" noRot="1" noMove="1" noResize="1"/>
          </p:cNvGrpSpPr>
          <p:nvPr/>
        </p:nvGrpSpPr>
        <p:grpSpPr>
          <a:xfrm>
            <a:off x="1359866" y="4012744"/>
            <a:ext cx="15647813" cy="2827091"/>
            <a:chOff x="1359866" y="4012744"/>
            <a:chExt cx="15647813" cy="2827091"/>
          </a:xfrm>
        </p:grpSpPr>
        <p:grpSp>
          <p:nvGrpSpPr>
            <p:cNvPr id="102" name="Groupe 101">
              <a:extLst>
                <a:ext uri="{FF2B5EF4-FFF2-40B4-BE49-F238E27FC236}">
                  <a16:creationId xmlns:a16="http://schemas.microsoft.com/office/drawing/2014/main" id="{DED61D8D-F7C6-5647-0F0A-5A1564646387}"/>
                </a:ext>
              </a:extLst>
            </p:cNvPr>
            <p:cNvGrpSpPr>
              <a:grpSpLocks noGrp="1" noUngrp="1" noRot="1" noMove="1" noResize="1"/>
            </p:cNvGrpSpPr>
            <p:nvPr/>
          </p:nvGrpSpPr>
          <p:grpSpPr>
            <a:xfrm>
              <a:off x="1359866" y="4012744"/>
              <a:ext cx="1958558" cy="2816877"/>
              <a:chOff x="1359866" y="4012744"/>
              <a:chExt cx="1958558" cy="2816877"/>
            </a:xfrm>
          </p:grpSpPr>
          <p:sp>
            <p:nvSpPr>
              <p:cNvPr id="101" name="AutoShape 55">
                <a:extLst>
                  <a:ext uri="{FF2B5EF4-FFF2-40B4-BE49-F238E27FC236}">
                    <a16:creationId xmlns:a16="http://schemas.microsoft.com/office/drawing/2014/main" id="{1274ED88-65B0-7009-330A-3EE837BE6D92}"/>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00" name="AutoShape 55">
                <a:extLst>
                  <a:ext uri="{FF2B5EF4-FFF2-40B4-BE49-F238E27FC236}">
                    <a16:creationId xmlns:a16="http://schemas.microsoft.com/office/drawing/2014/main" id="{802C6F92-A7F0-F49B-972D-C475B27BFE13}"/>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86" name="Groupe 85">
                <a:extLst>
                  <a:ext uri="{FF2B5EF4-FFF2-40B4-BE49-F238E27FC236}">
                    <a16:creationId xmlns:a16="http://schemas.microsoft.com/office/drawing/2014/main" id="{3712229E-3FDB-980F-0D33-3F7591B1A866}"/>
                  </a:ext>
                </a:extLst>
              </p:cNvPr>
              <p:cNvGrpSpPr>
                <a:grpSpLocks noGrp="1" noUngrp="1" noRot="1" noMove="1" noResize="1"/>
              </p:cNvGrpSpPr>
              <p:nvPr/>
            </p:nvGrpSpPr>
            <p:grpSpPr>
              <a:xfrm>
                <a:off x="1359866" y="4012744"/>
                <a:ext cx="1958558" cy="1808316"/>
                <a:chOff x="4748189" y="3883045"/>
                <a:chExt cx="1958558" cy="1808316"/>
              </a:xfrm>
            </p:grpSpPr>
            <p:sp>
              <p:nvSpPr>
                <p:cNvPr id="14" name="Freeform 14"/>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grpSp>
        </p:grpSp>
        <p:grpSp>
          <p:nvGrpSpPr>
            <p:cNvPr id="103" name="Groupe 102">
              <a:extLst>
                <a:ext uri="{FF2B5EF4-FFF2-40B4-BE49-F238E27FC236}">
                  <a16:creationId xmlns:a16="http://schemas.microsoft.com/office/drawing/2014/main" id="{52706A32-DA96-8BB2-EF3B-136AFCC990B0}"/>
                </a:ext>
              </a:extLst>
            </p:cNvPr>
            <p:cNvGrpSpPr>
              <a:grpSpLocks noGrp="1" noUngrp="1" noRot="1" noMove="1" noResize="1"/>
            </p:cNvGrpSpPr>
            <p:nvPr/>
          </p:nvGrpSpPr>
          <p:grpSpPr>
            <a:xfrm>
              <a:off x="5925561" y="4018579"/>
              <a:ext cx="1958558" cy="2816877"/>
              <a:chOff x="1359866" y="4012744"/>
              <a:chExt cx="1958558" cy="2816877"/>
            </a:xfrm>
          </p:grpSpPr>
          <p:sp>
            <p:nvSpPr>
              <p:cNvPr id="104" name="AutoShape 55">
                <a:extLst>
                  <a:ext uri="{FF2B5EF4-FFF2-40B4-BE49-F238E27FC236}">
                    <a16:creationId xmlns:a16="http://schemas.microsoft.com/office/drawing/2014/main" id="{F7DCABB9-1071-BFD8-25E7-77272696506C}"/>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05" name="AutoShape 55">
                <a:extLst>
                  <a:ext uri="{FF2B5EF4-FFF2-40B4-BE49-F238E27FC236}">
                    <a16:creationId xmlns:a16="http://schemas.microsoft.com/office/drawing/2014/main" id="{0EF888CF-4882-C509-5FC3-286E52862F83}"/>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06" name="Groupe 105">
                <a:extLst>
                  <a:ext uri="{FF2B5EF4-FFF2-40B4-BE49-F238E27FC236}">
                    <a16:creationId xmlns:a16="http://schemas.microsoft.com/office/drawing/2014/main" id="{1E8224A4-051F-49DA-4E3C-4648787612F4}"/>
                  </a:ext>
                </a:extLst>
              </p:cNvPr>
              <p:cNvGrpSpPr>
                <a:grpSpLocks noGrp="1" noUngrp="1" noRot="1" noMove="1" noResize="1"/>
              </p:cNvGrpSpPr>
              <p:nvPr/>
            </p:nvGrpSpPr>
            <p:grpSpPr>
              <a:xfrm>
                <a:off x="1359866" y="4012744"/>
                <a:ext cx="1958558" cy="1808316"/>
                <a:chOff x="4748189" y="3883045"/>
                <a:chExt cx="1958558" cy="1808316"/>
              </a:xfrm>
            </p:grpSpPr>
            <p:sp>
              <p:nvSpPr>
                <p:cNvPr id="107" name="Freeform 14">
                  <a:extLst>
                    <a:ext uri="{FF2B5EF4-FFF2-40B4-BE49-F238E27FC236}">
                      <a16:creationId xmlns:a16="http://schemas.microsoft.com/office/drawing/2014/main" id="{5F1983D0-96D7-BE42-0DDF-FB71A9784A3F}"/>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08" name="Freeform 15">
                  <a:extLst>
                    <a:ext uri="{FF2B5EF4-FFF2-40B4-BE49-F238E27FC236}">
                      <a16:creationId xmlns:a16="http://schemas.microsoft.com/office/drawing/2014/main" id="{3914FB08-F08A-1D89-7ACE-17F80196B4DC}"/>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grpSp>
        </p:grpSp>
        <p:grpSp>
          <p:nvGrpSpPr>
            <p:cNvPr id="110" name="Groupe 109">
              <a:extLst>
                <a:ext uri="{FF2B5EF4-FFF2-40B4-BE49-F238E27FC236}">
                  <a16:creationId xmlns:a16="http://schemas.microsoft.com/office/drawing/2014/main" id="{987BF85D-D709-5B1B-7531-0749316B7468}"/>
                </a:ext>
              </a:extLst>
            </p:cNvPr>
            <p:cNvGrpSpPr>
              <a:grpSpLocks noGrp="1" noUngrp="1" noRot="1" noMove="1" noResize="1"/>
            </p:cNvGrpSpPr>
            <p:nvPr/>
          </p:nvGrpSpPr>
          <p:grpSpPr>
            <a:xfrm>
              <a:off x="15049121" y="4022958"/>
              <a:ext cx="1958558" cy="2816877"/>
              <a:chOff x="1359866" y="4012744"/>
              <a:chExt cx="1958558" cy="2816877"/>
            </a:xfrm>
          </p:grpSpPr>
          <p:sp>
            <p:nvSpPr>
              <p:cNvPr id="111" name="AutoShape 55">
                <a:extLst>
                  <a:ext uri="{FF2B5EF4-FFF2-40B4-BE49-F238E27FC236}">
                    <a16:creationId xmlns:a16="http://schemas.microsoft.com/office/drawing/2014/main" id="{12491F2F-EA72-5364-6BDA-F12973177D5B}"/>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12" name="AutoShape 55">
                <a:extLst>
                  <a:ext uri="{FF2B5EF4-FFF2-40B4-BE49-F238E27FC236}">
                    <a16:creationId xmlns:a16="http://schemas.microsoft.com/office/drawing/2014/main" id="{4A053AB0-05C0-E741-BB4B-4F13A4B9D370}"/>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13" name="Groupe 112">
                <a:extLst>
                  <a:ext uri="{FF2B5EF4-FFF2-40B4-BE49-F238E27FC236}">
                    <a16:creationId xmlns:a16="http://schemas.microsoft.com/office/drawing/2014/main" id="{3F75327E-BFB4-8899-9AF0-61BC34CCE46F}"/>
                  </a:ext>
                </a:extLst>
              </p:cNvPr>
              <p:cNvGrpSpPr>
                <a:grpSpLocks noGrp="1" noUngrp="1" noRot="1" noMove="1" noResize="1"/>
              </p:cNvGrpSpPr>
              <p:nvPr/>
            </p:nvGrpSpPr>
            <p:grpSpPr>
              <a:xfrm>
                <a:off x="1359866" y="4012744"/>
                <a:ext cx="1958558" cy="1808316"/>
                <a:chOff x="4748189" y="3883045"/>
                <a:chExt cx="1958558" cy="1808316"/>
              </a:xfrm>
            </p:grpSpPr>
            <p:sp>
              <p:nvSpPr>
                <p:cNvPr id="114" name="Freeform 14">
                  <a:extLst>
                    <a:ext uri="{FF2B5EF4-FFF2-40B4-BE49-F238E27FC236}">
                      <a16:creationId xmlns:a16="http://schemas.microsoft.com/office/drawing/2014/main" id="{0292A8A6-5ECC-BBEC-C881-52E8738389EA}"/>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15" name="Freeform 15">
                  <a:extLst>
                    <a:ext uri="{FF2B5EF4-FFF2-40B4-BE49-F238E27FC236}">
                      <a16:creationId xmlns:a16="http://schemas.microsoft.com/office/drawing/2014/main" id="{B9F96F67-C3F8-36AE-24D9-266F80033524}"/>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grpSp>
        </p:grpSp>
        <p:grpSp>
          <p:nvGrpSpPr>
            <p:cNvPr id="117" name="Groupe 116">
              <a:extLst>
                <a:ext uri="{FF2B5EF4-FFF2-40B4-BE49-F238E27FC236}">
                  <a16:creationId xmlns:a16="http://schemas.microsoft.com/office/drawing/2014/main" id="{04E7A577-8A75-4521-904B-205CD04ADA5B}"/>
                </a:ext>
              </a:extLst>
            </p:cNvPr>
            <p:cNvGrpSpPr>
              <a:grpSpLocks noGrp="1" noUngrp="1" noRot="1" noMove="1" noResize="1"/>
            </p:cNvGrpSpPr>
            <p:nvPr/>
          </p:nvGrpSpPr>
          <p:grpSpPr>
            <a:xfrm>
              <a:off x="10399791" y="4022958"/>
              <a:ext cx="1958558" cy="2816877"/>
              <a:chOff x="1359866" y="4012744"/>
              <a:chExt cx="1958558" cy="2816877"/>
            </a:xfrm>
          </p:grpSpPr>
          <p:sp>
            <p:nvSpPr>
              <p:cNvPr id="118" name="AutoShape 55">
                <a:extLst>
                  <a:ext uri="{FF2B5EF4-FFF2-40B4-BE49-F238E27FC236}">
                    <a16:creationId xmlns:a16="http://schemas.microsoft.com/office/drawing/2014/main" id="{6A41B118-937E-ACD4-37AC-D6DCE4B29521}"/>
                  </a:ext>
                </a:extLst>
              </p:cNvPr>
              <p:cNvSpPr>
                <a:spLocks noGrp="1" noRot="1" noMove="1" noResize="1" noEditPoints="1" noAdjustHandles="1" noChangeArrowheads="1" noChangeShapeType="1"/>
              </p:cNvSpPr>
              <p:nvPr/>
            </p:nvSpPr>
            <p:spPr>
              <a:xfrm>
                <a:off x="1447800"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sp>
            <p:nvSpPr>
              <p:cNvPr id="119" name="AutoShape 55">
                <a:extLst>
                  <a:ext uri="{FF2B5EF4-FFF2-40B4-BE49-F238E27FC236}">
                    <a16:creationId xmlns:a16="http://schemas.microsoft.com/office/drawing/2014/main" id="{3DD560F6-A2FD-94F3-9A59-A0553B53ABF2}"/>
                  </a:ext>
                </a:extLst>
              </p:cNvPr>
              <p:cNvSpPr>
                <a:spLocks noGrp="1" noRot="1" noMove="1" noResize="1" noEditPoints="1" noAdjustHandles="1" noChangeArrowheads="1" noChangeShapeType="1"/>
              </p:cNvSpPr>
              <p:nvPr/>
            </p:nvSpPr>
            <p:spPr>
              <a:xfrm>
                <a:off x="3231257" y="5725100"/>
                <a:ext cx="0" cy="1104521"/>
              </a:xfrm>
              <a:prstGeom prst="line">
                <a:avLst/>
              </a:prstGeom>
              <a:ln w="38100" cap="flat">
                <a:solidFill>
                  <a:srgbClr val="000000"/>
                </a:solidFill>
                <a:prstDash val="solid"/>
                <a:headEnd type="none" w="sm" len="sm"/>
                <a:tailEnd type="arrow" w="med" len="sm"/>
              </a:ln>
            </p:spPr>
            <p:txBody>
              <a:bodyPr/>
              <a:lstStyle/>
              <a:p>
                <a:endParaRPr lang="fr-CA"/>
              </a:p>
            </p:txBody>
          </p:sp>
          <p:grpSp>
            <p:nvGrpSpPr>
              <p:cNvPr id="120" name="Groupe 119">
                <a:extLst>
                  <a:ext uri="{FF2B5EF4-FFF2-40B4-BE49-F238E27FC236}">
                    <a16:creationId xmlns:a16="http://schemas.microsoft.com/office/drawing/2014/main" id="{E97F1024-C7B4-7F9B-0E97-034AA602CE88}"/>
                  </a:ext>
                </a:extLst>
              </p:cNvPr>
              <p:cNvGrpSpPr>
                <a:grpSpLocks noGrp="1" noUngrp="1" noRot="1" noMove="1" noResize="1"/>
              </p:cNvGrpSpPr>
              <p:nvPr/>
            </p:nvGrpSpPr>
            <p:grpSpPr>
              <a:xfrm>
                <a:off x="1359866" y="4012744"/>
                <a:ext cx="1958558" cy="1808316"/>
                <a:chOff x="4748189" y="3883045"/>
                <a:chExt cx="1958558" cy="1808316"/>
              </a:xfrm>
            </p:grpSpPr>
            <p:sp>
              <p:nvSpPr>
                <p:cNvPr id="121" name="Freeform 14">
                  <a:extLst>
                    <a:ext uri="{FF2B5EF4-FFF2-40B4-BE49-F238E27FC236}">
                      <a16:creationId xmlns:a16="http://schemas.microsoft.com/office/drawing/2014/main" id="{786E5E38-C286-91F0-F3A0-5DD9547F25BE}"/>
                    </a:ext>
                  </a:extLst>
                </p:cNvPr>
                <p:cNvSpPr>
                  <a:spLocks noGrp="1" noRot="1" noMove="1" noResize="1" noEditPoints="1" noAdjustHandles="1" noChangeArrowheads="1" noChangeShapeType="1"/>
                </p:cNvSpPr>
                <p:nvPr/>
              </p:nvSpPr>
              <p:spPr>
                <a:xfrm>
                  <a:off x="5016401" y="3883045"/>
                  <a:ext cx="1422134" cy="1560641"/>
                </a:xfrm>
                <a:custGeom>
                  <a:avLst/>
                  <a:gdLst/>
                  <a:ahLst/>
                  <a:cxnLst/>
                  <a:rect l="l" t="t" r="r" b="b"/>
                  <a:pathLst>
                    <a:path w="1896178" h="2080854">
                      <a:moveTo>
                        <a:pt x="0" y="0"/>
                      </a:moveTo>
                      <a:lnTo>
                        <a:pt x="1896178" y="0"/>
                      </a:lnTo>
                      <a:lnTo>
                        <a:pt x="1896178" y="2080854"/>
                      </a:lnTo>
                      <a:lnTo>
                        <a:pt x="0" y="2080854"/>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fr-CA"/>
                </a:p>
              </p:txBody>
            </p:sp>
            <p:sp>
              <p:nvSpPr>
                <p:cNvPr id="122" name="Freeform 15">
                  <a:extLst>
                    <a:ext uri="{FF2B5EF4-FFF2-40B4-BE49-F238E27FC236}">
                      <a16:creationId xmlns:a16="http://schemas.microsoft.com/office/drawing/2014/main" id="{FD9DA8B5-8078-1E07-EF07-2B1105221A1F}"/>
                    </a:ext>
                  </a:extLst>
                </p:cNvPr>
                <p:cNvSpPr>
                  <a:spLocks noGrp="1" noRot="1" noMove="1" noResize="1" noEditPoints="1" noAdjustHandles="1" noChangeArrowheads="1" noChangeShapeType="1"/>
                </p:cNvSpPr>
                <p:nvPr/>
              </p:nvSpPr>
              <p:spPr>
                <a:xfrm>
                  <a:off x="4748189" y="5196009"/>
                  <a:ext cx="1958558" cy="495352"/>
                </a:xfrm>
                <a:custGeom>
                  <a:avLst/>
                  <a:gdLst/>
                  <a:ahLst/>
                  <a:cxnLst/>
                  <a:rect l="l" t="t" r="r" b="b"/>
                  <a:pathLst>
                    <a:path w="2611411" h="660469">
                      <a:moveTo>
                        <a:pt x="0" y="0"/>
                      </a:moveTo>
                      <a:lnTo>
                        <a:pt x="2611411" y="0"/>
                      </a:lnTo>
                      <a:lnTo>
                        <a:pt x="2611411" y="660469"/>
                      </a:lnTo>
                      <a:lnTo>
                        <a:pt x="0" y="660469"/>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3" name="TextBox 63">
                  <a:extLst>
                    <a:ext uri="{FF2B5EF4-FFF2-40B4-BE49-F238E27FC236}">
                      <a16:creationId xmlns:a16="http://schemas.microsoft.com/office/drawing/2014/main" id="{750CA968-56DB-991C-7D7C-4E1A58222481}"/>
                    </a:ext>
                  </a:extLst>
                </p:cNvPr>
                <p:cNvSpPr txBox="1">
                  <a:spLocks noGrp="1" noRot="1" noMove="1" noResize="1" noEditPoints="1" noAdjustHandles="1" noChangeArrowheads="1" noChangeShapeType="1"/>
                </p:cNvSpPr>
                <p:nvPr/>
              </p:nvSpPr>
              <p:spPr>
                <a:xfrm>
                  <a:off x="5169527" y="5283675"/>
                  <a:ext cx="1090740" cy="248017"/>
                </a:xfrm>
                <a:prstGeom prst="rect">
                  <a:avLst/>
                </a:prstGeom>
              </p:spPr>
              <p:txBody>
                <a:bodyPr lIns="0" tIns="0" rIns="0" bIns="0" rtlCol="0" anchor="t">
                  <a:spAutoFit/>
                </a:bodyPr>
                <a:lstStyle/>
                <a:p>
                  <a:pPr algn="ctr">
                    <a:lnSpc>
                      <a:spcPts val="2100"/>
                    </a:lnSpc>
                  </a:pPr>
                  <a:endParaRPr lang="en-US" sz="1500" b="1">
                    <a:solidFill>
                      <a:srgbClr val="000000"/>
                    </a:solidFill>
                    <a:latin typeface="Inter Bold"/>
                    <a:ea typeface="Inter Bold"/>
                    <a:cs typeface="Inter Bold"/>
                    <a:sym typeface="Inter Bold"/>
                  </a:endParaRPr>
                </a:p>
              </p:txBody>
            </p:sp>
          </p:grpSp>
        </p:grpSp>
      </p:grpSp>
      <p:sp>
        <p:nvSpPr>
          <p:cNvPr id="9" name="TextBox 43">
            <a:extLst>
              <a:ext uri="{FF2B5EF4-FFF2-40B4-BE49-F238E27FC236}">
                <a16:creationId xmlns:a16="http://schemas.microsoft.com/office/drawing/2014/main" id="{EE328311-897F-5892-BC44-89155E9E9A30}"/>
              </a:ext>
            </a:extLst>
          </p:cNvPr>
          <p:cNvSpPr txBox="1"/>
          <p:nvPr/>
        </p:nvSpPr>
        <p:spPr>
          <a:xfrm>
            <a:off x="1628076" y="5285394"/>
            <a:ext cx="1476356" cy="517321"/>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Responsable logistique</a:t>
            </a:r>
          </a:p>
        </p:txBody>
      </p:sp>
      <p:sp>
        <p:nvSpPr>
          <p:cNvPr id="10" name="TextBox 43">
            <a:extLst>
              <a:ext uri="{FF2B5EF4-FFF2-40B4-BE49-F238E27FC236}">
                <a16:creationId xmlns:a16="http://schemas.microsoft.com/office/drawing/2014/main" id="{66FE1A6D-9618-C96D-8A2B-A44978AFCB32}"/>
              </a:ext>
            </a:extLst>
          </p:cNvPr>
          <p:cNvSpPr txBox="1"/>
          <p:nvPr/>
        </p:nvSpPr>
        <p:spPr>
          <a:xfrm>
            <a:off x="6175296" y="5285394"/>
            <a:ext cx="1476356" cy="517321"/>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Superviseur(e) à la réception</a:t>
            </a:r>
          </a:p>
        </p:txBody>
      </p:sp>
      <p:sp>
        <p:nvSpPr>
          <p:cNvPr id="11" name="TextBox 43">
            <a:extLst>
              <a:ext uri="{FF2B5EF4-FFF2-40B4-BE49-F238E27FC236}">
                <a16:creationId xmlns:a16="http://schemas.microsoft.com/office/drawing/2014/main" id="{C50C2124-50C8-C895-D014-322D063CB9F5}"/>
              </a:ext>
            </a:extLst>
          </p:cNvPr>
          <p:cNvSpPr txBox="1"/>
          <p:nvPr/>
        </p:nvSpPr>
        <p:spPr>
          <a:xfrm>
            <a:off x="10640892" y="5459419"/>
            <a:ext cx="1476356" cy="248017"/>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Contremaître</a:t>
            </a:r>
          </a:p>
        </p:txBody>
      </p:sp>
      <p:sp>
        <p:nvSpPr>
          <p:cNvPr id="12" name="TextBox 43">
            <a:extLst>
              <a:ext uri="{FF2B5EF4-FFF2-40B4-BE49-F238E27FC236}">
                <a16:creationId xmlns:a16="http://schemas.microsoft.com/office/drawing/2014/main" id="{3B87B5F8-43F2-9ABF-2B75-A9E44F4BB039}"/>
              </a:ext>
            </a:extLst>
          </p:cNvPr>
          <p:cNvSpPr txBox="1"/>
          <p:nvPr/>
        </p:nvSpPr>
        <p:spPr>
          <a:xfrm>
            <a:off x="15290222" y="5303739"/>
            <a:ext cx="1476356" cy="517321"/>
          </a:xfrm>
          <a:prstGeom prst="rect">
            <a:avLst/>
          </a:prstGeom>
        </p:spPr>
        <p:txBody>
          <a:bodyPr lIns="0" tIns="0" rIns="0" bIns="0" rtlCol="0" anchor="t">
            <a:spAutoFit/>
          </a:bodyPr>
          <a:lstStyle/>
          <a:p>
            <a:pPr algn="ctr">
              <a:lnSpc>
                <a:spcPts val="2100"/>
              </a:lnSpc>
            </a:pPr>
            <a:r>
              <a:rPr lang="en-US" sz="1500" b="1">
                <a:solidFill>
                  <a:srgbClr val="000000"/>
                </a:solidFill>
                <a:latin typeface="Inter Bold"/>
                <a:ea typeface="Inter Bold"/>
                <a:cs typeface="Inter Bold"/>
                <a:sym typeface="Inter Bold"/>
              </a:rPr>
              <a:t>Superviseur(e) à la préparation</a:t>
            </a:r>
          </a:p>
        </p:txBody>
      </p:sp>
      <p:sp>
        <p:nvSpPr>
          <p:cNvPr id="13" name="TextBox 76">
            <a:extLst>
              <a:ext uri="{FF2B5EF4-FFF2-40B4-BE49-F238E27FC236}">
                <a16:creationId xmlns:a16="http://schemas.microsoft.com/office/drawing/2014/main" id="{4A1EB5BC-B37C-1163-1533-118BB7BE4718}"/>
              </a:ext>
            </a:extLst>
          </p:cNvPr>
          <p:cNvSpPr txBox="1"/>
          <p:nvPr/>
        </p:nvSpPr>
        <p:spPr>
          <a:xfrm>
            <a:off x="14089195" y="8641661"/>
            <a:ext cx="1523305" cy="384721"/>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Commis à la préparation</a:t>
            </a:r>
          </a:p>
        </p:txBody>
      </p:sp>
      <p:sp>
        <p:nvSpPr>
          <p:cNvPr id="17" name="TextBox 76">
            <a:extLst>
              <a:ext uri="{FF2B5EF4-FFF2-40B4-BE49-F238E27FC236}">
                <a16:creationId xmlns:a16="http://schemas.microsoft.com/office/drawing/2014/main" id="{0FB61FE6-6216-354B-FF03-C87578E13894}"/>
              </a:ext>
            </a:extLst>
          </p:cNvPr>
          <p:cNvSpPr txBox="1"/>
          <p:nvPr/>
        </p:nvSpPr>
        <p:spPr>
          <a:xfrm>
            <a:off x="9731739" y="8737842"/>
            <a:ext cx="1090740" cy="192360"/>
          </a:xfrm>
          <a:prstGeom prst="rect">
            <a:avLst/>
          </a:prstGeom>
        </p:spPr>
        <p:txBody>
          <a:bodyPr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Commis</a:t>
            </a:r>
          </a:p>
        </p:txBody>
      </p:sp>
      <p:sp>
        <p:nvSpPr>
          <p:cNvPr id="19" name="TextBox 76">
            <a:extLst>
              <a:ext uri="{FF2B5EF4-FFF2-40B4-BE49-F238E27FC236}">
                <a16:creationId xmlns:a16="http://schemas.microsoft.com/office/drawing/2014/main" id="{3DBE6CD0-AC74-5966-D7D1-65DA5A441172}"/>
              </a:ext>
            </a:extLst>
          </p:cNvPr>
          <p:cNvSpPr txBox="1"/>
          <p:nvPr/>
        </p:nvSpPr>
        <p:spPr>
          <a:xfrm>
            <a:off x="5099249" y="8634095"/>
            <a:ext cx="1256437" cy="384721"/>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Commis à la réception</a:t>
            </a:r>
          </a:p>
        </p:txBody>
      </p:sp>
      <p:sp>
        <p:nvSpPr>
          <p:cNvPr id="21" name="TextBox 70">
            <a:extLst>
              <a:ext uri="{FF2B5EF4-FFF2-40B4-BE49-F238E27FC236}">
                <a16:creationId xmlns:a16="http://schemas.microsoft.com/office/drawing/2014/main" id="{8463310C-08AA-B7E2-472A-AE59E9CE3FF3}"/>
              </a:ext>
            </a:extLst>
          </p:cNvPr>
          <p:cNvSpPr txBox="1"/>
          <p:nvPr/>
        </p:nvSpPr>
        <p:spPr>
          <a:xfrm>
            <a:off x="254871" y="8730276"/>
            <a:ext cx="1839245" cy="19236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Conducteur(trice)</a:t>
            </a:r>
          </a:p>
        </p:txBody>
      </p:sp>
      <p:sp>
        <p:nvSpPr>
          <p:cNvPr id="22" name="TextBox 76">
            <a:extLst>
              <a:ext uri="{FF2B5EF4-FFF2-40B4-BE49-F238E27FC236}">
                <a16:creationId xmlns:a16="http://schemas.microsoft.com/office/drawing/2014/main" id="{A29C3F78-37CB-2F53-69CF-D55FF4568C08}"/>
              </a:ext>
            </a:extLst>
          </p:cNvPr>
          <p:cNvSpPr txBox="1"/>
          <p:nvPr/>
        </p:nvSpPr>
        <p:spPr>
          <a:xfrm>
            <a:off x="7456415" y="8641661"/>
            <a:ext cx="1256437" cy="384721"/>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Commis à la réception</a:t>
            </a:r>
          </a:p>
        </p:txBody>
      </p:sp>
      <p:sp>
        <p:nvSpPr>
          <p:cNvPr id="23" name="TextBox 76">
            <a:extLst>
              <a:ext uri="{FF2B5EF4-FFF2-40B4-BE49-F238E27FC236}">
                <a16:creationId xmlns:a16="http://schemas.microsoft.com/office/drawing/2014/main" id="{0ECB2317-D771-8DE4-B9D8-5C24C2038532}"/>
              </a:ext>
            </a:extLst>
          </p:cNvPr>
          <p:cNvSpPr txBox="1"/>
          <p:nvPr/>
        </p:nvSpPr>
        <p:spPr>
          <a:xfrm>
            <a:off x="16348248" y="8634094"/>
            <a:ext cx="1523305" cy="384721"/>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Commis à la préparation</a:t>
            </a:r>
          </a:p>
        </p:txBody>
      </p:sp>
      <p:sp>
        <p:nvSpPr>
          <p:cNvPr id="24" name="TextBox 76">
            <a:extLst>
              <a:ext uri="{FF2B5EF4-FFF2-40B4-BE49-F238E27FC236}">
                <a16:creationId xmlns:a16="http://schemas.microsoft.com/office/drawing/2014/main" id="{995624D1-39BA-2242-696B-CCF3276B2B53}"/>
              </a:ext>
            </a:extLst>
          </p:cNvPr>
          <p:cNvSpPr txBox="1"/>
          <p:nvPr/>
        </p:nvSpPr>
        <p:spPr>
          <a:xfrm>
            <a:off x="2622568" y="8730276"/>
            <a:ext cx="1774560" cy="192360"/>
          </a:xfrm>
          <a:prstGeom prst="rect">
            <a:avLst/>
          </a:prstGeom>
        </p:spPr>
        <p:txBody>
          <a:bodyPr wrap="square" lIns="0" tIns="0" rIns="0" bIns="0" rtlCol="0" anchor="t">
            <a:spAutoFit/>
          </a:bodyPr>
          <a:lstStyle/>
          <a:p>
            <a:pPr algn="ctr">
              <a:lnSpc>
                <a:spcPts val="1500"/>
              </a:lnSpc>
            </a:pPr>
            <a:r>
              <a:rPr lang="en-US" sz="1500" b="1">
                <a:solidFill>
                  <a:srgbClr val="000000"/>
                </a:solidFill>
                <a:latin typeface="Inter Bold"/>
                <a:ea typeface="Inter Bold"/>
                <a:cs typeface="Inter Bold"/>
                <a:sym typeface="Inter Bold"/>
              </a:rPr>
              <a:t>Manutentionnaire</a:t>
            </a:r>
          </a:p>
        </p:txBody>
      </p:sp>
    </p:spTree>
    <p:extLst>
      <p:ext uri="{BB962C8B-B14F-4D97-AF65-F5344CB8AC3E}">
        <p14:creationId xmlns:p14="http://schemas.microsoft.com/office/powerpoint/2010/main" val="127314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TextBox 2"/>
          <p:cNvSpPr txBox="1"/>
          <p:nvPr/>
        </p:nvSpPr>
        <p:spPr>
          <a:xfrm>
            <a:off x="402560" y="5494916"/>
            <a:ext cx="17072861" cy="908582"/>
          </a:xfrm>
          <a:prstGeom prst="rect">
            <a:avLst/>
          </a:prstGeom>
        </p:spPr>
        <p:txBody>
          <a:bodyPr lIns="0" tIns="0" rIns="0" bIns="0" rtlCol="0" anchor="t">
            <a:spAutoFit/>
          </a:bodyPr>
          <a:lstStyle/>
          <a:p>
            <a:pPr algn="just">
              <a:lnSpc>
                <a:spcPts val="1820"/>
              </a:lnSpc>
              <a:spcBef>
                <a:spcPct val="0"/>
              </a:spcBef>
            </a:pPr>
            <a:r>
              <a:rPr lang="fr-CA" sz="1400">
                <a:solidFill>
                  <a:srgbClr val="000000"/>
                </a:solidFill>
                <a:latin typeface="Inter"/>
                <a:ea typeface="Inter"/>
                <a:cs typeface="Inter"/>
                <a:sym typeface="Inter"/>
              </a:rPr>
              <a:t>Nous croyons que la communication est la clé d’un environnement sain. Par conséquent, nos employé(e)s sont invité(e)s à communiquer avec leur supérieur(e) immédiat(e) pour tout commentaire ou questionnement relatif à des pratiques ou à des procédures. </a:t>
            </a:r>
          </a:p>
          <a:p>
            <a:pPr algn="just">
              <a:lnSpc>
                <a:spcPts val="1820"/>
              </a:lnSpc>
              <a:spcBef>
                <a:spcPct val="0"/>
              </a:spcBef>
            </a:pPr>
            <a:endParaRPr lang="fr-CA" sz="1400">
              <a:solidFill>
                <a:srgbClr val="000000"/>
              </a:solidFill>
              <a:latin typeface="Inter"/>
              <a:ea typeface="Inter"/>
              <a:cs typeface="Inter"/>
              <a:sym typeface="Inter"/>
            </a:endParaRPr>
          </a:p>
          <a:p>
            <a:pPr algn="just">
              <a:lnSpc>
                <a:spcPts val="1820"/>
              </a:lnSpc>
              <a:spcBef>
                <a:spcPct val="0"/>
              </a:spcBef>
            </a:pPr>
            <a:r>
              <a:rPr lang="fr-CA" sz="1400">
                <a:solidFill>
                  <a:srgbClr val="000000"/>
                </a:solidFill>
                <a:latin typeface="Inter"/>
                <a:ea typeface="Inter"/>
                <a:cs typeface="Inter"/>
                <a:sym typeface="Inter"/>
              </a:rPr>
              <a:t>Si vous ne vous sentez pas à l’aise de communiquer avec votre supérieur(e), vous devez vous référer à la personne responsable. </a:t>
            </a:r>
          </a:p>
        </p:txBody>
      </p:sp>
      <p:grpSp>
        <p:nvGrpSpPr>
          <p:cNvPr id="3" name="Group 3"/>
          <p:cNvGrpSpPr>
            <a:grpSpLocks noGrp="1" noUngrp="1" noRot="1" noMove="1" noResize="1"/>
          </p:cNvGrpSpPr>
          <p:nvPr/>
        </p:nvGrpSpPr>
        <p:grpSpPr>
          <a:xfrm>
            <a:off x="404131" y="302304"/>
            <a:ext cx="2827126" cy="1179800"/>
            <a:chOff x="0" y="0"/>
            <a:chExt cx="973846" cy="406400"/>
          </a:xfrm>
        </p:grpSpPr>
        <p:sp>
          <p:nvSpPr>
            <p:cNvPr id="4" name="Freeform 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5" name="TextBox 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6" name="TextBox 6"/>
          <p:cNvSpPr txBox="1">
            <a:spLocks noGrp="1" noRot="1" noMove="1" noResize="1" noEditPoints="1" noAdjustHandles="1" noChangeArrowheads="1" noChangeShapeType="1"/>
          </p:cNvSpPr>
          <p:nvPr/>
        </p:nvSpPr>
        <p:spPr>
          <a:xfrm>
            <a:off x="460013" y="704075"/>
            <a:ext cx="2489305" cy="330092"/>
          </a:xfrm>
          <a:prstGeom prst="rect">
            <a:avLst/>
          </a:prstGeom>
        </p:spPr>
        <p:txBody>
          <a:bodyPr lIns="0" tIns="0" rIns="0" bIns="0" rtlCol="0" anchor="t">
            <a:spAutoFit/>
          </a:bodyPr>
          <a:lstStyle/>
          <a:p>
            <a:pPr algn="ctr">
              <a:lnSpc>
                <a:spcPts val="2799"/>
              </a:lnSpc>
            </a:pPr>
            <a:r>
              <a:rPr lang="en-US" sz="1999" b="1" dirty="0">
                <a:solidFill>
                  <a:srgbClr val="FFFFFF"/>
                </a:solidFill>
                <a:latin typeface="Playfair Display Bold"/>
                <a:ea typeface="Playfair Display Bold"/>
                <a:cs typeface="Playfair Display Bold"/>
                <a:sym typeface="Playfair Display Bold"/>
              </a:rPr>
              <a:t>Bonheur au travail</a:t>
            </a:r>
          </a:p>
        </p:txBody>
      </p:sp>
      <p:grpSp>
        <p:nvGrpSpPr>
          <p:cNvPr id="7" name="Group 7"/>
          <p:cNvGrpSpPr>
            <a:grpSpLocks noGrp="1" noUngrp="1" noRot="1" noMove="1" noResize="1"/>
          </p:cNvGrpSpPr>
          <p:nvPr/>
        </p:nvGrpSpPr>
        <p:grpSpPr>
          <a:xfrm>
            <a:off x="460013" y="3638841"/>
            <a:ext cx="2827126" cy="1179800"/>
            <a:chOff x="0" y="0"/>
            <a:chExt cx="3769501" cy="1573066"/>
          </a:xfrm>
        </p:grpSpPr>
        <p:grpSp>
          <p:nvGrpSpPr>
            <p:cNvPr id="8" name="Group 8"/>
            <p:cNvGrpSpPr>
              <a:grpSpLocks noGrp="1" noUngrp="1" noRot="1" noMove="1" noResize="1"/>
            </p:cNvGrpSpPr>
            <p:nvPr/>
          </p:nvGrpSpPr>
          <p:grpSpPr>
            <a:xfrm>
              <a:off x="0" y="0"/>
              <a:ext cx="3769501" cy="1573066"/>
              <a:chOff x="0" y="0"/>
              <a:chExt cx="973846" cy="406400"/>
            </a:xfrm>
          </p:grpSpPr>
          <p:sp>
            <p:nvSpPr>
              <p:cNvPr id="9" name="Freeform 9"/>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0" name="TextBox 10"/>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1" name="TextBox 11"/>
            <p:cNvSpPr txBox="1">
              <a:spLocks noGrp="1" noRot="1" noMove="1" noResize="1" noEditPoints="1" noAdjustHandles="1" noChangeArrowheads="1" noChangeShapeType="1"/>
            </p:cNvSpPr>
            <p:nvPr/>
          </p:nvSpPr>
          <p:spPr>
            <a:xfrm>
              <a:off x="111560" y="322069"/>
              <a:ext cx="3546382" cy="900353"/>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Communication au travail</a:t>
              </a:r>
            </a:p>
          </p:txBody>
        </p:sp>
      </p:grpSp>
      <p:grpSp>
        <p:nvGrpSpPr>
          <p:cNvPr id="12" name="Group 12"/>
          <p:cNvGrpSpPr>
            <a:grpSpLocks noGrp="1" noUngrp="1" noRot="1" noMove="1" noResize="1"/>
          </p:cNvGrpSpPr>
          <p:nvPr/>
        </p:nvGrpSpPr>
        <p:grpSpPr>
          <a:xfrm>
            <a:off x="404131" y="6877067"/>
            <a:ext cx="2827126" cy="1179800"/>
            <a:chOff x="0" y="0"/>
            <a:chExt cx="3769501" cy="1573066"/>
          </a:xfrm>
        </p:grpSpPr>
        <p:grpSp>
          <p:nvGrpSpPr>
            <p:cNvPr id="13" name="Group 13"/>
            <p:cNvGrpSpPr>
              <a:grpSpLocks noGrp="1" noUngrp="1" noRot="1" noMove="1" noResize="1"/>
            </p:cNvGrpSpPr>
            <p:nvPr/>
          </p:nvGrpSpPr>
          <p:grpSpPr>
            <a:xfrm>
              <a:off x="0" y="0"/>
              <a:ext cx="3769501" cy="1573066"/>
              <a:chOff x="0" y="0"/>
              <a:chExt cx="973846" cy="406400"/>
            </a:xfrm>
          </p:grpSpPr>
          <p:sp>
            <p:nvSpPr>
              <p:cNvPr id="14" name="Freeform 14"/>
              <p:cNvSpPr>
                <a:spLocks noGrp="1" noRot="1" noMove="1" noResize="1" noEditPoints="1" noAdjustHandles="1" noChangeArrowheads="1" noChangeShapeType="1"/>
              </p:cNvSpPr>
              <p:nvPr/>
            </p:nvSpPr>
            <p:spPr>
              <a:xfrm>
                <a:off x="0" y="0"/>
                <a:ext cx="973846" cy="406400"/>
              </a:xfrm>
              <a:custGeom>
                <a:avLst/>
                <a:gdLst/>
                <a:ahLst/>
                <a:cxnLst/>
                <a:rect l="l" t="t" r="r" b="b"/>
                <a:pathLst>
                  <a:path w="973846" h="406400">
                    <a:moveTo>
                      <a:pt x="770647" y="0"/>
                    </a:moveTo>
                    <a:cubicBezTo>
                      <a:pt x="882871" y="0"/>
                      <a:pt x="973846" y="90976"/>
                      <a:pt x="973846" y="203200"/>
                    </a:cubicBezTo>
                    <a:cubicBezTo>
                      <a:pt x="973846" y="315424"/>
                      <a:pt x="882871" y="406400"/>
                      <a:pt x="770647" y="406400"/>
                    </a:cubicBezTo>
                    <a:lnTo>
                      <a:pt x="203200" y="406400"/>
                    </a:lnTo>
                    <a:cubicBezTo>
                      <a:pt x="90976" y="406400"/>
                      <a:pt x="0" y="315424"/>
                      <a:pt x="0" y="203200"/>
                    </a:cubicBezTo>
                    <a:cubicBezTo>
                      <a:pt x="0" y="90976"/>
                      <a:pt x="90976" y="0"/>
                      <a:pt x="203200" y="0"/>
                    </a:cubicBezTo>
                    <a:close/>
                  </a:path>
                </a:pathLst>
              </a:custGeom>
              <a:solidFill>
                <a:srgbClr val="EE2E24"/>
              </a:solidFill>
            </p:spPr>
            <p:txBody>
              <a:bodyPr/>
              <a:lstStyle/>
              <a:p>
                <a:endParaRPr lang="fr-CA"/>
              </a:p>
            </p:txBody>
          </p:sp>
          <p:sp>
            <p:nvSpPr>
              <p:cNvPr id="15" name="TextBox 15"/>
              <p:cNvSpPr txBox="1">
                <a:spLocks noGrp="1" noRot="1" noMove="1" noResize="1" noEditPoints="1" noAdjustHandles="1" noChangeArrowheads="1" noChangeShapeType="1"/>
              </p:cNvSpPr>
              <p:nvPr/>
            </p:nvSpPr>
            <p:spPr>
              <a:xfrm>
                <a:off x="0" y="-38100"/>
                <a:ext cx="973846" cy="444500"/>
              </a:xfrm>
              <a:prstGeom prst="rect">
                <a:avLst/>
              </a:prstGeom>
            </p:spPr>
            <p:txBody>
              <a:bodyPr lIns="50800" tIns="50800" rIns="50800" bIns="50800" rtlCol="0" anchor="ctr"/>
              <a:lstStyle/>
              <a:p>
                <a:pPr algn="ctr">
                  <a:lnSpc>
                    <a:spcPts val="3217"/>
                  </a:lnSpc>
                </a:pPr>
                <a:endParaRPr/>
              </a:p>
            </p:txBody>
          </p:sp>
        </p:grpSp>
        <p:sp>
          <p:nvSpPr>
            <p:cNvPr id="16" name="TextBox 16"/>
            <p:cNvSpPr txBox="1">
              <a:spLocks noGrp="1" noRot="1" noMove="1" noResize="1" noEditPoints="1" noAdjustHandles="1" noChangeArrowheads="1" noChangeShapeType="1"/>
            </p:cNvSpPr>
            <p:nvPr/>
          </p:nvSpPr>
          <p:spPr>
            <a:xfrm>
              <a:off x="460147" y="556946"/>
              <a:ext cx="2849208" cy="436273"/>
            </a:xfrm>
            <a:prstGeom prst="rect">
              <a:avLst/>
            </a:prstGeom>
          </p:spPr>
          <p:txBody>
            <a:bodyPr lIns="0" tIns="0" rIns="0" bIns="0" rtlCol="0" anchor="t">
              <a:spAutoFit/>
            </a:bodyPr>
            <a:lstStyle/>
            <a:p>
              <a:pPr algn="ctr">
                <a:lnSpc>
                  <a:spcPts val="2799"/>
                </a:lnSpc>
              </a:pPr>
              <a:r>
                <a:rPr lang="en-US" sz="1999" b="1">
                  <a:solidFill>
                    <a:srgbClr val="FFFFFF"/>
                  </a:solidFill>
                  <a:latin typeface="Playfair Display Bold"/>
                  <a:ea typeface="Playfair Display Bold"/>
                  <a:cs typeface="Playfair Display Bold"/>
                  <a:sym typeface="Playfair Display Bold"/>
                </a:rPr>
                <a:t>Pratiques </a:t>
              </a:r>
              <a:r>
                <a:rPr lang="fr-CA" sz="1999" b="1">
                  <a:solidFill>
                    <a:srgbClr val="FFFFFF"/>
                  </a:solidFill>
                  <a:latin typeface="Playfair Display Bold"/>
                  <a:ea typeface="Playfair Display Bold"/>
                  <a:cs typeface="Playfair Display Bold"/>
                  <a:sym typeface="Playfair Display Bold"/>
                </a:rPr>
                <a:t>vertes</a:t>
              </a:r>
            </a:p>
          </p:txBody>
        </p:sp>
      </p:grpSp>
      <p:sp>
        <p:nvSpPr>
          <p:cNvPr id="17" name="TextBox 17"/>
          <p:cNvSpPr txBox="1"/>
          <p:nvPr/>
        </p:nvSpPr>
        <p:spPr>
          <a:xfrm>
            <a:off x="402560" y="8723616"/>
            <a:ext cx="17072861" cy="748282"/>
          </a:xfrm>
          <a:prstGeom prst="rect">
            <a:avLst/>
          </a:prstGeom>
        </p:spPr>
        <p:txBody>
          <a:bodyPr lIns="0" tIns="0" rIns="0" bIns="0" rtlCol="0" anchor="t">
            <a:spAutoFit/>
          </a:bodyPr>
          <a:lstStyle/>
          <a:p>
            <a:pPr algn="l">
              <a:lnSpc>
                <a:spcPts val="1960"/>
              </a:lnSpc>
              <a:spcBef>
                <a:spcPct val="0"/>
              </a:spcBef>
            </a:pPr>
            <a:r>
              <a:rPr lang="fr-CA" sz="1400">
                <a:solidFill>
                  <a:srgbClr val="000000"/>
                </a:solidFill>
                <a:latin typeface="Inter"/>
                <a:ea typeface="Inter"/>
                <a:cs typeface="Inter"/>
                <a:sym typeface="Inter"/>
              </a:rPr>
              <a:t>Nous travaillons à offrir un milieu de travail respectueux de l’environnement. En effet, nous avons comme engagement d’agir de façon écoresponsable dans toutes nos activités commerciales relatives : </a:t>
            </a:r>
          </a:p>
          <a:p>
            <a:pPr marL="302261" lvl="1" indent="-151130" algn="l">
              <a:lnSpc>
                <a:spcPts val="1960"/>
              </a:lnSpc>
              <a:buFont typeface="Arial"/>
              <a:buChar char="•"/>
            </a:pPr>
            <a:r>
              <a:rPr lang="fr-CA" sz="1400">
                <a:solidFill>
                  <a:srgbClr val="000000"/>
                </a:solidFill>
                <a:latin typeface="Inter"/>
                <a:ea typeface="Inter"/>
                <a:cs typeface="Inter"/>
                <a:sym typeface="Inter"/>
              </a:rPr>
              <a:t>à la protection et à la conservation de l’environnement; </a:t>
            </a:r>
          </a:p>
          <a:p>
            <a:pPr marL="302261" lvl="1" indent="-151130" algn="l">
              <a:lnSpc>
                <a:spcPts val="1960"/>
              </a:lnSpc>
              <a:buFont typeface="Arial"/>
              <a:buChar char="•"/>
            </a:pPr>
            <a:r>
              <a:rPr lang="fr-CA" sz="1400">
                <a:solidFill>
                  <a:srgbClr val="000000"/>
                </a:solidFill>
                <a:latin typeface="Inter"/>
                <a:ea typeface="Inter"/>
                <a:cs typeface="Inter"/>
                <a:sym typeface="Inter"/>
              </a:rPr>
              <a:t>à l’appui de principes de développement durable. </a:t>
            </a:r>
          </a:p>
        </p:txBody>
      </p:sp>
      <p:sp>
        <p:nvSpPr>
          <p:cNvPr id="18" name="TextBox 18"/>
          <p:cNvSpPr txBox="1"/>
          <p:nvPr/>
        </p:nvSpPr>
        <p:spPr>
          <a:xfrm>
            <a:off x="460013" y="2153092"/>
            <a:ext cx="17072861" cy="786562"/>
          </a:xfrm>
          <a:prstGeom prst="rect">
            <a:avLst/>
          </a:prstGeom>
        </p:spPr>
        <p:txBody>
          <a:bodyPr lIns="0" tIns="0" rIns="0" bIns="0" rtlCol="0" anchor="t">
            <a:spAutoFit/>
          </a:bodyPr>
          <a:lstStyle/>
          <a:p>
            <a:pPr algn="just">
              <a:lnSpc>
                <a:spcPts val="2099"/>
              </a:lnSpc>
              <a:spcBef>
                <a:spcPct val="0"/>
              </a:spcBef>
            </a:pPr>
            <a:r>
              <a:rPr lang="fr-CA" sz="1499">
                <a:solidFill>
                  <a:srgbClr val="000000"/>
                </a:solidFill>
                <a:latin typeface="Inter"/>
                <a:ea typeface="Inter"/>
                <a:cs typeface="Inter"/>
                <a:sym typeface="Inter"/>
              </a:rPr>
              <a:t>Nous savons que le bonheur au travail c'est essentiel, c'est ce qui nous permet d'avancer ensemble. Nous nous efforçons de créer un environnement où chacun(e) se sent bien, entendu(e), et motivé(e). Nous comptons sur vous pour apporter votre bonne humeur, partager vos idées, et soutenir vos collègues. Ensemble, faisons de notre espace de travail un endroit où il fait bon vivre.</a:t>
            </a:r>
          </a:p>
        </p:txBody>
      </p:sp>
      <p:sp>
        <p:nvSpPr>
          <p:cNvPr id="19" name="TextBox 3">
            <a:extLst>
              <a:ext uri="{FF2B5EF4-FFF2-40B4-BE49-F238E27FC236}">
                <a16:creationId xmlns:a16="http://schemas.microsoft.com/office/drawing/2014/main" id="{ACB37B6D-41C3-3B74-9469-5D1F67862B24}"/>
              </a:ext>
            </a:extLst>
          </p:cNvPr>
          <p:cNvSpPr txBox="1"/>
          <p:nvPr>
            <p:custDataLst>
              <p:tags r:id="rId1"/>
            </p:custDataLst>
          </p:nvPr>
        </p:nvSpPr>
        <p:spPr>
          <a:xfrm>
            <a:off x="-3429000" y="191698"/>
            <a:ext cx="3155434" cy="4201861"/>
          </a:xfrm>
          <a:prstGeom prst="rect">
            <a:avLst/>
          </a:prstGeom>
          <a:gradFill flip="none" rotWithShape="1">
            <a:gsLst>
              <a:gs pos="0">
                <a:srgbClr val="EE262E">
                  <a:tint val="66000"/>
                  <a:satMod val="160000"/>
                </a:srgbClr>
              </a:gs>
              <a:gs pos="50000">
                <a:srgbClr val="EE262E">
                  <a:tint val="44500"/>
                  <a:satMod val="160000"/>
                </a:srgbClr>
              </a:gs>
              <a:gs pos="100000">
                <a:srgbClr val="EE262E">
                  <a:tint val="23500"/>
                  <a:satMod val="160000"/>
                </a:srgbClr>
              </a:gs>
            </a:gsLst>
            <a:lin ang="2700000" scaled="1"/>
            <a:tileRect/>
          </a:gradFill>
          <a:ln>
            <a:noFill/>
          </a:ln>
        </p:spPr>
        <p:txBody>
          <a:bodyPr wrap="square" lIns="91440" tIns="182880" rIns="91440" bIns="91440" rtlCol="0">
            <a:noAutofit/>
          </a:bodyPr>
          <a:lstStyle/>
          <a:p>
            <a:pPr marL="512064" marR="0">
              <a:lnSpc>
                <a:spcPct val="107000"/>
              </a:lnSpc>
              <a:spcBef>
                <a:spcPts val="0"/>
              </a:spcBef>
              <a:spcAft>
                <a:spcPts val="800"/>
              </a:spcAft>
            </a:pPr>
            <a:endParaRPr lang="en-US" sz="1400">
              <a:solidFill>
                <a:srgbClr val="00A76D"/>
              </a:solidFill>
              <a:effectLst/>
            </a:endParaRPr>
          </a:p>
        </p:txBody>
      </p:sp>
      <p:sp>
        <p:nvSpPr>
          <p:cNvPr id="20" name="ZoneTexte 19">
            <a:extLst>
              <a:ext uri="{FF2B5EF4-FFF2-40B4-BE49-F238E27FC236}">
                <a16:creationId xmlns:a16="http://schemas.microsoft.com/office/drawing/2014/main" id="{31272D07-6BA1-8B54-A578-CD108F12A207}"/>
              </a:ext>
            </a:extLst>
          </p:cNvPr>
          <p:cNvSpPr txBox="1"/>
          <p:nvPr>
            <p:custDataLst>
              <p:tags r:id="rId2"/>
            </p:custDataLst>
          </p:nvPr>
        </p:nvSpPr>
        <p:spPr>
          <a:xfrm>
            <a:off x="-3362118" y="1100351"/>
            <a:ext cx="3088552" cy="3293209"/>
          </a:xfrm>
          <a:prstGeom prst="rect">
            <a:avLst/>
          </a:prstGeom>
          <a:noFill/>
        </p:spPr>
        <p:txBody>
          <a:bodyPr wrap="square" rtlCol="0">
            <a:spAutoFit/>
          </a:bodyPr>
          <a:lstStyle/>
          <a:p>
            <a:pPr rtl="0" fontAlgn="base">
              <a:lnSpc>
                <a:spcPct val="150000"/>
              </a:lnSpc>
            </a:pPr>
            <a:r>
              <a:rPr lang="fr-CA" sz="1100" b="0" i="0">
                <a:effectLst/>
                <a:latin typeface="Inter" panose="02000503000000020004" pitchFamily="2" charset="0"/>
                <a:ea typeface="Inter" panose="02000503000000020004" pitchFamily="2" charset="0"/>
              </a:rPr>
              <a:t>Toute entreprise doit offrir un cadre de vie au travail confortable et bienveillant en mettant en place différentes initiatives visant le bien-être de ses employé(e)s. Ce dernier a en effet un impact favorable sur leur motivation et leur fidélisation.  </a:t>
            </a:r>
          </a:p>
          <a:p>
            <a:pPr rtl="0" fontAlgn="base">
              <a:lnSpc>
                <a:spcPct val="150000"/>
              </a:lnSpc>
            </a:pPr>
            <a:r>
              <a:rPr lang="fr-CA" sz="1100" b="0" i="0">
                <a:effectLst/>
                <a:latin typeface="Inter" panose="02000503000000020004" pitchFamily="2" charset="0"/>
                <a:ea typeface="Inter" panose="02000503000000020004" pitchFamily="2" charset="0"/>
              </a:rPr>
              <a:t>Assurez-vous que les initiatives mises en place soient en adéquation avec les valeurs que vous véhiculez. </a:t>
            </a:r>
          </a:p>
          <a:p>
            <a:pPr rtl="0" fontAlgn="base">
              <a:lnSpc>
                <a:spcPct val="150000"/>
              </a:lnSpc>
            </a:pPr>
            <a:r>
              <a:rPr lang="fr-CA" sz="1100" b="1" i="0">
                <a:effectLst/>
                <a:latin typeface="Inter" panose="02000503000000020004" pitchFamily="2" charset="0"/>
                <a:ea typeface="Inter" panose="02000503000000020004" pitchFamily="2" charset="0"/>
              </a:rPr>
              <a:t>Sonder vos employé(e)s est une bonne façon de rester à l’affût des besoins de votre personnel. </a:t>
            </a:r>
            <a:r>
              <a:rPr lang="fr-CA" sz="1100" b="0" i="0">
                <a:effectLst/>
                <a:latin typeface="Inter" panose="02000503000000020004" pitchFamily="2" charset="0"/>
                <a:ea typeface="Inter" panose="02000503000000020004" pitchFamily="2" charset="0"/>
              </a:rPr>
              <a:t> </a:t>
            </a:r>
          </a:p>
          <a:p>
            <a:endParaRPr lang="fr-CA" sz="1000">
              <a:latin typeface="Inter" panose="02000503000000020004" pitchFamily="2" charset="0"/>
              <a:ea typeface="Inter" panose="02000503000000020004" pitchFamily="2" charset="0"/>
            </a:endParaRPr>
          </a:p>
        </p:txBody>
      </p:sp>
      <p:pic>
        <p:nvPicPr>
          <p:cNvPr id="21" name="Picture 3">
            <a:extLst>
              <a:ext uri="{FF2B5EF4-FFF2-40B4-BE49-F238E27FC236}">
                <a16:creationId xmlns:a16="http://schemas.microsoft.com/office/drawing/2014/main" id="{847984FA-E3F1-7D7E-3918-2A837FDB1412}"/>
              </a:ext>
            </a:extLst>
          </p:cNvPr>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27421" y="265024"/>
            <a:ext cx="752275" cy="775820"/>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numéro de diapositive 40">
            <a:extLst>
              <a:ext uri="{FF2B5EF4-FFF2-40B4-BE49-F238E27FC236}">
                <a16:creationId xmlns:a16="http://schemas.microsoft.com/office/drawing/2014/main" id="{7A2BF438-CA32-EBCA-886D-B7A065951515}"/>
              </a:ext>
            </a:extLst>
          </p:cNvPr>
          <p:cNvSpPr>
            <a:spLocks noGrp="1" noRot="1" noMove="1" noResize="1" noEditPoints="1" noAdjustHandles="1" noChangeArrowheads="1" noChangeShapeType="1"/>
          </p:cNvSpPr>
          <p:nvPr>
            <p:ph type="sldNum" sz="quarter" idx="12"/>
            <p:custDataLst>
              <p:tags r:id="rId4"/>
            </p:custDataLst>
          </p:nvPr>
        </p:nvSpPr>
        <p:spPr>
          <a:xfrm>
            <a:off x="15925800" y="9791700"/>
            <a:ext cx="2133600" cy="365125"/>
          </a:xfrm>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1E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1059963" y="1028700"/>
            <a:ext cx="5786837" cy="2531741"/>
          </a:xfrm>
          <a:custGeom>
            <a:avLst/>
            <a:gdLst/>
            <a:ahLst/>
            <a:cxnLst/>
            <a:rect l="l" t="t" r="r" b="b"/>
            <a:pathLst>
              <a:path w="5786837" h="2531741">
                <a:moveTo>
                  <a:pt x="0" y="0"/>
                </a:moveTo>
                <a:lnTo>
                  <a:pt x="5786838" y="0"/>
                </a:lnTo>
                <a:lnTo>
                  <a:pt x="5786838" y="2531741"/>
                </a:lnTo>
                <a:lnTo>
                  <a:pt x="0" y="253174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a:spLocks noGrp="1" noRot="1" noMove="1" noResize="1" noEditPoints="1" noAdjustHandles="1" noChangeArrowheads="1" noChangeShapeType="1"/>
          </p:cNvSpPr>
          <p:nvPr/>
        </p:nvSpPr>
        <p:spPr>
          <a:xfrm>
            <a:off x="11318521" y="1997414"/>
            <a:ext cx="6387991" cy="6292171"/>
          </a:xfrm>
          <a:custGeom>
            <a:avLst/>
            <a:gdLst/>
            <a:ahLst/>
            <a:cxnLst/>
            <a:rect l="l" t="t" r="r" b="b"/>
            <a:pathLst>
              <a:path w="6387991" h="6292171">
                <a:moveTo>
                  <a:pt x="0" y="0"/>
                </a:moveTo>
                <a:lnTo>
                  <a:pt x="6387992" y="0"/>
                </a:lnTo>
                <a:lnTo>
                  <a:pt x="6387992" y="6292172"/>
                </a:lnTo>
                <a:lnTo>
                  <a:pt x="0" y="629217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Freeform 4"/>
          <p:cNvSpPr/>
          <p:nvPr/>
        </p:nvSpPr>
        <p:spPr>
          <a:xfrm>
            <a:off x="10737034" y="8143605"/>
            <a:ext cx="7550966" cy="3056295"/>
          </a:xfrm>
          <a:custGeom>
            <a:avLst/>
            <a:gdLst/>
            <a:ahLst/>
            <a:cxnLst/>
            <a:rect l="l" t="t" r="r" b="b"/>
            <a:pathLst>
              <a:path w="7550966" h="3056295">
                <a:moveTo>
                  <a:pt x="0" y="0"/>
                </a:moveTo>
                <a:lnTo>
                  <a:pt x="7550966" y="0"/>
                </a:lnTo>
                <a:lnTo>
                  <a:pt x="7550966" y="3056295"/>
                </a:lnTo>
                <a:lnTo>
                  <a:pt x="0" y="305629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5" name="Freeform 5"/>
          <p:cNvSpPr>
            <a:spLocks noGrp="1" noRot="1" noMove="1" noResize="1" noEditPoints="1" noAdjustHandles="1" noChangeArrowheads="1" noChangeShapeType="1"/>
          </p:cNvSpPr>
          <p:nvPr/>
        </p:nvSpPr>
        <p:spPr>
          <a:xfrm>
            <a:off x="252804" y="3947631"/>
            <a:ext cx="4474071" cy="1131567"/>
          </a:xfrm>
          <a:custGeom>
            <a:avLst/>
            <a:gdLst/>
            <a:ahLst/>
            <a:cxnLst/>
            <a:rect l="l" t="t" r="r" b="b"/>
            <a:pathLst>
              <a:path w="4474071" h="1131567">
                <a:moveTo>
                  <a:pt x="0" y="0"/>
                </a:moveTo>
                <a:lnTo>
                  <a:pt x="4474071" y="0"/>
                </a:lnTo>
                <a:lnTo>
                  <a:pt x="4474071" y="1131567"/>
                </a:lnTo>
                <a:lnTo>
                  <a:pt x="0" y="1131567"/>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6" name="TextBox 6"/>
          <p:cNvSpPr txBox="1">
            <a:spLocks noGrp="1" noRot="1" noMove="1" noResize="1" noEditPoints="1" noAdjustHandles="1" noChangeArrowheads="1" noChangeShapeType="1"/>
          </p:cNvSpPr>
          <p:nvPr/>
        </p:nvSpPr>
        <p:spPr>
          <a:xfrm>
            <a:off x="340451" y="1742175"/>
            <a:ext cx="3575722" cy="1047642"/>
          </a:xfrm>
          <a:prstGeom prst="rect">
            <a:avLst/>
          </a:prstGeom>
        </p:spPr>
        <p:txBody>
          <a:bodyPr lIns="0" tIns="0" rIns="0" bIns="0" rtlCol="0" anchor="t">
            <a:spAutoFit/>
          </a:bodyPr>
          <a:lstStyle/>
          <a:p>
            <a:pPr algn="ctr">
              <a:lnSpc>
                <a:spcPts val="4200"/>
              </a:lnSpc>
            </a:pPr>
            <a:r>
              <a:rPr lang="en-US" sz="3000" b="1">
                <a:solidFill>
                  <a:srgbClr val="FFFFFF"/>
                </a:solidFill>
                <a:latin typeface="Playfair Display Heavy"/>
                <a:ea typeface="Playfair Display Heavy"/>
                <a:cs typeface="Playfair Display Heavy"/>
                <a:sym typeface="Playfair Display Heavy"/>
              </a:rPr>
              <a:t>Module 2 : Gestion  des employé(e)s</a:t>
            </a:r>
          </a:p>
        </p:txBody>
      </p:sp>
      <p:sp>
        <p:nvSpPr>
          <p:cNvPr id="7" name="TextBox 7"/>
          <p:cNvSpPr txBox="1">
            <a:spLocks noGrp="1" noRot="1" noMove="1" noResize="1" noEditPoints="1" noAdjustHandles="1" noChangeArrowheads="1" noChangeShapeType="1"/>
          </p:cNvSpPr>
          <p:nvPr/>
        </p:nvSpPr>
        <p:spPr>
          <a:xfrm>
            <a:off x="9139238" y="4793987"/>
            <a:ext cx="9525" cy="622827"/>
          </a:xfrm>
          <a:prstGeom prst="rect">
            <a:avLst/>
          </a:prstGeom>
        </p:spPr>
        <p:txBody>
          <a:bodyPr lIns="0" tIns="0" rIns="0" bIns="0" rtlCol="0" anchor="t">
            <a:spAutoFit/>
          </a:bodyPr>
          <a:lstStyle/>
          <a:p>
            <a:pPr algn="ctr">
              <a:lnSpc>
                <a:spcPts val="5040"/>
              </a:lnSpc>
            </a:pPr>
            <a:endParaRPr/>
          </a:p>
        </p:txBody>
      </p:sp>
      <p:sp>
        <p:nvSpPr>
          <p:cNvPr id="8" name="TextBox 8"/>
          <p:cNvSpPr txBox="1">
            <a:spLocks noGrp="1" noRot="1" noMove="1" noResize="1" noEditPoints="1" noAdjustHandles="1" noChangeArrowheads="1" noChangeShapeType="1"/>
          </p:cNvSpPr>
          <p:nvPr/>
        </p:nvSpPr>
        <p:spPr>
          <a:xfrm>
            <a:off x="568806" y="4172102"/>
            <a:ext cx="3842065" cy="606425"/>
          </a:xfrm>
          <a:prstGeom prst="rect">
            <a:avLst/>
          </a:prstGeom>
        </p:spPr>
        <p:txBody>
          <a:bodyPr lIns="0" tIns="0" rIns="0" bIns="0" rtlCol="0" anchor="t">
            <a:spAutoFit/>
          </a:bodyPr>
          <a:lstStyle/>
          <a:p>
            <a:pPr algn="ctr">
              <a:lnSpc>
                <a:spcPts val="4900"/>
              </a:lnSpc>
            </a:pPr>
            <a:r>
              <a:rPr lang="en-US" sz="3500" b="1">
                <a:solidFill>
                  <a:srgbClr val="000000"/>
                </a:solidFill>
                <a:latin typeface="Playfair Display Bold"/>
                <a:ea typeface="Playfair Display Bold"/>
                <a:cs typeface="Playfair Display Bold"/>
                <a:sym typeface="Playfair Display Bold"/>
              </a:rPr>
              <a:t>Table des matières</a:t>
            </a:r>
          </a:p>
        </p:txBody>
      </p:sp>
      <p:sp>
        <p:nvSpPr>
          <p:cNvPr id="9" name="Freeform 9"/>
          <p:cNvSpPr>
            <a:spLocks noGrp="1" noRot="1" noMove="1" noResize="1" noEditPoints="1" noAdjustHandles="1" noChangeArrowheads="1" noChangeShapeType="1"/>
          </p:cNvSpPr>
          <p:nvPr/>
        </p:nvSpPr>
        <p:spPr>
          <a:xfrm>
            <a:off x="252804" y="538399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0" name="Freeform 10"/>
          <p:cNvSpPr>
            <a:spLocks noGrp="1" noRot="1" noMove="1" noResize="1" noEditPoints="1" noAdjustHandles="1" noChangeArrowheads="1" noChangeShapeType="1"/>
          </p:cNvSpPr>
          <p:nvPr/>
        </p:nvSpPr>
        <p:spPr>
          <a:xfrm>
            <a:off x="3720618" y="538399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1" name="Freeform 11"/>
          <p:cNvSpPr>
            <a:spLocks noGrp="1" noRot="1" noMove="1" noResize="1" noEditPoints="1" noAdjustHandles="1" noChangeArrowheads="1" noChangeShapeType="1"/>
          </p:cNvSpPr>
          <p:nvPr/>
        </p:nvSpPr>
        <p:spPr>
          <a:xfrm>
            <a:off x="252804" y="636402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2" name="Freeform 12"/>
          <p:cNvSpPr>
            <a:spLocks noGrp="1" noRot="1" noMove="1" noResize="1" noEditPoints="1" noAdjustHandles="1" noChangeArrowheads="1" noChangeShapeType="1"/>
          </p:cNvSpPr>
          <p:nvPr/>
        </p:nvSpPr>
        <p:spPr>
          <a:xfrm>
            <a:off x="252804" y="7344058"/>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3" name="Freeform 13"/>
          <p:cNvSpPr>
            <a:spLocks noGrp="1" noRot="1" noMove="1" noResize="1" noEditPoints="1" noAdjustHandles="1" noChangeArrowheads="1" noChangeShapeType="1"/>
          </p:cNvSpPr>
          <p:nvPr/>
        </p:nvSpPr>
        <p:spPr>
          <a:xfrm>
            <a:off x="3720618" y="636402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4" name="Freeform 14"/>
          <p:cNvSpPr>
            <a:spLocks noGrp="1" noRot="1" noMove="1" noResize="1" noEditPoints="1" noAdjustHandles="1" noChangeArrowheads="1" noChangeShapeType="1"/>
          </p:cNvSpPr>
          <p:nvPr/>
        </p:nvSpPr>
        <p:spPr>
          <a:xfrm>
            <a:off x="3720618" y="8324088"/>
            <a:ext cx="2935783" cy="675230"/>
          </a:xfrm>
          <a:custGeom>
            <a:avLst/>
            <a:gdLst/>
            <a:ahLst/>
            <a:cxnLst/>
            <a:rect l="l" t="t" r="r" b="b"/>
            <a:pathLst>
              <a:path w="2935783" h="675230">
                <a:moveTo>
                  <a:pt x="0" y="0"/>
                </a:moveTo>
                <a:lnTo>
                  <a:pt x="2935783" y="0"/>
                </a:lnTo>
                <a:lnTo>
                  <a:pt x="2935783"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5" name="Freeform 15"/>
          <p:cNvSpPr>
            <a:spLocks noGrp="1" noRot="1" noMove="1" noResize="1" noEditPoints="1" noAdjustHandles="1" noChangeArrowheads="1" noChangeShapeType="1"/>
          </p:cNvSpPr>
          <p:nvPr/>
        </p:nvSpPr>
        <p:spPr>
          <a:xfrm>
            <a:off x="3720618" y="734405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6" name="Freeform 16"/>
          <p:cNvSpPr>
            <a:spLocks noGrp="1" noRot="1" noMove="1" noResize="1" noEditPoints="1" noAdjustHandles="1" noChangeArrowheads="1" noChangeShapeType="1"/>
          </p:cNvSpPr>
          <p:nvPr/>
        </p:nvSpPr>
        <p:spPr>
          <a:xfrm>
            <a:off x="3720618" y="9304119"/>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7" name="Freeform 17"/>
          <p:cNvSpPr>
            <a:spLocks noGrp="1" noRot="1" noMove="1" noResize="1" noEditPoints="1" noAdjustHandles="1" noChangeArrowheads="1" noChangeShapeType="1"/>
          </p:cNvSpPr>
          <p:nvPr/>
        </p:nvSpPr>
        <p:spPr>
          <a:xfrm>
            <a:off x="252804" y="8324088"/>
            <a:ext cx="2935783" cy="675230"/>
          </a:xfrm>
          <a:custGeom>
            <a:avLst/>
            <a:gdLst/>
            <a:ahLst/>
            <a:cxnLst/>
            <a:rect l="l" t="t" r="r" b="b"/>
            <a:pathLst>
              <a:path w="2935783" h="675230">
                <a:moveTo>
                  <a:pt x="0" y="0"/>
                </a:moveTo>
                <a:lnTo>
                  <a:pt x="2935782" y="0"/>
                </a:lnTo>
                <a:lnTo>
                  <a:pt x="2935782" y="675231"/>
                </a:lnTo>
                <a:lnTo>
                  <a:pt x="0" y="675231"/>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Freeform 18"/>
          <p:cNvSpPr>
            <a:spLocks noGrp="1" noRot="1" noMove="1" noResize="1" noEditPoints="1" noAdjustHandles="1" noChangeArrowheads="1" noChangeShapeType="1"/>
          </p:cNvSpPr>
          <p:nvPr/>
        </p:nvSpPr>
        <p:spPr>
          <a:xfrm>
            <a:off x="252804" y="9304119"/>
            <a:ext cx="2935783" cy="675230"/>
          </a:xfrm>
          <a:custGeom>
            <a:avLst/>
            <a:gdLst/>
            <a:ahLst/>
            <a:cxnLst/>
            <a:rect l="l" t="t" r="r" b="b"/>
            <a:pathLst>
              <a:path w="2935783" h="675230">
                <a:moveTo>
                  <a:pt x="0" y="0"/>
                </a:moveTo>
                <a:lnTo>
                  <a:pt x="2935782" y="0"/>
                </a:lnTo>
                <a:lnTo>
                  <a:pt x="2935782"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9" name="TextBox 19"/>
          <p:cNvSpPr txBox="1">
            <a:spLocks noGrp="1" noRot="1" noMove="1" noResize="1" noEditPoints="1" noAdjustHandles="1" noChangeArrowheads="1" noChangeShapeType="1"/>
          </p:cNvSpPr>
          <p:nvPr/>
        </p:nvSpPr>
        <p:spPr>
          <a:xfrm>
            <a:off x="890041" y="5470439"/>
            <a:ext cx="2129119"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Recrutement</a:t>
            </a:r>
            <a:r>
              <a:rPr lang="en-US" sz="1500" dirty="0">
                <a:solidFill>
                  <a:srgbClr val="FFFFFF"/>
                </a:solidFill>
                <a:latin typeface="Inter"/>
                <a:ea typeface="Inter"/>
                <a:cs typeface="Inter"/>
                <a:sym typeface="Inter"/>
              </a:rPr>
              <a:t> et </a:t>
            </a:r>
            <a:r>
              <a:rPr lang="en-US" sz="1500" dirty="0" err="1">
                <a:solidFill>
                  <a:srgbClr val="FFFFFF"/>
                </a:solidFill>
                <a:latin typeface="Inter"/>
                <a:ea typeface="Inter"/>
                <a:cs typeface="Inter"/>
                <a:sym typeface="Inter"/>
              </a:rPr>
              <a:t>sélection</a:t>
            </a:r>
            <a:r>
              <a:rPr lang="en-US" sz="1500" dirty="0">
                <a:solidFill>
                  <a:srgbClr val="FFFFFF"/>
                </a:solidFill>
                <a:latin typeface="Inter"/>
                <a:ea typeface="Inter"/>
                <a:cs typeface="Inter"/>
                <a:sym typeface="Inter"/>
              </a:rPr>
              <a:t> de </a:t>
            </a:r>
            <a:r>
              <a:rPr lang="en-US" sz="1500" dirty="0" err="1">
                <a:solidFill>
                  <a:srgbClr val="FFFFFF"/>
                </a:solidFill>
                <a:latin typeface="Inter"/>
                <a:ea typeface="Inter"/>
                <a:cs typeface="Inter"/>
                <a:sym typeface="Inter"/>
              </a:rPr>
              <a:t>l’équipe</a:t>
            </a:r>
            <a:endParaRPr lang="en-US" sz="1500" dirty="0">
              <a:solidFill>
                <a:srgbClr val="FFFFFF"/>
              </a:solidFill>
              <a:latin typeface="Inter"/>
              <a:ea typeface="Inter"/>
              <a:cs typeface="Inter"/>
              <a:sym typeface="Inter"/>
            </a:endParaRPr>
          </a:p>
        </p:txBody>
      </p:sp>
      <p:sp>
        <p:nvSpPr>
          <p:cNvPr id="20" name="TextBox 20"/>
          <p:cNvSpPr txBox="1">
            <a:spLocks noGrp="1" noRot="1" noMove="1" noResize="1" noEditPoints="1" noAdjustHandles="1" noChangeArrowheads="1" noChangeShapeType="1"/>
          </p:cNvSpPr>
          <p:nvPr/>
        </p:nvSpPr>
        <p:spPr>
          <a:xfrm>
            <a:off x="1045129" y="6421014"/>
            <a:ext cx="1813868"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Premiers pas dans </a:t>
            </a:r>
            <a:r>
              <a:rPr lang="en-US" sz="1500" dirty="0" err="1">
                <a:solidFill>
                  <a:srgbClr val="FFFFFF"/>
                </a:solidFill>
                <a:latin typeface="Inter"/>
                <a:ea typeface="Inter"/>
                <a:cs typeface="Inter"/>
                <a:sym typeface="Inter"/>
              </a:rPr>
              <a:t>l’équipe</a:t>
            </a:r>
            <a:endParaRPr lang="en-US" sz="1500" dirty="0">
              <a:solidFill>
                <a:srgbClr val="FFFFFF"/>
              </a:solidFill>
              <a:latin typeface="Inter"/>
              <a:ea typeface="Inter"/>
              <a:cs typeface="Inter"/>
              <a:sym typeface="Inter"/>
            </a:endParaRPr>
          </a:p>
        </p:txBody>
      </p:sp>
      <p:sp>
        <p:nvSpPr>
          <p:cNvPr id="21" name="TextBox 21"/>
          <p:cNvSpPr txBox="1">
            <a:spLocks noGrp="1" noRot="1" noMove="1" noResize="1" noEditPoints="1" noAdjustHandles="1" noChangeArrowheads="1" noChangeShapeType="1"/>
          </p:cNvSpPr>
          <p:nvPr/>
        </p:nvSpPr>
        <p:spPr>
          <a:xfrm>
            <a:off x="791714" y="7391683"/>
            <a:ext cx="2294587"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Formation et </a:t>
            </a:r>
            <a:r>
              <a:rPr lang="en-US" sz="1500" dirty="0" err="1">
                <a:solidFill>
                  <a:srgbClr val="FFFFFF"/>
                </a:solidFill>
                <a:latin typeface="Inter"/>
                <a:ea typeface="Inter"/>
                <a:cs typeface="Inter"/>
                <a:sym typeface="Inter"/>
              </a:rPr>
              <a:t>développement</a:t>
            </a:r>
            <a:r>
              <a:rPr lang="en-US" sz="1500" dirty="0">
                <a:solidFill>
                  <a:srgbClr val="FFFFFF"/>
                </a:solidFill>
                <a:latin typeface="Inter"/>
                <a:ea typeface="Inter"/>
                <a:cs typeface="Inter"/>
                <a:sym typeface="Inter"/>
              </a:rPr>
              <a:t> </a:t>
            </a:r>
            <a:r>
              <a:rPr lang="en-US" sz="1500" dirty="0" err="1">
                <a:solidFill>
                  <a:srgbClr val="FFFFFF"/>
                </a:solidFill>
                <a:latin typeface="Inter"/>
                <a:ea typeface="Inter"/>
                <a:cs typeface="Inter"/>
                <a:sym typeface="Inter"/>
              </a:rPr>
              <a:t>continu</a:t>
            </a:r>
            <a:endParaRPr lang="en-US" sz="1500" dirty="0">
              <a:solidFill>
                <a:srgbClr val="FFFFFF"/>
              </a:solidFill>
              <a:latin typeface="Inter"/>
              <a:ea typeface="Inter"/>
              <a:cs typeface="Inter"/>
              <a:sym typeface="Inter"/>
            </a:endParaRPr>
          </a:p>
        </p:txBody>
      </p:sp>
      <p:sp>
        <p:nvSpPr>
          <p:cNvPr id="22" name="TextBox 22"/>
          <p:cNvSpPr txBox="1">
            <a:spLocks noGrp="1" noRot="1" noMove="1" noResize="1" noEditPoints="1" noAdjustHandles="1" noChangeArrowheads="1" noChangeShapeType="1"/>
          </p:cNvSpPr>
          <p:nvPr/>
        </p:nvSpPr>
        <p:spPr>
          <a:xfrm>
            <a:off x="908933" y="8506685"/>
            <a:ext cx="2086260" cy="266673"/>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Avancement</a:t>
            </a:r>
            <a:r>
              <a:rPr lang="en-US" sz="1500" dirty="0">
                <a:solidFill>
                  <a:srgbClr val="FFFFFF"/>
                </a:solidFill>
                <a:latin typeface="Inter"/>
                <a:ea typeface="Inter"/>
                <a:cs typeface="Inter"/>
                <a:sym typeface="Inter"/>
              </a:rPr>
              <a:t> au travail</a:t>
            </a:r>
          </a:p>
        </p:txBody>
      </p:sp>
      <p:sp>
        <p:nvSpPr>
          <p:cNvPr id="23" name="TextBox 23"/>
          <p:cNvSpPr txBox="1">
            <a:spLocks noGrp="1" noRot="1" noMove="1" noResize="1" noEditPoints="1" noAdjustHandles="1" noChangeArrowheads="1" noChangeShapeType="1"/>
          </p:cNvSpPr>
          <p:nvPr/>
        </p:nvSpPr>
        <p:spPr>
          <a:xfrm>
            <a:off x="862080" y="9405079"/>
            <a:ext cx="1942749"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Appréciation</a:t>
            </a:r>
            <a:r>
              <a:rPr lang="en-US" sz="1500" dirty="0">
                <a:solidFill>
                  <a:srgbClr val="FFFFFF"/>
                </a:solidFill>
                <a:latin typeface="Inter"/>
                <a:ea typeface="Inter"/>
                <a:cs typeface="Inter"/>
                <a:sym typeface="Inter"/>
              </a:rPr>
              <a:t> de la performance</a:t>
            </a:r>
          </a:p>
        </p:txBody>
      </p:sp>
      <p:sp>
        <p:nvSpPr>
          <p:cNvPr id="24" name="TextBox 24"/>
          <p:cNvSpPr txBox="1">
            <a:spLocks noGrp="1" noRot="1" noMove="1" noResize="1" noEditPoints="1" noAdjustHandles="1" noChangeArrowheads="1" noChangeShapeType="1"/>
          </p:cNvSpPr>
          <p:nvPr/>
        </p:nvSpPr>
        <p:spPr>
          <a:xfrm>
            <a:off x="4433687" y="5466388"/>
            <a:ext cx="1921403"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Reconnaissance au travail</a:t>
            </a:r>
          </a:p>
        </p:txBody>
      </p:sp>
      <p:sp>
        <p:nvSpPr>
          <p:cNvPr id="25" name="TextBox 25"/>
          <p:cNvSpPr txBox="1">
            <a:spLocks noGrp="1" noRot="1" noMove="1" noResize="1" noEditPoints="1" noAdjustHandles="1" noChangeArrowheads="1" noChangeShapeType="1"/>
          </p:cNvSpPr>
          <p:nvPr/>
        </p:nvSpPr>
        <p:spPr>
          <a:xfrm>
            <a:off x="4627137" y="6569272"/>
            <a:ext cx="1524927" cy="266673"/>
          </a:xfrm>
          <a:prstGeom prst="rect">
            <a:avLst/>
          </a:prstGeom>
        </p:spPr>
        <p:txBody>
          <a:bodyPr lIns="0" tIns="0" rIns="0" bIns="0" rtlCol="0" anchor="t">
            <a:spAutoFit/>
          </a:bodyPr>
          <a:lstStyle/>
          <a:p>
            <a:pPr algn="l">
              <a:lnSpc>
                <a:spcPts val="2100"/>
              </a:lnSpc>
            </a:pPr>
            <a:r>
              <a:rPr lang="en-US" sz="1500" dirty="0" err="1">
                <a:solidFill>
                  <a:srgbClr val="FFFFFF"/>
                </a:solidFill>
                <a:latin typeface="Inter"/>
                <a:ea typeface="Inter"/>
                <a:cs typeface="Inter"/>
                <a:sym typeface="Inter"/>
              </a:rPr>
              <a:t>Équité</a:t>
            </a:r>
            <a:r>
              <a:rPr lang="en-US" sz="1500" dirty="0">
                <a:solidFill>
                  <a:srgbClr val="FFFFFF"/>
                </a:solidFill>
                <a:latin typeface="Inter"/>
                <a:ea typeface="Inter"/>
                <a:cs typeface="Inter"/>
                <a:sym typeface="Inter"/>
              </a:rPr>
              <a:t> au travail</a:t>
            </a:r>
          </a:p>
        </p:txBody>
      </p:sp>
      <p:sp>
        <p:nvSpPr>
          <p:cNvPr id="26" name="Freeform 26"/>
          <p:cNvSpPr>
            <a:spLocks noGrp="1" noRot="1" noMove="1" noResize="1" noEditPoints="1" noAdjustHandles="1" noChangeArrowheads="1" noChangeShapeType="1"/>
          </p:cNvSpPr>
          <p:nvPr/>
        </p:nvSpPr>
        <p:spPr>
          <a:xfrm>
            <a:off x="7159090" y="5383998"/>
            <a:ext cx="2935783" cy="675230"/>
          </a:xfrm>
          <a:custGeom>
            <a:avLst/>
            <a:gdLst/>
            <a:ahLst/>
            <a:cxnLst/>
            <a:rect l="l" t="t" r="r" b="b"/>
            <a:pathLst>
              <a:path w="2935783" h="675230">
                <a:moveTo>
                  <a:pt x="0" y="0"/>
                </a:moveTo>
                <a:lnTo>
                  <a:pt x="2935783" y="0"/>
                </a:lnTo>
                <a:lnTo>
                  <a:pt x="2935783" y="675230"/>
                </a:lnTo>
                <a:lnTo>
                  <a:pt x="0" y="67523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27" name="TextBox 27"/>
          <p:cNvSpPr txBox="1">
            <a:spLocks noGrp="1" noRot="1" noMove="1" noResize="1" noEditPoints="1" noAdjustHandles="1" noChangeArrowheads="1" noChangeShapeType="1"/>
          </p:cNvSpPr>
          <p:nvPr/>
        </p:nvSpPr>
        <p:spPr>
          <a:xfrm>
            <a:off x="4542818" y="7415000"/>
            <a:ext cx="1683472"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Ancienneté</a:t>
            </a:r>
            <a:r>
              <a:rPr lang="en-US" sz="1500" dirty="0">
                <a:solidFill>
                  <a:srgbClr val="FFFFFF"/>
                </a:solidFill>
                <a:latin typeface="Inter"/>
                <a:ea typeface="Inter"/>
                <a:cs typeface="Inter"/>
                <a:sym typeface="Inter"/>
              </a:rPr>
              <a:t> au sein de </a:t>
            </a:r>
            <a:r>
              <a:rPr lang="en-US" sz="1500" dirty="0" err="1">
                <a:solidFill>
                  <a:srgbClr val="FFFFFF"/>
                </a:solidFill>
                <a:latin typeface="Inter"/>
                <a:ea typeface="Inter"/>
                <a:cs typeface="Inter"/>
                <a:sym typeface="Inter"/>
              </a:rPr>
              <a:t>l’équipe</a:t>
            </a:r>
            <a:endParaRPr lang="en-US" sz="1500" dirty="0">
              <a:solidFill>
                <a:srgbClr val="FFFFFF"/>
              </a:solidFill>
              <a:latin typeface="Inter"/>
              <a:ea typeface="Inter"/>
              <a:cs typeface="Inter"/>
              <a:sym typeface="Inter"/>
            </a:endParaRPr>
          </a:p>
        </p:txBody>
      </p:sp>
      <p:sp>
        <p:nvSpPr>
          <p:cNvPr id="28" name="TextBox 28"/>
          <p:cNvSpPr txBox="1">
            <a:spLocks noGrp="1" noRot="1" noMove="1" noResize="1" noEditPoints="1" noAdjustHandles="1" noChangeArrowheads="1" noChangeShapeType="1"/>
          </p:cNvSpPr>
          <p:nvPr/>
        </p:nvSpPr>
        <p:spPr>
          <a:xfrm>
            <a:off x="4484634" y="8416081"/>
            <a:ext cx="1683472" cy="533346"/>
          </a:xfrm>
          <a:prstGeom prst="rect">
            <a:avLst/>
          </a:prstGeom>
        </p:spPr>
        <p:txBody>
          <a:bodyPr lIns="0" tIns="0" rIns="0" bIns="0" rtlCol="0" anchor="t">
            <a:spAutoFit/>
          </a:bodyPr>
          <a:lstStyle/>
          <a:p>
            <a:pPr algn="ctr">
              <a:lnSpc>
                <a:spcPts val="2100"/>
              </a:lnSpc>
            </a:pPr>
            <a:r>
              <a:rPr lang="en-US" sz="1500" dirty="0" err="1">
                <a:solidFill>
                  <a:srgbClr val="FFFFFF"/>
                </a:solidFill>
                <a:latin typeface="Inter"/>
                <a:ea typeface="Inter"/>
                <a:cs typeface="Inter"/>
                <a:sym typeface="Inter"/>
              </a:rPr>
              <a:t>Suivi</a:t>
            </a:r>
            <a:r>
              <a:rPr lang="en-US" sz="1500" dirty="0">
                <a:solidFill>
                  <a:srgbClr val="FFFFFF"/>
                </a:solidFill>
                <a:latin typeface="Inter"/>
                <a:ea typeface="Inter"/>
                <a:cs typeface="Inter"/>
                <a:sym typeface="Inter"/>
              </a:rPr>
              <a:t> du dossier personnel</a:t>
            </a:r>
          </a:p>
        </p:txBody>
      </p:sp>
      <p:sp>
        <p:nvSpPr>
          <p:cNvPr id="29" name="TextBox 29"/>
          <p:cNvSpPr txBox="1">
            <a:spLocks noGrp="1" noRot="1" noMove="1" noResize="1" noEditPoints="1" noAdjustHandles="1" noChangeArrowheads="1" noChangeShapeType="1"/>
          </p:cNvSpPr>
          <p:nvPr/>
        </p:nvSpPr>
        <p:spPr>
          <a:xfrm>
            <a:off x="4637048" y="9354951"/>
            <a:ext cx="1373876" cy="533346"/>
          </a:xfrm>
          <a:prstGeom prst="rect">
            <a:avLst/>
          </a:prstGeom>
        </p:spPr>
        <p:txBody>
          <a:bodyPr lIns="0" tIns="0" rIns="0" bIns="0" rtlCol="0" anchor="t">
            <a:spAutoFit/>
          </a:bodyPr>
          <a:lstStyle/>
          <a:p>
            <a:pPr algn="ctr">
              <a:lnSpc>
                <a:spcPts val="2100"/>
              </a:lnSpc>
            </a:pPr>
            <a:r>
              <a:rPr lang="en-US" sz="1500" dirty="0">
                <a:solidFill>
                  <a:srgbClr val="FFFFFF"/>
                </a:solidFill>
                <a:latin typeface="Inter"/>
                <a:ea typeface="Inter"/>
                <a:cs typeface="Inter"/>
                <a:sym typeface="Inter"/>
              </a:rPr>
              <a:t>Interventions </a:t>
            </a:r>
            <a:r>
              <a:rPr lang="en-US" sz="1500" dirty="0" err="1">
                <a:solidFill>
                  <a:srgbClr val="FFFFFF"/>
                </a:solidFill>
                <a:latin typeface="Inter"/>
                <a:ea typeface="Inter"/>
                <a:cs typeface="Inter"/>
                <a:sym typeface="Inter"/>
              </a:rPr>
              <a:t>disciplinaires</a:t>
            </a:r>
            <a:endParaRPr lang="en-US" sz="1500" dirty="0">
              <a:solidFill>
                <a:srgbClr val="FFFFFF"/>
              </a:solidFill>
              <a:latin typeface="Inter"/>
              <a:ea typeface="Inter"/>
              <a:cs typeface="Inter"/>
              <a:sym typeface="Inter"/>
            </a:endParaRPr>
          </a:p>
        </p:txBody>
      </p:sp>
      <p:sp>
        <p:nvSpPr>
          <p:cNvPr id="30" name="TextBox 30"/>
          <p:cNvSpPr txBox="1">
            <a:spLocks noGrp="1" noRot="1" noMove="1" noResize="1" noEditPoints="1" noAdjustHandles="1" noChangeArrowheads="1" noChangeShapeType="1"/>
          </p:cNvSpPr>
          <p:nvPr/>
        </p:nvSpPr>
        <p:spPr>
          <a:xfrm>
            <a:off x="8203462" y="5549276"/>
            <a:ext cx="1567998" cy="266673"/>
          </a:xfrm>
          <a:prstGeom prst="rect">
            <a:avLst/>
          </a:prstGeom>
        </p:spPr>
        <p:txBody>
          <a:bodyPr lIns="0" tIns="0" rIns="0" bIns="0" rtlCol="0" anchor="t">
            <a:spAutoFit/>
          </a:bodyPr>
          <a:lstStyle/>
          <a:p>
            <a:pPr algn="l">
              <a:lnSpc>
                <a:spcPts val="2100"/>
              </a:lnSpc>
            </a:pPr>
            <a:r>
              <a:rPr lang="en-US" sz="1500" dirty="0">
                <a:solidFill>
                  <a:srgbClr val="FFFFFF"/>
                </a:solidFill>
                <a:latin typeface="Inter"/>
                <a:ea typeface="Inter"/>
                <a:cs typeface="Inter"/>
                <a:sym typeface="Inter"/>
              </a:rPr>
              <a:t>Fin de </a:t>
            </a:r>
            <a:r>
              <a:rPr lang="en-US" sz="1500" dirty="0" err="1">
                <a:solidFill>
                  <a:srgbClr val="FFFFFF"/>
                </a:solidFill>
                <a:latin typeface="Inter"/>
                <a:ea typeface="Inter"/>
                <a:cs typeface="Inter"/>
                <a:sym typeface="Inter"/>
              </a:rPr>
              <a:t>l’emploi</a:t>
            </a:r>
            <a:endParaRPr lang="en-US" sz="1500" dirty="0">
              <a:solidFill>
                <a:srgbClr val="FFFFFF"/>
              </a:solidFill>
              <a:latin typeface="Inter"/>
              <a:ea typeface="Inter"/>
              <a:cs typeface="Inter"/>
              <a:sym typeface="Inter"/>
            </a:endParaRPr>
          </a:p>
        </p:txBody>
      </p:sp>
      <p:sp>
        <p:nvSpPr>
          <p:cNvPr id="31" name="TextBox 31"/>
          <p:cNvSpPr txBox="1">
            <a:spLocks noGrp="1" noRot="1" noMove="1" noResize="1" noEditPoints="1" noAdjustHandles="1" noChangeArrowheads="1" noChangeShapeType="1"/>
          </p:cNvSpPr>
          <p:nvPr/>
        </p:nvSpPr>
        <p:spPr>
          <a:xfrm>
            <a:off x="315485" y="5574822"/>
            <a:ext cx="376513" cy="295722"/>
          </a:xfrm>
          <a:prstGeom prst="rect">
            <a:avLst/>
          </a:prstGeom>
        </p:spPr>
        <p:txBody>
          <a:bodyPr wrap="square" lIns="0" tIns="0" rIns="0" bIns="0" rtlCol="0" anchor="t">
            <a:spAutoFit/>
          </a:bodyPr>
          <a:lstStyle/>
          <a:p>
            <a:pPr algn="ctr">
              <a:lnSpc>
                <a:spcPts val="2520"/>
              </a:lnSpc>
            </a:pPr>
            <a:r>
              <a:rPr lang="en-US" b="1" dirty="0">
                <a:solidFill>
                  <a:srgbClr val="FFFFFF"/>
                </a:solidFill>
                <a:latin typeface="Inter Bold"/>
                <a:ea typeface="Inter Bold"/>
                <a:cs typeface="Inter Bold"/>
                <a:sym typeface="Inter Bold"/>
              </a:rPr>
              <a:t>10</a:t>
            </a:r>
            <a:endParaRPr lang="en-US" sz="1800" b="1" dirty="0">
              <a:solidFill>
                <a:srgbClr val="FFFFFF"/>
              </a:solidFill>
              <a:latin typeface="Inter Bold"/>
              <a:ea typeface="Inter Bold"/>
              <a:cs typeface="Inter Bold"/>
              <a:sym typeface="Inter Bold"/>
            </a:endParaRPr>
          </a:p>
        </p:txBody>
      </p:sp>
      <p:sp>
        <p:nvSpPr>
          <p:cNvPr id="33" name="TextBox 33"/>
          <p:cNvSpPr txBox="1">
            <a:spLocks noGrp="1" noRot="1" noMove="1" noResize="1" noEditPoints="1" noAdjustHandles="1" noChangeArrowheads="1" noChangeShapeType="1"/>
          </p:cNvSpPr>
          <p:nvPr/>
        </p:nvSpPr>
        <p:spPr>
          <a:xfrm>
            <a:off x="366891" y="7533812"/>
            <a:ext cx="300313"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10</a:t>
            </a:r>
          </a:p>
        </p:txBody>
      </p:sp>
      <p:sp>
        <p:nvSpPr>
          <p:cNvPr id="34" name="TextBox 34"/>
          <p:cNvSpPr txBox="1">
            <a:spLocks noGrp="1" noRot="1" noMove="1" noResize="1" noEditPoints="1" noAdjustHandles="1" noChangeArrowheads="1" noChangeShapeType="1"/>
          </p:cNvSpPr>
          <p:nvPr/>
        </p:nvSpPr>
        <p:spPr>
          <a:xfrm>
            <a:off x="360504" y="8486670"/>
            <a:ext cx="286478"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11</a:t>
            </a:r>
          </a:p>
        </p:txBody>
      </p:sp>
      <p:sp>
        <p:nvSpPr>
          <p:cNvPr id="35" name="TextBox 35"/>
          <p:cNvSpPr txBox="1">
            <a:spLocks noGrp="1" noRot="1" noMove="1" noResize="1" noEditPoints="1" noAdjustHandles="1" noChangeArrowheads="1" noChangeShapeType="1"/>
          </p:cNvSpPr>
          <p:nvPr/>
        </p:nvSpPr>
        <p:spPr>
          <a:xfrm>
            <a:off x="311022" y="9483457"/>
            <a:ext cx="364710"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11</a:t>
            </a:r>
          </a:p>
        </p:txBody>
      </p:sp>
      <p:sp>
        <p:nvSpPr>
          <p:cNvPr id="36" name="TextBox 36"/>
          <p:cNvSpPr txBox="1">
            <a:spLocks noGrp="1" noRot="1" noMove="1" noResize="1" noEditPoints="1" noAdjustHandles="1" noChangeArrowheads="1" noChangeShapeType="1"/>
          </p:cNvSpPr>
          <p:nvPr/>
        </p:nvSpPr>
        <p:spPr>
          <a:xfrm>
            <a:off x="3792046" y="5549211"/>
            <a:ext cx="36873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11</a:t>
            </a:r>
          </a:p>
        </p:txBody>
      </p:sp>
      <p:sp>
        <p:nvSpPr>
          <p:cNvPr id="37" name="TextBox 37"/>
          <p:cNvSpPr txBox="1">
            <a:spLocks noGrp="1" noRot="1" noMove="1" noResize="1" noEditPoints="1" noAdjustHandles="1" noChangeArrowheads="1" noChangeShapeType="1"/>
          </p:cNvSpPr>
          <p:nvPr/>
        </p:nvSpPr>
        <p:spPr>
          <a:xfrm>
            <a:off x="3830025" y="6529240"/>
            <a:ext cx="292775"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12</a:t>
            </a:r>
          </a:p>
        </p:txBody>
      </p:sp>
      <p:sp>
        <p:nvSpPr>
          <p:cNvPr id="38" name="TextBox 38"/>
          <p:cNvSpPr txBox="1">
            <a:spLocks noGrp="1" noRot="1" noMove="1" noResize="1" noEditPoints="1" noAdjustHandles="1" noChangeArrowheads="1" noChangeShapeType="1"/>
          </p:cNvSpPr>
          <p:nvPr/>
        </p:nvSpPr>
        <p:spPr>
          <a:xfrm>
            <a:off x="3840115" y="7510495"/>
            <a:ext cx="272592"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12</a:t>
            </a:r>
          </a:p>
        </p:txBody>
      </p:sp>
      <p:sp>
        <p:nvSpPr>
          <p:cNvPr id="39" name="TextBox 39"/>
          <p:cNvSpPr txBox="1">
            <a:spLocks noGrp="1" noRot="1" noMove="1" noResize="1" noEditPoints="1" noAdjustHandles="1" noChangeArrowheads="1" noChangeShapeType="1"/>
          </p:cNvSpPr>
          <p:nvPr/>
        </p:nvSpPr>
        <p:spPr>
          <a:xfrm>
            <a:off x="3821124" y="8497653"/>
            <a:ext cx="310573" cy="295722"/>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12</a:t>
            </a:r>
          </a:p>
        </p:txBody>
      </p:sp>
      <p:sp>
        <p:nvSpPr>
          <p:cNvPr id="40" name="TextBox 40"/>
          <p:cNvSpPr txBox="1">
            <a:spLocks noGrp="1" noRot="1" noMove="1" noResize="1" noEditPoints="1" noAdjustHandles="1" noChangeArrowheads="1" noChangeShapeType="1"/>
          </p:cNvSpPr>
          <p:nvPr/>
        </p:nvSpPr>
        <p:spPr>
          <a:xfrm>
            <a:off x="3785410" y="9483457"/>
            <a:ext cx="382003"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13</a:t>
            </a:r>
          </a:p>
        </p:txBody>
      </p:sp>
      <p:sp>
        <p:nvSpPr>
          <p:cNvPr id="41" name="TextBox 41"/>
          <p:cNvSpPr txBox="1">
            <a:spLocks noGrp="1" noRot="1" noMove="1" noResize="1" noEditPoints="1" noAdjustHandles="1" noChangeArrowheads="1" noChangeShapeType="1"/>
          </p:cNvSpPr>
          <p:nvPr/>
        </p:nvSpPr>
        <p:spPr>
          <a:xfrm>
            <a:off x="7256798" y="5557107"/>
            <a:ext cx="310350" cy="306705"/>
          </a:xfrm>
          <a:prstGeom prst="rect">
            <a:avLst/>
          </a:prstGeom>
        </p:spPr>
        <p:txBody>
          <a:bodyPr wrap="square" lIns="0" tIns="0" rIns="0" bIns="0" rtlCol="0" anchor="t">
            <a:spAutoFit/>
          </a:bodyPr>
          <a:lstStyle/>
          <a:p>
            <a:pPr algn="ctr">
              <a:lnSpc>
                <a:spcPts val="2520"/>
              </a:lnSpc>
            </a:pPr>
            <a:r>
              <a:rPr lang="en-US" sz="1800" b="1" dirty="0">
                <a:solidFill>
                  <a:srgbClr val="FFFFFF"/>
                </a:solidFill>
                <a:latin typeface="Inter Bold"/>
                <a:ea typeface="Inter Bold"/>
                <a:cs typeface="Inter Bold"/>
                <a:sym typeface="Inter Bold"/>
              </a:rPr>
              <a:t>13</a:t>
            </a:r>
          </a:p>
        </p:txBody>
      </p:sp>
      <p:sp>
        <p:nvSpPr>
          <p:cNvPr id="42" name="Espace réservé du numéro de diapositive 29">
            <a:extLst>
              <a:ext uri="{FF2B5EF4-FFF2-40B4-BE49-F238E27FC236}">
                <a16:creationId xmlns:a16="http://schemas.microsoft.com/office/drawing/2014/main" id="{A43425EC-7795-5F49-846E-58FADB60B7D0}"/>
              </a:ext>
            </a:extLst>
          </p:cNvPr>
          <p:cNvSpPr>
            <a:spLocks noGrp="1" noRot="1" noMove="1" noResize="1" noEditPoints="1" noAdjustHandles="1" noChangeArrowheads="1" noChangeShapeType="1"/>
          </p:cNvSpPr>
          <p:nvPr>
            <p:ph type="sldNum" sz="quarter" idx="12"/>
            <p:custDataLst>
              <p:tags r:id="rId1"/>
            </p:custDataLst>
          </p:nvPr>
        </p:nvSpPr>
        <p:spPr>
          <a:xfrm>
            <a:off x="15925800" y="9791700"/>
            <a:ext cx="2133600" cy="365125"/>
          </a:xfrm>
        </p:spPr>
        <p:txBody>
          <a:bodyPr/>
          <a:lstStyle/>
          <a:p>
            <a:fld id="{B6F15528-21DE-4FAA-801E-634DDDAF4B2B}" type="slidenum">
              <a:rPr lang="en-US" smtClean="0"/>
              <a:pPr/>
              <a:t>9</a:t>
            </a:fld>
            <a:endParaRPr lang="en-US" dirty="0"/>
          </a:p>
        </p:txBody>
      </p:sp>
      <p:sp>
        <p:nvSpPr>
          <p:cNvPr id="45" name="TextBox 31">
            <a:extLst>
              <a:ext uri="{FF2B5EF4-FFF2-40B4-BE49-F238E27FC236}">
                <a16:creationId xmlns:a16="http://schemas.microsoft.com/office/drawing/2014/main" id="{5971ACBC-FDAB-A49A-6DCE-43E981F4EB4A}"/>
              </a:ext>
            </a:extLst>
          </p:cNvPr>
          <p:cNvSpPr txBox="1">
            <a:spLocks noGrp="1" noRot="1" noMove="1" noResize="1" noEditPoints="1" noAdjustHandles="1" noChangeArrowheads="1" noChangeShapeType="1"/>
          </p:cNvSpPr>
          <p:nvPr/>
        </p:nvSpPr>
        <p:spPr>
          <a:xfrm>
            <a:off x="328792" y="6540223"/>
            <a:ext cx="376513" cy="295722"/>
          </a:xfrm>
          <a:prstGeom prst="rect">
            <a:avLst/>
          </a:prstGeom>
        </p:spPr>
        <p:txBody>
          <a:bodyPr wrap="square" lIns="0" tIns="0" rIns="0" bIns="0" rtlCol="0" anchor="t">
            <a:spAutoFit/>
          </a:bodyPr>
          <a:lstStyle/>
          <a:p>
            <a:pPr algn="ctr">
              <a:lnSpc>
                <a:spcPts val="2520"/>
              </a:lnSpc>
            </a:pPr>
            <a:r>
              <a:rPr lang="en-US" b="1" dirty="0">
                <a:solidFill>
                  <a:srgbClr val="FFFFFF"/>
                </a:solidFill>
                <a:latin typeface="Inter Bold"/>
                <a:ea typeface="Inter Bold"/>
                <a:cs typeface="Inter Bold"/>
                <a:sym typeface="Inter Bold"/>
              </a:rPr>
              <a:t>10</a:t>
            </a:r>
            <a:endParaRPr lang="en-US" sz="1800" b="1" dirty="0">
              <a:solidFill>
                <a:srgbClr val="FFFFFF"/>
              </a:solidFill>
              <a:latin typeface="Inter Bold"/>
              <a:ea typeface="Inter Bold"/>
              <a:cs typeface="Inter Bold"/>
              <a:sym typeface="Inter Bold"/>
            </a:endParaRPr>
          </a:p>
        </p:txBody>
      </p:sp>
    </p:spTree>
    <p:extLst>
      <p:ext uri="{BB962C8B-B14F-4D97-AF65-F5344CB8AC3E}">
        <p14:creationId xmlns:p14="http://schemas.microsoft.com/office/powerpoint/2010/main" val="29418163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6"/>
</p:tagLst>
</file>

<file path=ppt/tags/tag102.xml><?xml version="1.0" encoding="utf-8"?>
<p:tagLst xmlns:a="http://schemas.openxmlformats.org/drawingml/2006/main" xmlns:r="http://schemas.openxmlformats.org/officeDocument/2006/relationships" xmlns:p="http://schemas.openxmlformats.org/presentationml/2006/main">
  <p:tag name="NUM" val="17"/>
</p:tagLst>
</file>

<file path=ppt/tags/tag103.xml><?xml version="1.0" encoding="utf-8"?>
<p:tagLst xmlns:a="http://schemas.openxmlformats.org/drawingml/2006/main" xmlns:r="http://schemas.openxmlformats.org/officeDocument/2006/relationships" xmlns:p="http://schemas.openxmlformats.org/presentationml/2006/main">
  <p:tag name="NUM" val="29"/>
</p:tagLst>
</file>

<file path=ppt/tags/tag104.xml><?xml version="1.0" encoding="utf-8"?>
<p:tagLst xmlns:a="http://schemas.openxmlformats.org/drawingml/2006/main" xmlns:r="http://schemas.openxmlformats.org/officeDocument/2006/relationships" xmlns:p="http://schemas.openxmlformats.org/presentationml/2006/main">
  <p:tag name="NUM" val="8"/>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3"/>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29"/>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2"/>
</p:tagLst>
</file>

<file path=ppt/tags/tag114.xml><?xml version="1.0" encoding="utf-8"?>
<p:tagLst xmlns:a="http://schemas.openxmlformats.org/drawingml/2006/main" xmlns:r="http://schemas.openxmlformats.org/officeDocument/2006/relationships" xmlns:p="http://schemas.openxmlformats.org/presentationml/2006/main">
  <p:tag name="NUM" val="29"/>
</p:tagLst>
</file>

<file path=ppt/tags/tag115.xml><?xml version="1.0" encoding="utf-8"?>
<p:tagLst xmlns:a="http://schemas.openxmlformats.org/drawingml/2006/main" xmlns:r="http://schemas.openxmlformats.org/officeDocument/2006/relationships" xmlns:p="http://schemas.openxmlformats.org/presentationml/2006/main">
  <p:tag name="NUM" val="29"/>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9"/>
</p:tagLst>
</file>

<file path=ppt/tags/tag118.xml><?xml version="1.0" encoding="utf-8"?>
<p:tagLst xmlns:a="http://schemas.openxmlformats.org/drawingml/2006/main" xmlns:r="http://schemas.openxmlformats.org/officeDocument/2006/relationships" xmlns:p="http://schemas.openxmlformats.org/presentationml/2006/main">
  <p:tag name="NUM" val="10"/>
</p:tagLst>
</file>

<file path=ppt/tags/tag119.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12"/>
</p:tagLst>
</file>

<file path=ppt/tags/tag121.xml><?xml version="1.0" encoding="utf-8"?>
<p:tagLst xmlns:a="http://schemas.openxmlformats.org/drawingml/2006/main" xmlns:r="http://schemas.openxmlformats.org/officeDocument/2006/relationships" xmlns:p="http://schemas.openxmlformats.org/presentationml/2006/main">
  <p:tag name="NUM" val="29"/>
</p:tagLst>
</file>

<file path=ppt/tags/tag122.xml><?xml version="1.0" encoding="utf-8"?>
<p:tagLst xmlns:a="http://schemas.openxmlformats.org/drawingml/2006/main" xmlns:r="http://schemas.openxmlformats.org/officeDocument/2006/relationships" xmlns:p="http://schemas.openxmlformats.org/presentationml/2006/main">
  <p:tag name="NUM" val="29"/>
</p:tagLst>
</file>

<file path=ppt/tags/tag123.xml><?xml version="1.0" encoding="utf-8"?>
<p:tagLst xmlns:a="http://schemas.openxmlformats.org/drawingml/2006/main" xmlns:r="http://schemas.openxmlformats.org/officeDocument/2006/relationships" xmlns:p="http://schemas.openxmlformats.org/presentationml/2006/main">
  <p:tag name="NUM" val="8"/>
</p:tagLst>
</file>

<file path=ppt/tags/tag124.xml><?xml version="1.0" encoding="utf-8"?>
<p:tagLst xmlns:a="http://schemas.openxmlformats.org/drawingml/2006/main" xmlns:r="http://schemas.openxmlformats.org/officeDocument/2006/relationships" xmlns:p="http://schemas.openxmlformats.org/presentationml/2006/main">
  <p:tag name="NUM" val="9"/>
</p:tagLst>
</file>

<file path=ppt/tags/tag125.xml><?xml version="1.0" encoding="utf-8"?>
<p:tagLst xmlns:a="http://schemas.openxmlformats.org/drawingml/2006/main" xmlns:r="http://schemas.openxmlformats.org/officeDocument/2006/relationships" xmlns:p="http://schemas.openxmlformats.org/presentationml/2006/main">
  <p:tag name="NUM" val="10"/>
</p:tagLst>
</file>

<file path=ppt/tags/tag126.xml><?xml version="1.0" encoding="utf-8"?>
<p:tagLst xmlns:a="http://schemas.openxmlformats.org/drawingml/2006/main" xmlns:r="http://schemas.openxmlformats.org/officeDocument/2006/relationships" xmlns:p="http://schemas.openxmlformats.org/presentationml/2006/main">
  <p:tag name="NUM" val="11"/>
</p:tagLst>
</file>

<file path=ppt/tags/tag127.xml><?xml version="1.0" encoding="utf-8"?>
<p:tagLst xmlns:a="http://schemas.openxmlformats.org/drawingml/2006/main" xmlns:r="http://schemas.openxmlformats.org/officeDocument/2006/relationships" xmlns:p="http://schemas.openxmlformats.org/presentationml/2006/main">
  <p:tag name="NUM" val="12"/>
</p:tagLst>
</file>

<file path=ppt/tags/tag128.xml><?xml version="1.0" encoding="utf-8"?>
<p:tagLst xmlns:a="http://schemas.openxmlformats.org/drawingml/2006/main" xmlns:r="http://schemas.openxmlformats.org/officeDocument/2006/relationships" xmlns:p="http://schemas.openxmlformats.org/presentationml/2006/main">
  <p:tag name="NUM" val="13"/>
</p:tagLst>
</file>

<file path=ppt/tags/tag129.xml><?xml version="1.0" encoding="utf-8"?>
<p:tagLst xmlns:a="http://schemas.openxmlformats.org/drawingml/2006/main" xmlns:r="http://schemas.openxmlformats.org/officeDocument/2006/relationships" xmlns:p="http://schemas.openxmlformats.org/presentationml/2006/main">
  <p:tag name="NUM" val="29"/>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6"/>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29"/>
</p:tagLst>
</file>

<file path=ppt/tags/tag137.xml><?xml version="1.0" encoding="utf-8"?>
<p:tagLst xmlns:a="http://schemas.openxmlformats.org/drawingml/2006/main" xmlns:r="http://schemas.openxmlformats.org/officeDocument/2006/relationships" xmlns:p="http://schemas.openxmlformats.org/presentationml/2006/main">
  <p:tag name="NUM" val="29"/>
</p:tagLst>
</file>

<file path=ppt/tags/tag138.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29"/>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11"/>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7"/>
</p:tagLst>
</file>

<file path=ppt/tags/tag26.xml><?xml version="1.0" encoding="utf-8"?>
<p:tagLst xmlns:a="http://schemas.openxmlformats.org/drawingml/2006/main" xmlns:r="http://schemas.openxmlformats.org/officeDocument/2006/relationships" xmlns:p="http://schemas.openxmlformats.org/presentationml/2006/main">
  <p:tag name="NUM" val="18"/>
</p:tagLst>
</file>

<file path=ppt/tags/tag27.xml><?xml version="1.0" encoding="utf-8"?>
<p:tagLst xmlns:a="http://schemas.openxmlformats.org/drawingml/2006/main" xmlns:r="http://schemas.openxmlformats.org/officeDocument/2006/relationships" xmlns:p="http://schemas.openxmlformats.org/presentationml/2006/main">
  <p:tag name="NUM" val="19"/>
</p:tagLst>
</file>

<file path=ppt/tags/tag28.xml><?xml version="1.0" encoding="utf-8"?>
<p:tagLst xmlns:a="http://schemas.openxmlformats.org/drawingml/2006/main" xmlns:r="http://schemas.openxmlformats.org/officeDocument/2006/relationships" xmlns:p="http://schemas.openxmlformats.org/presentationml/2006/main">
  <p:tag name="NUM" val="20"/>
</p:tagLst>
</file>

<file path=ppt/tags/tag29.xml><?xml version="1.0" encoding="utf-8"?>
<p:tagLst xmlns:a="http://schemas.openxmlformats.org/drawingml/2006/main" xmlns:r="http://schemas.openxmlformats.org/officeDocument/2006/relationships" xmlns:p="http://schemas.openxmlformats.org/presentationml/2006/main">
  <p:tag name="NUM" val="21"/>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22"/>
</p:tagLst>
</file>

<file path=ppt/tags/tag31.xml><?xml version="1.0" encoding="utf-8"?>
<p:tagLst xmlns:a="http://schemas.openxmlformats.org/drawingml/2006/main" xmlns:r="http://schemas.openxmlformats.org/officeDocument/2006/relationships" xmlns:p="http://schemas.openxmlformats.org/presentationml/2006/main">
  <p:tag name="NUM" val="23"/>
</p:tagLst>
</file>

<file path=ppt/tags/tag32.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NUM" val="43"/>
</p:tagLst>
</file>

<file path=ppt/tags/tag34.xml><?xml version="1.0" encoding="utf-8"?>
<p:tagLst xmlns:a="http://schemas.openxmlformats.org/drawingml/2006/main" xmlns:r="http://schemas.openxmlformats.org/officeDocument/2006/relationships" xmlns:p="http://schemas.openxmlformats.org/presentationml/2006/main">
  <p:tag name="NUM" val="44"/>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9"/>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0"/>
</p:tagLst>
</file>

<file path=ppt/tags/tag39.xml><?xml version="1.0" encoding="utf-8"?>
<p:tagLst xmlns:a="http://schemas.openxmlformats.org/drawingml/2006/main" xmlns:r="http://schemas.openxmlformats.org/officeDocument/2006/relationships" xmlns:p="http://schemas.openxmlformats.org/presentationml/2006/main">
  <p:tag name="NUM" val="1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9"/>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29"/>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29"/>
</p:tagLst>
</file>

<file path=ppt/tags/tag56.xml><?xml version="1.0" encoding="utf-8"?>
<p:tagLst xmlns:a="http://schemas.openxmlformats.org/drawingml/2006/main" xmlns:r="http://schemas.openxmlformats.org/officeDocument/2006/relationships" xmlns:p="http://schemas.openxmlformats.org/presentationml/2006/main">
  <p:tag name="NUM" val="8"/>
</p:tagLst>
</file>

<file path=ppt/tags/tag57.xml><?xml version="1.0" encoding="utf-8"?>
<p:tagLst xmlns:a="http://schemas.openxmlformats.org/drawingml/2006/main" xmlns:r="http://schemas.openxmlformats.org/officeDocument/2006/relationships" xmlns:p="http://schemas.openxmlformats.org/presentationml/2006/main">
  <p:tag name="NUM" val="9"/>
</p:tagLst>
</file>

<file path=ppt/tags/tag58.xml><?xml version="1.0" encoding="utf-8"?>
<p:tagLst xmlns:a="http://schemas.openxmlformats.org/drawingml/2006/main" xmlns:r="http://schemas.openxmlformats.org/officeDocument/2006/relationships" xmlns:p="http://schemas.openxmlformats.org/presentationml/2006/main">
  <p:tag name="NUM" val="10"/>
</p:tagLst>
</file>

<file path=ppt/tags/tag59.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29"/>
</p:tagLst>
</file>

<file path=ppt/tags/tag60.xml><?xml version="1.0" encoding="utf-8"?>
<p:tagLst xmlns:a="http://schemas.openxmlformats.org/drawingml/2006/main" xmlns:r="http://schemas.openxmlformats.org/officeDocument/2006/relationships" xmlns:p="http://schemas.openxmlformats.org/presentationml/2006/main">
  <p:tag name="NUM" val="29"/>
</p:tagLst>
</file>

<file path=ppt/tags/tag61.xml><?xml version="1.0" encoding="utf-8"?>
<p:tagLst xmlns:a="http://schemas.openxmlformats.org/drawingml/2006/main" xmlns:r="http://schemas.openxmlformats.org/officeDocument/2006/relationships" xmlns:p="http://schemas.openxmlformats.org/presentationml/2006/main">
  <p:tag name="NUM" val="8"/>
</p:tagLst>
</file>

<file path=ppt/tags/tag62.xml><?xml version="1.0" encoding="utf-8"?>
<p:tagLst xmlns:a="http://schemas.openxmlformats.org/drawingml/2006/main" xmlns:r="http://schemas.openxmlformats.org/officeDocument/2006/relationships" xmlns:p="http://schemas.openxmlformats.org/presentationml/2006/main">
  <p:tag name="NUM" val="9"/>
</p:tagLst>
</file>

<file path=ppt/tags/tag63.xml><?xml version="1.0" encoding="utf-8"?>
<p:tagLst xmlns:a="http://schemas.openxmlformats.org/drawingml/2006/main" xmlns:r="http://schemas.openxmlformats.org/officeDocument/2006/relationships" xmlns:p="http://schemas.openxmlformats.org/presentationml/2006/main">
  <p:tag name="NUM" val="11"/>
</p:tagLst>
</file>

<file path=ppt/tags/tag64.xml><?xml version="1.0" encoding="utf-8"?>
<p:tagLst xmlns:a="http://schemas.openxmlformats.org/drawingml/2006/main" xmlns:r="http://schemas.openxmlformats.org/officeDocument/2006/relationships" xmlns:p="http://schemas.openxmlformats.org/presentationml/2006/main">
  <p:tag name="NUM" val="12"/>
</p:tagLst>
</file>

<file path=ppt/tags/tag65.xml><?xml version="1.0" encoding="utf-8"?>
<p:tagLst xmlns:a="http://schemas.openxmlformats.org/drawingml/2006/main" xmlns:r="http://schemas.openxmlformats.org/officeDocument/2006/relationships" xmlns:p="http://schemas.openxmlformats.org/presentationml/2006/main">
  <p:tag name="NUM" val="29"/>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8"/>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12"/>
</p:tagLst>
</file>

<file path=ppt/tags/tag71.xml><?xml version="1.0" encoding="utf-8"?>
<p:tagLst xmlns:a="http://schemas.openxmlformats.org/drawingml/2006/main" xmlns:r="http://schemas.openxmlformats.org/officeDocument/2006/relationships" xmlns:p="http://schemas.openxmlformats.org/presentationml/2006/main">
  <p:tag name="NUM" val="13"/>
</p:tagLst>
</file>

<file path=ppt/tags/tag72.xml><?xml version="1.0" encoding="utf-8"?>
<p:tagLst xmlns:a="http://schemas.openxmlformats.org/drawingml/2006/main" xmlns:r="http://schemas.openxmlformats.org/officeDocument/2006/relationships" xmlns:p="http://schemas.openxmlformats.org/presentationml/2006/main">
  <p:tag name="NUM" val="14"/>
</p:tagLst>
</file>

<file path=ppt/tags/tag73.xml><?xml version="1.0" encoding="utf-8"?>
<p:tagLst xmlns:a="http://schemas.openxmlformats.org/drawingml/2006/main" xmlns:r="http://schemas.openxmlformats.org/officeDocument/2006/relationships" xmlns:p="http://schemas.openxmlformats.org/presentationml/2006/main">
  <p:tag name="NUM" val="15"/>
</p:tagLst>
</file>

<file path=ppt/tags/tag74.xml><?xml version="1.0" encoding="utf-8"?>
<p:tagLst xmlns:a="http://schemas.openxmlformats.org/drawingml/2006/main" xmlns:r="http://schemas.openxmlformats.org/officeDocument/2006/relationships" xmlns:p="http://schemas.openxmlformats.org/presentationml/2006/main">
  <p:tag name="NUM" val="16"/>
</p:tagLst>
</file>

<file path=ppt/tags/tag75.xml><?xml version="1.0" encoding="utf-8"?>
<p:tagLst xmlns:a="http://schemas.openxmlformats.org/drawingml/2006/main" xmlns:r="http://schemas.openxmlformats.org/officeDocument/2006/relationships" xmlns:p="http://schemas.openxmlformats.org/presentationml/2006/main">
  <p:tag name="NUM" val="17"/>
</p:tagLst>
</file>

<file path=ppt/tags/tag76.xml><?xml version="1.0" encoding="utf-8"?>
<p:tagLst xmlns:a="http://schemas.openxmlformats.org/drawingml/2006/main" xmlns:r="http://schemas.openxmlformats.org/officeDocument/2006/relationships" xmlns:p="http://schemas.openxmlformats.org/presentationml/2006/main">
  <p:tag name="NUM" val="18"/>
</p:tagLst>
</file>

<file path=ppt/tags/tag77.xml><?xml version="1.0" encoding="utf-8"?>
<p:tagLst xmlns:a="http://schemas.openxmlformats.org/drawingml/2006/main" xmlns:r="http://schemas.openxmlformats.org/officeDocument/2006/relationships" xmlns:p="http://schemas.openxmlformats.org/presentationml/2006/main">
  <p:tag name="NUM" val="29"/>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2"/>
</p:tagLst>
</file>

<file path=ppt/tags/tag81.xml><?xml version="1.0" encoding="utf-8"?>
<p:tagLst xmlns:a="http://schemas.openxmlformats.org/drawingml/2006/main" xmlns:r="http://schemas.openxmlformats.org/officeDocument/2006/relationships" xmlns:p="http://schemas.openxmlformats.org/presentationml/2006/main">
  <p:tag name="NUM" val="13"/>
</p:tagLst>
</file>

<file path=ppt/tags/tag82.xml><?xml version="1.0" encoding="utf-8"?>
<p:tagLst xmlns:a="http://schemas.openxmlformats.org/drawingml/2006/main" xmlns:r="http://schemas.openxmlformats.org/officeDocument/2006/relationships" xmlns:p="http://schemas.openxmlformats.org/presentationml/2006/main">
  <p:tag name="NUM" val="14"/>
</p:tagLst>
</file>

<file path=ppt/tags/tag83.xml><?xml version="1.0" encoding="utf-8"?>
<p:tagLst xmlns:a="http://schemas.openxmlformats.org/drawingml/2006/main" xmlns:r="http://schemas.openxmlformats.org/officeDocument/2006/relationships" xmlns:p="http://schemas.openxmlformats.org/presentationml/2006/main">
  <p:tag name="NUM" val="15"/>
</p:tagLst>
</file>

<file path=ppt/tags/tag84.xml><?xml version="1.0" encoding="utf-8"?>
<p:tagLst xmlns:a="http://schemas.openxmlformats.org/drawingml/2006/main" xmlns:r="http://schemas.openxmlformats.org/officeDocument/2006/relationships" xmlns:p="http://schemas.openxmlformats.org/presentationml/2006/main">
  <p:tag name="NUM" val="16"/>
</p:tagLst>
</file>

<file path=ppt/tags/tag85.xml><?xml version="1.0" encoding="utf-8"?>
<p:tagLst xmlns:a="http://schemas.openxmlformats.org/drawingml/2006/main" xmlns:r="http://schemas.openxmlformats.org/officeDocument/2006/relationships" xmlns:p="http://schemas.openxmlformats.org/presentationml/2006/main">
  <p:tag name="NUM" val="29"/>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10"/>
</p:tagLst>
</file>

<file path=ppt/tags/tag88.xml><?xml version="1.0" encoding="utf-8"?>
<p:tagLst xmlns:a="http://schemas.openxmlformats.org/drawingml/2006/main" xmlns:r="http://schemas.openxmlformats.org/officeDocument/2006/relationships" xmlns:p="http://schemas.openxmlformats.org/presentationml/2006/main">
  <p:tag name="NUM" val="11"/>
</p:tagLst>
</file>

<file path=ppt/tags/tag89.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3"/>
</p:tagLst>
</file>

<file path=ppt/tags/tag91.xml><?xml version="1.0" encoding="utf-8"?>
<p:tagLst xmlns:a="http://schemas.openxmlformats.org/drawingml/2006/main" xmlns:r="http://schemas.openxmlformats.org/officeDocument/2006/relationships" xmlns:p="http://schemas.openxmlformats.org/presentationml/2006/main">
  <p:tag name="NUM" val="29"/>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29"/>
</p:tagLst>
</file>

<file path=ppt/tags/tag95.xml><?xml version="1.0" encoding="utf-8"?>
<p:tagLst xmlns:a="http://schemas.openxmlformats.org/drawingml/2006/main" xmlns:r="http://schemas.openxmlformats.org/officeDocument/2006/relationships" xmlns:p="http://schemas.openxmlformats.org/presentationml/2006/main">
  <p:tag name="NUM" val="29"/>
</p:tagLst>
</file>

<file path=ppt/tags/tag96.xml><?xml version="1.0" encoding="utf-8"?>
<p:tagLst xmlns:a="http://schemas.openxmlformats.org/drawingml/2006/main" xmlns:r="http://schemas.openxmlformats.org/officeDocument/2006/relationships" xmlns:p="http://schemas.openxmlformats.org/presentationml/2006/main">
  <p:tag name="NUM" val="29"/>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13"/>
</p:tagLst>
</file>

<file path=ppt/tags/tag99.xml><?xml version="1.0" encoding="utf-8"?>
<p:tagLst xmlns:a="http://schemas.openxmlformats.org/drawingml/2006/main" xmlns:r="http://schemas.openxmlformats.org/officeDocument/2006/relationships" xmlns:p="http://schemas.openxmlformats.org/presentationml/2006/main">
  <p:tag name="NUM" val="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18722f5-5eb5-436b-bce4-573ea7225d21" xsi:nil="true"/>
    <lcf76f155ced4ddcb4097134ff3c332f xmlns="1e3d8e61-3805-4e3b-989c-c9dbb16032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2E4FA09A252C498F47177E5DB92A2C" ma:contentTypeVersion="16" ma:contentTypeDescription="Crée un document." ma:contentTypeScope="" ma:versionID="9dbb93b9cf7ed4644b621738bdbe5cda">
  <xsd:schema xmlns:xsd="http://www.w3.org/2001/XMLSchema" xmlns:xs="http://www.w3.org/2001/XMLSchema" xmlns:p="http://schemas.microsoft.com/office/2006/metadata/properties" xmlns:ns2="1e3d8e61-3805-4e3b-989c-c9dbb16032ff" xmlns:ns3="118722f5-5eb5-436b-bce4-573ea7225d21" targetNamespace="http://schemas.microsoft.com/office/2006/metadata/properties" ma:root="true" ma:fieldsID="561fbe338af24de9126c40e411039897" ns2:_="" ns3:_="">
    <xsd:import namespace="1e3d8e61-3805-4e3b-989c-c9dbb16032ff"/>
    <xsd:import namespace="118722f5-5eb5-436b-bce4-573ea7225d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d8e61-3805-4e3b-989c-c9dbb1603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86dfb48-fad6-452a-8f9e-4bbfbecaae9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722f5-5eb5-436b-bce4-573ea7225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dfb60d-4a88-484a-a6a0-4914e2e32a37}" ma:internalName="TaxCatchAll" ma:showField="CatchAllData" ma:web="118722f5-5eb5-436b-bce4-573ea7225d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7FCEB-C8E7-4019-ADC3-27BD7B409A18}">
  <ds:schemaRefs>
    <ds:schemaRef ds:uri="http://schemas.microsoft.com/office/2006/metadata/properties"/>
    <ds:schemaRef ds:uri="1e3d8e61-3805-4e3b-989c-c9dbb16032ff"/>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118722f5-5eb5-436b-bce4-573ea7225d2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F47437D-4918-4464-ACD7-51BAF5E02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d8e61-3805-4e3b-989c-c9dbb16032ff"/>
    <ds:schemaRef ds:uri="118722f5-5eb5-436b-bce4-573ea7225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3A884-9A03-46CD-A895-2FF604D2094E}">
  <ds:schemaRefs>
    <ds:schemaRef ds:uri="http://schemas.microsoft.com/sharepoint/v3/contenttype/forms"/>
  </ds:schemaRefs>
</ds:datastoreItem>
</file>

<file path=docMetadata/LabelInfo.xml><?xml version="1.0" encoding="utf-8"?>
<clbl:labelList xmlns:clbl="http://schemas.microsoft.com/office/2020/mipLabelMetadata">
  <clbl:label id="{f225a183-0953-4bf8-a35a-ce08e94c3edf}" enabled="1" method="Standard" siteId="{fd2fc120-332e-4289-ace6-add2160b50d0}" removed="0"/>
</clbl:labelList>
</file>

<file path=docProps/app.xml><?xml version="1.0" encoding="utf-8"?>
<Properties xmlns="http://schemas.openxmlformats.org/officeDocument/2006/extended-properties" xmlns:vt="http://schemas.openxmlformats.org/officeDocument/2006/docPropsVTypes">
  <TotalTime>1249</TotalTime>
  <Words>8147</Words>
  <Application>Microsoft Office PowerPoint</Application>
  <PresentationFormat>Personnalisé</PresentationFormat>
  <Paragraphs>629</Paragraphs>
  <Slides>34</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Inter</vt:lpstr>
      <vt:lpstr>Aptos</vt:lpstr>
      <vt:lpstr>Playfair Display Bold</vt:lpstr>
      <vt:lpstr>Playfair Display Semi-Bold</vt:lpstr>
      <vt:lpstr>Playfair Display</vt:lpstr>
      <vt:lpstr>Playfair Display Heavy</vt:lpstr>
      <vt:lpstr>Calibri</vt:lpstr>
      <vt:lpstr>Inter Bold</vt:lpstr>
      <vt:lpstr>Inter Italics</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Manuel d'employé - Version entrepôts</dc:title>
  <dc:creator>Janie Leclerc</dc:creator>
  <cp:lastModifiedBy>Janie Leclerc</cp:lastModifiedBy>
  <cp:revision>1</cp:revision>
  <dcterms:created xsi:type="dcterms:W3CDTF">2006-08-16T00:00:00Z</dcterms:created>
  <dcterms:modified xsi:type="dcterms:W3CDTF">2026-04-23T21:00:37Z</dcterms:modified>
  <dc:identifier>DAGQR_C6BZI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0x0101005A2E4FA09A252C498F47177E5DB92A2C</vt:lpwstr>
  </property>
  <property fmtid="{D5CDD505-2E9C-101B-9397-08002B2CF9AE}" pid="3" name="MediaServiceImageTags">
    <vt:lpwstr/>
  </property>
</Properties>
</file>