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notesSlides/notesSlide1.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4"/>
    <p:sldMasterId id="2147483660" r:id="rId5"/>
  </p:sldMasterIdLst>
  <p:notesMasterIdLst>
    <p:notesMasterId r:id="rId40"/>
  </p:notesMasterIdLst>
  <p:handoutMasterIdLst>
    <p:handoutMasterId r:id="rId41"/>
  </p:handoutMasterIdLst>
  <p:sldIdLst>
    <p:sldId id="256" r:id="rId6"/>
    <p:sldId id="301" r:id="rId7"/>
    <p:sldId id="300" r:id="rId8"/>
    <p:sldId id="258" r:id="rId9"/>
    <p:sldId id="291" r:id="rId10"/>
    <p:sldId id="260" r:id="rId11"/>
    <p:sldId id="261" r:id="rId12"/>
    <p:sldId id="262" r:id="rId13"/>
    <p:sldId id="293" r:id="rId14"/>
    <p:sldId id="264" r:id="rId15"/>
    <p:sldId id="265" r:id="rId16"/>
    <p:sldId id="266" r:id="rId17"/>
    <p:sldId id="267" r:id="rId18"/>
    <p:sldId id="294" r:id="rId19"/>
    <p:sldId id="269" r:id="rId20"/>
    <p:sldId id="295" r:id="rId21"/>
    <p:sldId id="271" r:id="rId22"/>
    <p:sldId id="296" r:id="rId23"/>
    <p:sldId id="273" r:id="rId24"/>
    <p:sldId id="274" r:id="rId25"/>
    <p:sldId id="275" r:id="rId26"/>
    <p:sldId id="276" r:id="rId27"/>
    <p:sldId id="277" r:id="rId28"/>
    <p:sldId id="297" r:id="rId29"/>
    <p:sldId id="279" r:id="rId30"/>
    <p:sldId id="280" r:id="rId31"/>
    <p:sldId id="281" r:id="rId32"/>
    <p:sldId id="298" r:id="rId33"/>
    <p:sldId id="283" r:id="rId34"/>
    <p:sldId id="284" r:id="rId35"/>
    <p:sldId id="299" r:id="rId36"/>
    <p:sldId id="286" r:id="rId37"/>
    <p:sldId id="287" r:id="rId38"/>
    <p:sldId id="288" r:id="rId39"/>
  </p:sldIdLst>
  <p:sldSz cx="18288000" cy="10287000"/>
  <p:notesSz cx="6858000" cy="9144000"/>
  <p:embeddedFontLst>
    <p:embeddedFont>
      <p:font typeface="Inter" panose="02000503000000020004" pitchFamily="2" charset="0"/>
      <p:regular r:id="rId42"/>
      <p:bold r:id="rId43"/>
    </p:embeddedFont>
    <p:embeddedFont>
      <p:font typeface="Inter Bold" panose="02000503000000020004" pitchFamily="2" charset="0"/>
      <p:regular r:id="rId44"/>
      <p:bold r:id="rId45"/>
    </p:embeddedFont>
    <p:embeddedFont>
      <p:font typeface="Inter Italics" panose="020B0604020202020204" charset="0"/>
      <p:regular r:id="rId46"/>
    </p:embeddedFont>
    <p:embeddedFont>
      <p:font typeface="Playfair Display" pitchFamily="2" charset="0"/>
      <p:regular r:id="rId47"/>
      <p:bold r:id="rId48"/>
      <p:italic r:id="rId49"/>
      <p:boldItalic r:id="rId50"/>
    </p:embeddedFont>
    <p:embeddedFont>
      <p:font typeface="Playfair Display Bold" pitchFamily="2" charset="0"/>
      <p:regular r:id="rId51"/>
      <p:bold r:id="rId52"/>
    </p:embeddedFont>
    <p:embeddedFont>
      <p:font typeface="Playfair Display Heavy" panose="020B0604020202020204" charset="0"/>
      <p:regular r:id="rId53"/>
    </p:embeddedFont>
    <p:embeddedFont>
      <p:font typeface="Playfair Display Semi-Bold" panose="020B0604020202020204" charset="0"/>
      <p:regular r:id="rId5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AD52F12-9633-D572-9700-89E59F3EFECB}" name="Janie Leclerc" initials="JL" userId="S::jleclerc@csmoca.org::084aea6b-37f2-43b1-a3b4-5a493d7c4786" providerId="AD"/>
  <p188:author id="{D24882E3-2862-709B-BA76-BC71F1E4CC5A}" name="Marylin Donsbeck" initials="MD" userId="S::mdonsbeck@csmoca.org::c997f234-0185-4753-a348-bb63af2ecf8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A76D"/>
    <a:srgbClr val="F15822"/>
    <a:srgbClr val="FFD400"/>
    <a:srgbClr val="EE2E24"/>
    <a:srgbClr val="E3E1E1"/>
    <a:srgbClr val="F0F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E8DBEA0-A86B-47AD-B760-DFDB33FCD495}" v="16" dt="2026-04-23T20:46:58.8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355" autoAdjust="0"/>
    <p:restoredTop sz="94660"/>
  </p:normalViewPr>
  <p:slideViewPr>
    <p:cSldViewPr snapToGrid="0">
      <p:cViewPr>
        <p:scale>
          <a:sx n="70" d="100"/>
          <a:sy n="70" d="100"/>
        </p:scale>
        <p:origin x="1728"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font" Target="fonts/font9.fntdata"/><Relationship Id="rId55"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45" Type="http://schemas.openxmlformats.org/officeDocument/2006/relationships/font" Target="fonts/font4.fntdata"/><Relationship Id="rId53" Type="http://schemas.openxmlformats.org/officeDocument/2006/relationships/font" Target="fonts/font12.fntdata"/><Relationship Id="rId58" Type="http://schemas.openxmlformats.org/officeDocument/2006/relationships/tableStyles" Target="tableStyles.xml"/><Relationship Id="rId5" Type="http://schemas.openxmlformats.org/officeDocument/2006/relationships/slideMaster" Target="slideMasters/slideMaster2.xml"/><Relationship Id="rId61" Type="http://schemas.microsoft.com/office/2018/10/relationships/authors" Target="author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font" Target="fonts/font2.fntdata"/><Relationship Id="rId48" Type="http://schemas.openxmlformats.org/officeDocument/2006/relationships/font" Target="fonts/font7.fntdata"/><Relationship Id="rId56"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font" Target="fonts/font10.fntdata"/><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font" Target="fonts/font5.fntdata"/><Relationship Id="rId59" Type="http://schemas.microsoft.com/office/2016/11/relationships/changesInfo" Target="changesInfos/changesInfo1.xml"/><Relationship Id="rId20" Type="http://schemas.openxmlformats.org/officeDocument/2006/relationships/slide" Target="slides/slide15.xml"/><Relationship Id="rId41" Type="http://schemas.openxmlformats.org/officeDocument/2006/relationships/handoutMaster" Target="handoutMasters/handoutMaster1.xml"/><Relationship Id="rId54" Type="http://schemas.openxmlformats.org/officeDocument/2006/relationships/font" Target="fonts/font13.fntdata"/><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font" Target="fonts/font8.fntdata"/><Relationship Id="rId57" Type="http://schemas.openxmlformats.org/officeDocument/2006/relationships/theme" Target="theme/theme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font" Target="fonts/font3.fntdata"/><Relationship Id="rId52" Type="http://schemas.openxmlformats.org/officeDocument/2006/relationships/font" Target="fonts/font11.fntdata"/><Relationship Id="rId60"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ylin Donsbeck" userId="c997f234-0185-4753-a348-bb63af2ecf81" providerId="ADAL" clId="{6FE71F32-0D55-4505-9223-15A2EFDFF7F5}"/>
    <pc:docChg chg="undo custSel modSld">
      <pc:chgData name="Marylin Donsbeck" userId="c997f234-0185-4753-a348-bb63af2ecf81" providerId="ADAL" clId="{6FE71F32-0D55-4505-9223-15A2EFDFF7F5}" dt="2026-03-31T20:22:27.842" v="91" actId="207"/>
      <pc:docMkLst>
        <pc:docMk/>
      </pc:docMkLst>
      <pc:sldChg chg="addSp modSp mod modCm">
        <pc:chgData name="Marylin Donsbeck" userId="c997f234-0185-4753-a348-bb63af2ecf81" providerId="ADAL" clId="{6FE71F32-0D55-4505-9223-15A2EFDFF7F5}" dt="2026-03-31T20:22:27.842" v="91" actId="207"/>
        <pc:sldMkLst>
          <pc:docMk/>
          <pc:sldMk cId="0" sldId="286"/>
        </pc:sldMkLst>
        <pc:spChg chg="mod">
          <ac:chgData name="Marylin Donsbeck" userId="c997f234-0185-4753-a348-bb63af2ecf81" providerId="ADAL" clId="{6FE71F32-0D55-4505-9223-15A2EFDFF7F5}" dt="2026-03-31T20:21:27.365" v="81" actId="1076"/>
          <ac:spMkLst>
            <pc:docMk/>
            <pc:sldMk cId="0" sldId="286"/>
            <ac:spMk id="3" creationId="{00000000-0000-0000-0000-000000000000}"/>
          </ac:spMkLst>
        </pc:spChg>
        <pc:spChg chg="mod">
          <ac:chgData name="Marylin Donsbeck" userId="c997f234-0185-4753-a348-bb63af2ecf81" providerId="ADAL" clId="{6FE71F32-0D55-4505-9223-15A2EFDFF7F5}" dt="2026-03-31T20:16:53.004" v="15" actId="34136"/>
          <ac:spMkLst>
            <pc:docMk/>
            <pc:sldMk cId="0" sldId="286"/>
            <ac:spMk id="9" creationId="{00000000-0000-0000-0000-000000000000}"/>
          </ac:spMkLst>
        </pc:spChg>
        <pc:spChg chg="mod">
          <ac:chgData name="Marylin Donsbeck" userId="c997f234-0185-4753-a348-bb63af2ecf81" providerId="ADAL" clId="{6FE71F32-0D55-4505-9223-15A2EFDFF7F5}" dt="2026-03-31T20:16:53.004" v="15" actId="34136"/>
          <ac:spMkLst>
            <pc:docMk/>
            <pc:sldMk cId="0" sldId="286"/>
            <ac:spMk id="10" creationId="{00000000-0000-0000-0000-000000000000}"/>
          </ac:spMkLst>
        </pc:spChg>
        <pc:spChg chg="mod">
          <ac:chgData name="Marylin Donsbeck" userId="c997f234-0185-4753-a348-bb63af2ecf81" providerId="ADAL" clId="{6FE71F32-0D55-4505-9223-15A2EFDFF7F5}" dt="2026-03-31T20:17:25.204" v="19" actId="1076"/>
          <ac:spMkLst>
            <pc:docMk/>
            <pc:sldMk cId="0" sldId="286"/>
            <ac:spMk id="11" creationId="{00000000-0000-0000-0000-000000000000}"/>
          </ac:spMkLst>
        </pc:spChg>
        <pc:spChg chg="mod">
          <ac:chgData name="Marylin Donsbeck" userId="c997f234-0185-4753-a348-bb63af2ecf81" providerId="ADAL" clId="{6FE71F32-0D55-4505-9223-15A2EFDFF7F5}" dt="2026-03-31T20:17:01.827" v="16" actId="1076"/>
          <ac:spMkLst>
            <pc:docMk/>
            <pc:sldMk cId="0" sldId="286"/>
            <ac:spMk id="12" creationId="{00000000-0000-0000-0000-000000000000}"/>
          </ac:spMkLst>
        </pc:spChg>
        <pc:spChg chg="mod">
          <ac:chgData name="Marylin Donsbeck" userId="c997f234-0185-4753-a348-bb63af2ecf81" providerId="ADAL" clId="{6FE71F32-0D55-4505-9223-15A2EFDFF7F5}" dt="2026-03-31T20:21:38.863" v="82" actId="1076"/>
          <ac:spMkLst>
            <pc:docMk/>
            <pc:sldMk cId="0" sldId="286"/>
            <ac:spMk id="14" creationId="{33689481-9F4C-95C6-EEF3-76C4DD7BAC4E}"/>
          </ac:spMkLst>
        </pc:spChg>
        <pc:spChg chg="mod">
          <ac:chgData name="Marylin Donsbeck" userId="c997f234-0185-4753-a348-bb63af2ecf81" providerId="ADAL" clId="{6FE71F32-0D55-4505-9223-15A2EFDFF7F5}" dt="2026-03-31T20:16:37.809" v="12"/>
          <ac:spMkLst>
            <pc:docMk/>
            <pc:sldMk cId="0" sldId="286"/>
            <ac:spMk id="15" creationId="{88584DC1-D0F4-B8A8-0792-B35588262997}"/>
          </ac:spMkLst>
        </pc:spChg>
        <pc:spChg chg="add mod">
          <ac:chgData name="Marylin Donsbeck" userId="c997f234-0185-4753-a348-bb63af2ecf81" providerId="ADAL" clId="{6FE71F32-0D55-4505-9223-15A2EFDFF7F5}" dt="2026-03-31T20:21:42.264" v="83" actId="1076"/>
          <ac:spMkLst>
            <pc:docMk/>
            <pc:sldMk cId="0" sldId="286"/>
            <ac:spMk id="16" creationId="{C7622281-0162-6554-A253-56C918D775E8}"/>
          </ac:spMkLst>
        </pc:spChg>
        <pc:spChg chg="add mod">
          <ac:chgData name="Marylin Donsbeck" userId="c997f234-0185-4753-a348-bb63af2ecf81" providerId="ADAL" clId="{6FE71F32-0D55-4505-9223-15A2EFDFF7F5}" dt="2026-03-31T20:22:27.842" v="91" actId="207"/>
          <ac:spMkLst>
            <pc:docMk/>
            <pc:sldMk cId="0" sldId="286"/>
            <ac:spMk id="17" creationId="{CD8EA715-9553-F85B-37CF-4364DDDFCAC7}"/>
          </ac:spMkLst>
        </pc:spChg>
        <pc:grpChg chg="mod">
          <ac:chgData name="Marylin Donsbeck" userId="c997f234-0185-4753-a348-bb63af2ecf81" providerId="ADAL" clId="{6FE71F32-0D55-4505-9223-15A2EFDFF7F5}" dt="2026-03-31T20:22:03.209" v="85" actId="1076"/>
          <ac:grpSpMkLst>
            <pc:docMk/>
            <pc:sldMk cId="0" sldId="286"/>
            <ac:grpSpMk id="8" creationId="{00000000-0000-0000-0000-000000000000}"/>
          </ac:grpSpMkLst>
        </pc:grpChg>
        <pc:grpChg chg="add mod">
          <ac:chgData name="Marylin Donsbeck" userId="c997f234-0185-4753-a348-bb63af2ecf81" providerId="ADAL" clId="{6FE71F32-0D55-4505-9223-15A2EFDFF7F5}" dt="2026-03-31T20:17:31.266" v="20" actId="1076"/>
          <ac:grpSpMkLst>
            <pc:docMk/>
            <pc:sldMk cId="0" sldId="286"/>
            <ac:grpSpMk id="13" creationId="{ED34A914-AB65-AA10-DD7D-E42268E94A8F}"/>
          </ac:grpSpMkLst>
        </pc:grpChg>
        <pc:extLst>
          <p:ext xmlns:p="http://schemas.openxmlformats.org/presentationml/2006/main" uri="{D6D511B9-2390-475A-947B-AFAB55BFBCF1}">
            <pc226:cmChg xmlns:pc226="http://schemas.microsoft.com/office/powerpoint/2022/06/main/command" chg="mod">
              <pc226:chgData name="Marylin Donsbeck" userId="c997f234-0185-4753-a348-bb63af2ecf81" providerId="ADAL" clId="{6FE71F32-0D55-4505-9223-15A2EFDFF7F5}" dt="2026-03-31T20:19:44.290" v="78" actId="20577"/>
              <pc2:cmMkLst xmlns:pc2="http://schemas.microsoft.com/office/powerpoint/2019/9/main/command">
                <pc:docMk/>
                <pc:sldMk cId="0" sldId="286"/>
                <pc2:cmMk id="{4674921C-B6D3-4E39-B2F0-90BDFCF58E59}"/>
              </pc2:cmMkLst>
            </pc226:cmChg>
          </p:ext>
        </pc:extLst>
      </pc:sldChg>
    </pc:docChg>
  </pc:docChgLst>
  <pc:docChgLst>
    <pc:chgData name="Janie Leclerc" userId="084aea6b-37f2-43b1-a3b4-5a493d7c4786" providerId="ADAL" clId="{65FAF6D7-2D37-4FE7-B7A4-A1B72BC06E5C}"/>
    <pc:docChg chg="undo custSel modSld">
      <pc:chgData name="Janie Leclerc" userId="084aea6b-37f2-43b1-a3b4-5a493d7c4786" providerId="ADAL" clId="{65FAF6D7-2D37-4FE7-B7A4-A1B72BC06E5C}" dt="2026-04-23T20:50:48.440" v="44" actId="20577"/>
      <pc:docMkLst>
        <pc:docMk/>
      </pc:docMkLst>
      <pc:sldChg chg="modSp mod">
        <pc:chgData name="Janie Leclerc" userId="084aea6b-37f2-43b1-a3b4-5a493d7c4786" providerId="ADAL" clId="{65FAF6D7-2D37-4FE7-B7A4-A1B72BC06E5C}" dt="2026-04-23T20:25:05.762" v="26" actId="14100"/>
        <pc:sldMkLst>
          <pc:docMk/>
          <pc:sldMk cId="0" sldId="261"/>
        </pc:sldMkLst>
        <pc:spChg chg="mod">
          <ac:chgData name="Janie Leclerc" userId="084aea6b-37f2-43b1-a3b4-5a493d7c4786" providerId="ADAL" clId="{65FAF6D7-2D37-4FE7-B7A4-A1B72BC06E5C}" dt="2026-04-23T20:25:05.762" v="26" actId="14100"/>
          <ac:spMkLst>
            <pc:docMk/>
            <pc:sldMk cId="0" sldId="261"/>
            <ac:spMk id="113" creationId="{AA1D84C7-836C-5EB6-84E3-5B4F34EDF39C}"/>
          </ac:spMkLst>
        </pc:spChg>
      </pc:sldChg>
      <pc:sldChg chg="modSp mod">
        <pc:chgData name="Janie Leclerc" userId="084aea6b-37f2-43b1-a3b4-5a493d7c4786" providerId="ADAL" clId="{65FAF6D7-2D37-4FE7-B7A4-A1B72BC06E5C}" dt="2026-04-23T20:50:48.440" v="44" actId="20577"/>
        <pc:sldMkLst>
          <pc:docMk/>
          <pc:sldMk cId="0" sldId="264"/>
        </pc:sldMkLst>
        <pc:spChg chg="mod">
          <ac:chgData name="Janie Leclerc" userId="084aea6b-37f2-43b1-a3b4-5a493d7c4786" providerId="ADAL" clId="{65FAF6D7-2D37-4FE7-B7A4-A1B72BC06E5C}" dt="2026-04-23T20:50:48.440" v="44" actId="20577"/>
          <ac:spMkLst>
            <pc:docMk/>
            <pc:sldMk cId="0" sldId="264"/>
            <ac:spMk id="36" creationId="{7F6CF7A1-27B4-3B4D-822B-AA6543CFB610}"/>
          </ac:spMkLst>
        </pc:spChg>
      </pc:sldChg>
      <pc:sldChg chg="modSp mod">
        <pc:chgData name="Janie Leclerc" userId="084aea6b-37f2-43b1-a3b4-5a493d7c4786" providerId="ADAL" clId="{65FAF6D7-2D37-4FE7-B7A4-A1B72BC06E5C}" dt="2026-04-23T20:43:10.994" v="31" actId="113"/>
        <pc:sldMkLst>
          <pc:docMk/>
          <pc:sldMk cId="0" sldId="266"/>
        </pc:sldMkLst>
        <pc:spChg chg="mod">
          <ac:chgData name="Janie Leclerc" userId="084aea6b-37f2-43b1-a3b4-5a493d7c4786" providerId="ADAL" clId="{65FAF6D7-2D37-4FE7-B7A4-A1B72BC06E5C}" dt="2026-04-23T20:43:10.994" v="31" actId="113"/>
          <ac:spMkLst>
            <pc:docMk/>
            <pc:sldMk cId="0" sldId="266"/>
            <ac:spMk id="19" creationId="{00000000-0000-0000-0000-000000000000}"/>
          </ac:spMkLst>
        </pc:spChg>
      </pc:sldChg>
      <pc:sldChg chg="modSp mod">
        <pc:chgData name="Janie Leclerc" userId="084aea6b-37f2-43b1-a3b4-5a493d7c4786" providerId="ADAL" clId="{65FAF6D7-2D37-4FE7-B7A4-A1B72BC06E5C}" dt="2026-04-23T20:43:01.105" v="27" actId="113"/>
        <pc:sldMkLst>
          <pc:docMk/>
          <pc:sldMk cId="0" sldId="267"/>
        </pc:sldMkLst>
        <pc:spChg chg="mod">
          <ac:chgData name="Janie Leclerc" userId="084aea6b-37f2-43b1-a3b4-5a493d7c4786" providerId="ADAL" clId="{65FAF6D7-2D37-4FE7-B7A4-A1B72BC06E5C}" dt="2026-04-23T20:43:01.105" v="27" actId="113"/>
          <ac:spMkLst>
            <pc:docMk/>
            <pc:sldMk cId="0" sldId="267"/>
            <ac:spMk id="10" creationId="{00000000-0000-0000-0000-000000000000}"/>
          </ac:spMkLst>
        </pc:spChg>
      </pc:sldChg>
      <pc:sldChg chg="modSp mod">
        <pc:chgData name="Janie Leclerc" userId="084aea6b-37f2-43b1-a3b4-5a493d7c4786" providerId="ADAL" clId="{65FAF6D7-2D37-4FE7-B7A4-A1B72BC06E5C}" dt="2026-04-23T20:44:18.574" v="40" actId="2711"/>
        <pc:sldMkLst>
          <pc:docMk/>
          <pc:sldMk cId="0" sldId="269"/>
        </pc:sldMkLst>
        <pc:spChg chg="mod">
          <ac:chgData name="Janie Leclerc" userId="084aea6b-37f2-43b1-a3b4-5a493d7c4786" providerId="ADAL" clId="{65FAF6D7-2D37-4FE7-B7A4-A1B72BC06E5C}" dt="2026-04-23T20:44:18.574" v="40" actId="2711"/>
          <ac:spMkLst>
            <pc:docMk/>
            <pc:sldMk cId="0" sldId="269"/>
            <ac:spMk id="3" creationId="{00000000-0000-0000-0000-000000000000}"/>
          </ac:spMkLst>
        </pc:spChg>
      </pc:sldChg>
      <pc:sldChg chg="modSp mod">
        <pc:chgData name="Janie Leclerc" userId="084aea6b-37f2-43b1-a3b4-5a493d7c4786" providerId="ADAL" clId="{65FAF6D7-2D37-4FE7-B7A4-A1B72BC06E5C}" dt="2026-04-23T20:44:43.417" v="42" actId="113"/>
        <pc:sldMkLst>
          <pc:docMk/>
          <pc:sldMk cId="0" sldId="277"/>
        </pc:sldMkLst>
        <pc:spChg chg="mod">
          <ac:chgData name="Janie Leclerc" userId="084aea6b-37f2-43b1-a3b4-5a493d7c4786" providerId="ADAL" clId="{65FAF6D7-2D37-4FE7-B7A4-A1B72BC06E5C}" dt="2026-04-23T20:44:43.417" v="42" actId="113"/>
          <ac:spMkLst>
            <pc:docMk/>
            <pc:sldMk cId="0" sldId="277"/>
            <ac:spMk id="3" creationId="{00000000-0000-0000-0000-000000000000}"/>
          </ac:spMkLst>
        </pc:spChg>
      </pc:sldChg>
      <pc:sldChg chg="modSp mod">
        <pc:chgData name="Janie Leclerc" userId="084aea6b-37f2-43b1-a3b4-5a493d7c4786" providerId="ADAL" clId="{65FAF6D7-2D37-4FE7-B7A4-A1B72BC06E5C}" dt="2026-04-23T20:06:43.497" v="11" actId="20577"/>
        <pc:sldMkLst>
          <pc:docMk/>
          <pc:sldMk cId="0" sldId="280"/>
        </pc:sldMkLst>
        <pc:spChg chg="mod">
          <ac:chgData name="Janie Leclerc" userId="084aea6b-37f2-43b1-a3b4-5a493d7c4786" providerId="ADAL" clId="{65FAF6D7-2D37-4FE7-B7A4-A1B72BC06E5C}" dt="2026-04-23T20:06:43.497" v="11" actId="20577"/>
          <ac:spMkLst>
            <pc:docMk/>
            <pc:sldMk cId="0" sldId="280"/>
            <ac:spMk id="4" creationId="{00000000-0000-0000-0000-000000000000}"/>
          </ac:spMkLst>
        </pc:spChg>
      </pc:sldChg>
      <pc:sldChg chg="modSp mod">
        <pc:chgData name="Janie Leclerc" userId="084aea6b-37f2-43b1-a3b4-5a493d7c4786" providerId="ADAL" clId="{65FAF6D7-2D37-4FE7-B7A4-A1B72BC06E5C}" dt="2026-04-23T20:18:25.258" v="22" actId="113"/>
        <pc:sldMkLst>
          <pc:docMk/>
          <pc:sldMk cId="0" sldId="286"/>
        </pc:sldMkLst>
        <pc:spChg chg="mod">
          <ac:chgData name="Janie Leclerc" userId="084aea6b-37f2-43b1-a3b4-5a493d7c4786" providerId="ADAL" clId="{65FAF6D7-2D37-4FE7-B7A4-A1B72BC06E5C}" dt="2026-04-23T20:17:37.923" v="16" actId="1076"/>
          <ac:spMkLst>
            <pc:docMk/>
            <pc:sldMk cId="0" sldId="286"/>
            <ac:spMk id="16" creationId="{C7622281-0162-6554-A253-56C918D775E8}"/>
          </ac:spMkLst>
        </pc:spChg>
        <pc:spChg chg="mod">
          <ac:chgData name="Janie Leclerc" userId="084aea6b-37f2-43b1-a3b4-5a493d7c4786" providerId="ADAL" clId="{65FAF6D7-2D37-4FE7-B7A4-A1B72BC06E5C}" dt="2026-04-23T20:18:25.258" v="22" actId="113"/>
          <ac:spMkLst>
            <pc:docMk/>
            <pc:sldMk cId="0" sldId="286"/>
            <ac:spMk id="17" creationId="{CD8EA715-9553-F85B-37CF-4364DDDFCAC7}"/>
          </ac:spMkLst>
        </pc:spChg>
        <pc:grpChg chg="mod">
          <ac:chgData name="Janie Leclerc" userId="084aea6b-37f2-43b1-a3b4-5a493d7c4786" providerId="ADAL" clId="{65FAF6D7-2D37-4FE7-B7A4-A1B72BC06E5C}" dt="2026-04-23T20:17:24.298" v="14" actId="14100"/>
          <ac:grpSpMkLst>
            <pc:docMk/>
            <pc:sldMk cId="0" sldId="286"/>
            <ac:grpSpMk id="13" creationId="{ED34A914-AB65-AA10-DD7D-E42268E94A8F}"/>
          </ac:grpSpMkLst>
        </pc:gr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1F638A73-4FEE-ECCD-97FB-52217D4804A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a:p>
        </p:txBody>
      </p:sp>
      <p:sp>
        <p:nvSpPr>
          <p:cNvPr id="3" name="Espace réservé de la date 2">
            <a:extLst>
              <a:ext uri="{FF2B5EF4-FFF2-40B4-BE49-F238E27FC236}">
                <a16:creationId xmlns:a16="http://schemas.microsoft.com/office/drawing/2014/main" id="{FC70568C-CD77-F4BC-BBB6-D072CBB3DC7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EA0F007-B977-4189-A582-DDEB62BC302C}" type="datetimeFigureOut">
              <a:rPr lang="fr-CA" smtClean="0"/>
              <a:t>2026-04-23</a:t>
            </a:fld>
            <a:endParaRPr lang="fr-CA"/>
          </a:p>
        </p:txBody>
      </p:sp>
      <p:sp>
        <p:nvSpPr>
          <p:cNvPr id="4" name="Espace réservé du pied de page 3">
            <a:extLst>
              <a:ext uri="{FF2B5EF4-FFF2-40B4-BE49-F238E27FC236}">
                <a16:creationId xmlns:a16="http://schemas.microsoft.com/office/drawing/2014/main" id="{9F05583B-B40D-CDC1-B417-75FB78F7E2A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a:p>
        </p:txBody>
      </p:sp>
      <p:sp>
        <p:nvSpPr>
          <p:cNvPr id="5" name="Espace réservé du numéro de diapositive 4">
            <a:extLst>
              <a:ext uri="{FF2B5EF4-FFF2-40B4-BE49-F238E27FC236}">
                <a16:creationId xmlns:a16="http://schemas.microsoft.com/office/drawing/2014/main" id="{150EF185-A2F3-7947-B814-A7176F2E549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42688D8-038C-4B5E-A470-CF5146E0C3E6}" type="slidenum">
              <a:rPr lang="fr-CA" smtClean="0"/>
              <a:t>‹n°›</a:t>
            </a:fld>
            <a:endParaRPr lang="fr-CA"/>
          </a:p>
        </p:txBody>
      </p:sp>
    </p:spTree>
    <p:extLst>
      <p:ext uri="{BB962C8B-B14F-4D97-AF65-F5344CB8AC3E}">
        <p14:creationId xmlns:p14="http://schemas.microsoft.com/office/powerpoint/2010/main" val="949443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121DBD-C47A-40ED-A8E8-433E9E9CE53F}" type="datetimeFigureOut">
              <a:rPr lang="fr-CA" smtClean="0"/>
              <a:t>2026-04-23</a:t>
            </a:fld>
            <a:endParaRPr lang="fr-CA"/>
          </a:p>
        </p:txBody>
      </p:sp>
      <p:sp>
        <p:nvSpPr>
          <p:cNvPr id="4" name="Espace réservé de l'image de diapositiv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C88BD2-AD86-4E23-8716-1FDD272AA6DA}" type="slidenum">
              <a:rPr lang="fr-CA" smtClean="0"/>
              <a:t>‹n°›</a:t>
            </a:fld>
            <a:endParaRPr lang="fr-CA"/>
          </a:p>
        </p:txBody>
      </p:sp>
    </p:spTree>
    <p:extLst>
      <p:ext uri="{BB962C8B-B14F-4D97-AF65-F5344CB8AC3E}">
        <p14:creationId xmlns:p14="http://schemas.microsoft.com/office/powerpoint/2010/main" val="23540324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txBody>
          <a:bodyPr/>
          <a:lstStyle/>
          <a:p>
            <a:endParaRPr lang="fr-CA"/>
          </a:p>
        </p:txBody>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fld id="{0DC88BD2-AD86-4E23-8716-1FDD272AA6DA}" type="slidenum">
              <a:rPr lang="fr-CA" smtClean="0"/>
              <a:t>8</a:t>
            </a:fld>
            <a:endParaRPr lang="fr-CA"/>
          </a:p>
        </p:txBody>
      </p:sp>
    </p:spTree>
    <p:extLst>
      <p:ext uri="{BB962C8B-B14F-4D97-AF65-F5344CB8AC3E}">
        <p14:creationId xmlns:p14="http://schemas.microsoft.com/office/powerpoint/2010/main" val="3489318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D913481-C686-40EF-BEDC-ACFDFF3A340C}" type="datetime1">
              <a:rPr lang="en-US" smtClean="0"/>
              <a:t>4/23/2026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3E9D5E-CAA7-4E11-BFD3-1055268EE7BC}" type="datetime1">
              <a:rPr lang="en-US" smtClean="0"/>
              <a:t>4/23/2026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1C37CE3-B522-45E2-8020-F94D0D2AD855}" type="datetime1">
              <a:rPr lang="en-US" smtClean="0"/>
              <a:t>4/23/2026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4/23/2026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4/23/2026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4EC922-8E8D-46C8-B677-7906BC3CD3F1}" type="datetime1">
              <a:rPr lang="en-US" smtClean="0"/>
              <a:t>4/23/2026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900FE74-BA33-4266-86ED-1B26DEB43F85}" type="datetime1">
              <a:rPr lang="en-US" smtClean="0"/>
              <a:t>4/23/2026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8DC1BCA-0A32-47AA-9DF9-4E8AD33F9E3C}" type="datetime1">
              <a:rPr lang="en-US" smtClean="0"/>
              <a:t>4/23/2026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F9C2243-8714-4D75-8A77-06C52498F943}" type="datetime1">
              <a:rPr lang="en-US" smtClean="0"/>
              <a:t>4/23/2026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2FA3B9A-23AA-47A6-A813-0F3344FD814E}" type="datetime1">
              <a:rPr lang="en-US" smtClean="0"/>
              <a:t>4/23/2026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911C6F-25FA-4599-9005-1780152A3CA6}" type="datetime1">
              <a:rPr lang="en-US" smtClean="0"/>
              <a:t>4/23/2026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15925800" y="9791700"/>
            <a:ext cx="2133600" cy="365125"/>
          </a:xfrm>
        </p:spPr>
        <p:txBody>
          <a:bodyPr/>
          <a:lstStyle/>
          <a:p>
            <a:fld id="{B6F15528-21DE-4FAA-801E-634DDDAF4B2B}"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4F5CF46-8419-426D-AB1C-2BB5D5AEB525}" type="datetime1">
              <a:rPr lang="en-US" smtClean="0"/>
              <a:t>4/23/2026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7660D2D-73AC-43F0-AF04-A0A3753378FD}" type="datetime1">
              <a:rPr lang="en-US" smtClean="0"/>
              <a:t>4/23/2026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B44206-355C-4139-8BB1-54FB2BD7E752}" type="datetime1">
              <a:rPr lang="en-US" smtClean="0"/>
              <a:t>4/23/2026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4/23/2026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image" Target="../media/image3.png"/><Relationship Id="rId3" Type="http://schemas.openxmlformats.org/officeDocument/2006/relationships/tags" Target="../tags/tag3.xml"/><Relationship Id="rId21" Type="http://schemas.openxmlformats.org/officeDocument/2006/relationships/image" Target="../media/image6.svg"/><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image" Target="../media/image2.png"/><Relationship Id="rId2" Type="http://schemas.openxmlformats.org/officeDocument/2006/relationships/tags" Target="../tags/tag2.xml"/><Relationship Id="rId16" Type="http://schemas.openxmlformats.org/officeDocument/2006/relationships/image" Target="../media/image1.svg"/><Relationship Id="rId20" Type="http://schemas.openxmlformats.org/officeDocument/2006/relationships/image" Target="../media/image5.sv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slideLayout" Target="../slideLayouts/slideLayout7.xml"/><Relationship Id="rId10" Type="http://schemas.openxmlformats.org/officeDocument/2006/relationships/tags" Target="../tags/tag10.xml"/><Relationship Id="rId19" Type="http://schemas.openxmlformats.org/officeDocument/2006/relationships/image" Target="../media/image4.svg"/><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image" Target="../media/image7.svg"/></Relationships>
</file>

<file path=ppt/slides/_rels/slide10.xml.rels><?xml version="1.0" encoding="UTF-8" standalone="yes"?>
<Relationships xmlns="http://schemas.openxmlformats.org/package/2006/relationships"><Relationship Id="rId8" Type="http://schemas.openxmlformats.org/officeDocument/2006/relationships/tags" Target="../tags/tag74.xml"/><Relationship Id="rId13" Type="http://schemas.openxmlformats.org/officeDocument/2006/relationships/tags" Target="../tags/tag79.xml"/><Relationship Id="rId18" Type="http://schemas.openxmlformats.org/officeDocument/2006/relationships/hyperlink" Target="https://www.legisquebec.gouv.qc.ca/fr/document/lc/D-8.3" TargetMode="External"/><Relationship Id="rId3" Type="http://schemas.openxmlformats.org/officeDocument/2006/relationships/tags" Target="../tags/tag69.xml"/><Relationship Id="rId7" Type="http://schemas.openxmlformats.org/officeDocument/2006/relationships/tags" Target="../tags/tag73.xml"/><Relationship Id="rId12" Type="http://schemas.openxmlformats.org/officeDocument/2006/relationships/tags" Target="../tags/tag78.xml"/><Relationship Id="rId17" Type="http://schemas.openxmlformats.org/officeDocument/2006/relationships/hyperlink" Target="https://www.cdpdj.qc.ca/fr/nos-services/outils-en-ligne/recruter-sans-discriminer" TargetMode="External"/><Relationship Id="rId2" Type="http://schemas.openxmlformats.org/officeDocument/2006/relationships/tags" Target="../tags/tag68.xml"/><Relationship Id="rId16" Type="http://schemas.openxmlformats.org/officeDocument/2006/relationships/hyperlink" Target="http://legisquebec.gouv.qc.ca/fr/showdoc/cs/E-12.001" TargetMode="External"/><Relationship Id="rId1" Type="http://schemas.openxmlformats.org/officeDocument/2006/relationships/tags" Target="../tags/tag67.xml"/><Relationship Id="rId6" Type="http://schemas.openxmlformats.org/officeDocument/2006/relationships/tags" Target="../tags/tag72.xml"/><Relationship Id="rId11" Type="http://schemas.openxmlformats.org/officeDocument/2006/relationships/tags" Target="../tags/tag77.xml"/><Relationship Id="rId5" Type="http://schemas.openxmlformats.org/officeDocument/2006/relationships/tags" Target="../tags/tag71.xml"/><Relationship Id="rId15" Type="http://schemas.openxmlformats.org/officeDocument/2006/relationships/slideLayout" Target="../slideLayouts/slideLayout7.xml"/><Relationship Id="rId10" Type="http://schemas.openxmlformats.org/officeDocument/2006/relationships/tags" Target="../tags/tag76.xml"/><Relationship Id="rId19" Type="http://schemas.openxmlformats.org/officeDocument/2006/relationships/image" Target="../media/image17.png"/><Relationship Id="rId4" Type="http://schemas.openxmlformats.org/officeDocument/2006/relationships/tags" Target="../tags/tag70.xml"/><Relationship Id="rId9" Type="http://schemas.openxmlformats.org/officeDocument/2006/relationships/tags" Target="../tags/tag75.xml"/><Relationship Id="rId14" Type="http://schemas.openxmlformats.org/officeDocument/2006/relationships/tags" Target="../tags/tag80.xml"/></Relationships>
</file>

<file path=ppt/slides/_rels/slide11.xml.rels><?xml version="1.0" encoding="UTF-8" standalone="yes"?>
<Relationships xmlns="http://schemas.openxmlformats.org/package/2006/relationships"><Relationship Id="rId8" Type="http://schemas.openxmlformats.org/officeDocument/2006/relationships/tags" Target="../tags/tag88.xml"/><Relationship Id="rId13" Type="http://schemas.openxmlformats.org/officeDocument/2006/relationships/tags" Target="../tags/tag93.xml"/><Relationship Id="rId3" Type="http://schemas.openxmlformats.org/officeDocument/2006/relationships/tags" Target="../tags/tag83.xml"/><Relationship Id="rId7" Type="http://schemas.openxmlformats.org/officeDocument/2006/relationships/tags" Target="../tags/tag87.xml"/><Relationship Id="rId12" Type="http://schemas.openxmlformats.org/officeDocument/2006/relationships/tags" Target="../tags/tag92.xml"/><Relationship Id="rId2" Type="http://schemas.openxmlformats.org/officeDocument/2006/relationships/tags" Target="../tags/tag82.xml"/><Relationship Id="rId16" Type="http://schemas.openxmlformats.org/officeDocument/2006/relationships/image" Target="../media/image17.png"/><Relationship Id="rId1" Type="http://schemas.openxmlformats.org/officeDocument/2006/relationships/tags" Target="../tags/tag81.xml"/><Relationship Id="rId6" Type="http://schemas.openxmlformats.org/officeDocument/2006/relationships/tags" Target="../tags/tag86.xml"/><Relationship Id="rId11" Type="http://schemas.openxmlformats.org/officeDocument/2006/relationships/tags" Target="../tags/tag91.xml"/><Relationship Id="rId5" Type="http://schemas.openxmlformats.org/officeDocument/2006/relationships/tags" Target="../tags/tag85.xml"/><Relationship Id="rId15" Type="http://schemas.openxmlformats.org/officeDocument/2006/relationships/hyperlink" Target="https://csmoca.org/wp-content/uploads/2025/02/Reconnaissance-au-travail.pdf" TargetMode="External"/><Relationship Id="rId10" Type="http://schemas.openxmlformats.org/officeDocument/2006/relationships/tags" Target="../tags/tag90.xml"/><Relationship Id="rId4" Type="http://schemas.openxmlformats.org/officeDocument/2006/relationships/tags" Target="../tags/tag84.xml"/><Relationship Id="rId9" Type="http://schemas.openxmlformats.org/officeDocument/2006/relationships/tags" Target="../tags/tag89.xml"/><Relationship Id="rId14"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tags" Target="../tags/tag101.xml"/><Relationship Id="rId13" Type="http://schemas.openxmlformats.org/officeDocument/2006/relationships/hyperlink" Target="https://www.legisquebec.gouv.qc.ca/fr/document/lc/p-39.1" TargetMode="External"/><Relationship Id="rId3" Type="http://schemas.openxmlformats.org/officeDocument/2006/relationships/tags" Target="../tags/tag96.xml"/><Relationship Id="rId7" Type="http://schemas.openxmlformats.org/officeDocument/2006/relationships/tags" Target="../tags/tag100.xml"/><Relationship Id="rId12" Type="http://schemas.openxmlformats.org/officeDocument/2006/relationships/slideLayout" Target="../slideLayouts/slideLayout7.xml"/><Relationship Id="rId2" Type="http://schemas.openxmlformats.org/officeDocument/2006/relationships/tags" Target="../tags/tag95.xml"/><Relationship Id="rId16" Type="http://schemas.openxmlformats.org/officeDocument/2006/relationships/image" Target="../media/image17.png"/><Relationship Id="rId1" Type="http://schemas.openxmlformats.org/officeDocument/2006/relationships/tags" Target="../tags/tag94.xml"/><Relationship Id="rId6" Type="http://schemas.openxmlformats.org/officeDocument/2006/relationships/tags" Target="../tags/tag99.xml"/><Relationship Id="rId11" Type="http://schemas.openxmlformats.org/officeDocument/2006/relationships/tags" Target="../tags/tag104.xml"/><Relationship Id="rId5" Type="http://schemas.openxmlformats.org/officeDocument/2006/relationships/tags" Target="../tags/tag98.xml"/><Relationship Id="rId15" Type="http://schemas.openxmlformats.org/officeDocument/2006/relationships/hyperlink" Target="https://laws-lois.justice.gc.ca/fra/lois/a-1/" TargetMode="External"/><Relationship Id="rId10" Type="http://schemas.openxmlformats.org/officeDocument/2006/relationships/tags" Target="../tags/tag103.xml"/><Relationship Id="rId4" Type="http://schemas.openxmlformats.org/officeDocument/2006/relationships/tags" Target="../tags/tag97.xml"/><Relationship Id="rId9" Type="http://schemas.openxmlformats.org/officeDocument/2006/relationships/tags" Target="../tags/tag102.xml"/><Relationship Id="rId14" Type="http://schemas.openxmlformats.org/officeDocument/2006/relationships/hyperlink" Target="http://legisquebec.gouv.qc.ca/fr/showdoc/cs/E-12.001" TargetMode="External"/></Relationships>
</file>

<file path=ppt/slides/_rels/slide13.xml.rels><?xml version="1.0" encoding="UTF-8" standalone="yes"?>
<Relationships xmlns="http://schemas.openxmlformats.org/package/2006/relationships"><Relationship Id="rId8" Type="http://schemas.openxmlformats.org/officeDocument/2006/relationships/tags" Target="../tags/tag112.xml"/><Relationship Id="rId13" Type="http://schemas.openxmlformats.org/officeDocument/2006/relationships/slideLayout" Target="../slideLayouts/slideLayout7.xml"/><Relationship Id="rId3" Type="http://schemas.openxmlformats.org/officeDocument/2006/relationships/tags" Target="../tags/tag107.xml"/><Relationship Id="rId7" Type="http://schemas.openxmlformats.org/officeDocument/2006/relationships/tags" Target="../tags/tag111.xml"/><Relationship Id="rId12" Type="http://schemas.openxmlformats.org/officeDocument/2006/relationships/tags" Target="../tags/tag116.xml"/><Relationship Id="rId2" Type="http://schemas.openxmlformats.org/officeDocument/2006/relationships/tags" Target="../tags/tag106.xml"/><Relationship Id="rId16" Type="http://schemas.openxmlformats.org/officeDocument/2006/relationships/image" Target="../media/image17.png"/><Relationship Id="rId1" Type="http://schemas.openxmlformats.org/officeDocument/2006/relationships/tags" Target="../tags/tag105.xml"/><Relationship Id="rId6" Type="http://schemas.openxmlformats.org/officeDocument/2006/relationships/tags" Target="../tags/tag110.xml"/><Relationship Id="rId11" Type="http://schemas.openxmlformats.org/officeDocument/2006/relationships/tags" Target="../tags/tag115.xml"/><Relationship Id="rId5" Type="http://schemas.openxmlformats.org/officeDocument/2006/relationships/tags" Target="../tags/tag109.xml"/><Relationship Id="rId15" Type="http://schemas.openxmlformats.org/officeDocument/2006/relationships/hyperlink" Target="https://www.cnesst.gouv.qc.ca/fr/organisation/documentation/acces-linformation/documents-servant-prise-decision/normes-travail/loi-sur-normes-travail" TargetMode="External"/><Relationship Id="rId10" Type="http://schemas.openxmlformats.org/officeDocument/2006/relationships/tags" Target="../tags/tag114.xml"/><Relationship Id="rId4" Type="http://schemas.openxmlformats.org/officeDocument/2006/relationships/tags" Target="../tags/tag108.xml"/><Relationship Id="rId9" Type="http://schemas.openxmlformats.org/officeDocument/2006/relationships/tags" Target="../tags/tag113.xml"/><Relationship Id="rId14" Type="http://schemas.openxmlformats.org/officeDocument/2006/relationships/hyperlink" Target="https://csmoca.org/wp-content/uploads/2025/02/Exemples-doffenses-mineure-et-majeure-Vcommerces.pdf"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3.svg"/><Relationship Id="rId7" Type="http://schemas.openxmlformats.org/officeDocument/2006/relationships/image" Target="../media/image8.svg"/><Relationship Id="rId2" Type="http://schemas.openxmlformats.org/officeDocument/2006/relationships/slideLayout" Target="../slideLayouts/slideLayout18.xml"/><Relationship Id="rId1" Type="http://schemas.openxmlformats.org/officeDocument/2006/relationships/tags" Target="../tags/tag117.xml"/><Relationship Id="rId6" Type="http://schemas.openxmlformats.org/officeDocument/2006/relationships/image" Target="../media/image14.svg"/><Relationship Id="rId5" Type="http://schemas.openxmlformats.org/officeDocument/2006/relationships/image" Target="../media/image35.svg"/><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8" Type="http://schemas.openxmlformats.org/officeDocument/2006/relationships/tags" Target="../tags/tag125.xml"/><Relationship Id="rId13" Type="http://schemas.openxmlformats.org/officeDocument/2006/relationships/tags" Target="../tags/tag130.xml"/><Relationship Id="rId18" Type="http://schemas.openxmlformats.org/officeDocument/2006/relationships/tags" Target="../tags/tag135.xml"/><Relationship Id="rId3" Type="http://schemas.openxmlformats.org/officeDocument/2006/relationships/tags" Target="../tags/tag120.xml"/><Relationship Id="rId21" Type="http://schemas.openxmlformats.org/officeDocument/2006/relationships/hyperlink" Target="https://www.cnesst.gouv.qc.ca/fr/organisation/documentation/acces-linformation/documents-servant-prise-decision/normes-travail/loi-sur-normes-travail" TargetMode="External"/><Relationship Id="rId7" Type="http://schemas.openxmlformats.org/officeDocument/2006/relationships/tags" Target="../tags/tag124.xml"/><Relationship Id="rId12" Type="http://schemas.openxmlformats.org/officeDocument/2006/relationships/tags" Target="../tags/tag129.xml"/><Relationship Id="rId17" Type="http://schemas.openxmlformats.org/officeDocument/2006/relationships/tags" Target="../tags/tag134.xml"/><Relationship Id="rId2" Type="http://schemas.openxmlformats.org/officeDocument/2006/relationships/tags" Target="../tags/tag119.xml"/><Relationship Id="rId16" Type="http://schemas.openxmlformats.org/officeDocument/2006/relationships/tags" Target="../tags/tag133.xml"/><Relationship Id="rId20" Type="http://schemas.openxmlformats.org/officeDocument/2006/relationships/hyperlink" Target="https://www.legisquebec.gouv.qc.ca/fr/document/lc/E-12.001" TargetMode="External"/><Relationship Id="rId1" Type="http://schemas.openxmlformats.org/officeDocument/2006/relationships/tags" Target="../tags/tag118.xml"/><Relationship Id="rId6" Type="http://schemas.openxmlformats.org/officeDocument/2006/relationships/tags" Target="../tags/tag123.xml"/><Relationship Id="rId11" Type="http://schemas.openxmlformats.org/officeDocument/2006/relationships/tags" Target="../tags/tag128.xml"/><Relationship Id="rId5" Type="http://schemas.openxmlformats.org/officeDocument/2006/relationships/tags" Target="../tags/tag122.xml"/><Relationship Id="rId15" Type="http://schemas.openxmlformats.org/officeDocument/2006/relationships/tags" Target="../tags/tag132.xml"/><Relationship Id="rId10" Type="http://schemas.openxmlformats.org/officeDocument/2006/relationships/tags" Target="../tags/tag127.xml"/><Relationship Id="rId19" Type="http://schemas.openxmlformats.org/officeDocument/2006/relationships/slideLayout" Target="../slideLayouts/slideLayout7.xml"/><Relationship Id="rId4" Type="http://schemas.openxmlformats.org/officeDocument/2006/relationships/tags" Target="../tags/tag121.xml"/><Relationship Id="rId9" Type="http://schemas.openxmlformats.org/officeDocument/2006/relationships/tags" Target="../tags/tag126.xml"/><Relationship Id="rId14" Type="http://schemas.openxmlformats.org/officeDocument/2006/relationships/tags" Target="../tags/tag131.xml"/><Relationship Id="rId22"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36.svg"/><Relationship Id="rId7" Type="http://schemas.openxmlformats.org/officeDocument/2006/relationships/image" Target="../media/image38.svg"/><Relationship Id="rId2" Type="http://schemas.openxmlformats.org/officeDocument/2006/relationships/slideLayout" Target="../slideLayouts/slideLayout18.xml"/><Relationship Id="rId1" Type="http://schemas.openxmlformats.org/officeDocument/2006/relationships/tags" Target="../tags/tag136.xml"/><Relationship Id="rId6" Type="http://schemas.openxmlformats.org/officeDocument/2006/relationships/image" Target="../media/image8.svg"/><Relationship Id="rId5" Type="http://schemas.openxmlformats.org/officeDocument/2006/relationships/image" Target="../media/image14.svg"/><Relationship Id="rId4" Type="http://schemas.openxmlformats.org/officeDocument/2006/relationships/image" Target="../media/image37.svg"/></Relationships>
</file>

<file path=ppt/slides/_rels/slide17.xml.rels><?xml version="1.0" encoding="UTF-8" standalone="yes"?>
<Relationships xmlns="http://schemas.openxmlformats.org/package/2006/relationships"><Relationship Id="rId8" Type="http://schemas.openxmlformats.org/officeDocument/2006/relationships/tags" Target="../tags/tag144.xml"/><Relationship Id="rId13" Type="http://schemas.openxmlformats.org/officeDocument/2006/relationships/tags" Target="../tags/tag149.xml"/><Relationship Id="rId18" Type="http://schemas.openxmlformats.org/officeDocument/2006/relationships/hyperlink" Target="https://www.cnesst.gouv.qc.ca/fr/organisation/documentation/acces-linformation/documents-servant-prise-decision/normes-travail/loi-sur-normes-travail" TargetMode="External"/><Relationship Id="rId3" Type="http://schemas.openxmlformats.org/officeDocument/2006/relationships/tags" Target="../tags/tag139.xml"/><Relationship Id="rId7" Type="http://schemas.openxmlformats.org/officeDocument/2006/relationships/tags" Target="../tags/tag143.xml"/><Relationship Id="rId12" Type="http://schemas.openxmlformats.org/officeDocument/2006/relationships/tags" Target="../tags/tag148.xml"/><Relationship Id="rId17" Type="http://schemas.openxmlformats.org/officeDocument/2006/relationships/slideLayout" Target="../slideLayouts/slideLayout7.xml"/><Relationship Id="rId2" Type="http://schemas.openxmlformats.org/officeDocument/2006/relationships/tags" Target="../tags/tag138.xml"/><Relationship Id="rId16" Type="http://schemas.openxmlformats.org/officeDocument/2006/relationships/tags" Target="../tags/tag152.xml"/><Relationship Id="rId1" Type="http://schemas.openxmlformats.org/officeDocument/2006/relationships/tags" Target="../tags/tag137.xml"/><Relationship Id="rId6" Type="http://schemas.openxmlformats.org/officeDocument/2006/relationships/tags" Target="../tags/tag142.xml"/><Relationship Id="rId11" Type="http://schemas.openxmlformats.org/officeDocument/2006/relationships/tags" Target="../tags/tag147.xml"/><Relationship Id="rId5" Type="http://schemas.openxmlformats.org/officeDocument/2006/relationships/tags" Target="../tags/tag141.xml"/><Relationship Id="rId15" Type="http://schemas.openxmlformats.org/officeDocument/2006/relationships/tags" Target="../tags/tag151.xml"/><Relationship Id="rId10" Type="http://schemas.openxmlformats.org/officeDocument/2006/relationships/tags" Target="../tags/tag146.xml"/><Relationship Id="rId19" Type="http://schemas.openxmlformats.org/officeDocument/2006/relationships/image" Target="../media/image17.png"/><Relationship Id="rId4" Type="http://schemas.openxmlformats.org/officeDocument/2006/relationships/tags" Target="../tags/tag140.xml"/><Relationship Id="rId9" Type="http://schemas.openxmlformats.org/officeDocument/2006/relationships/tags" Target="../tags/tag145.xml"/><Relationship Id="rId14" Type="http://schemas.openxmlformats.org/officeDocument/2006/relationships/tags" Target="../tags/tag150.xml"/></Relationships>
</file>

<file path=ppt/slides/_rels/slide18.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11.svg"/><Relationship Id="rId7" Type="http://schemas.openxmlformats.org/officeDocument/2006/relationships/image" Target="../media/image14.svg"/><Relationship Id="rId2" Type="http://schemas.openxmlformats.org/officeDocument/2006/relationships/slideLayout" Target="../slideLayouts/slideLayout18.xml"/><Relationship Id="rId1" Type="http://schemas.openxmlformats.org/officeDocument/2006/relationships/tags" Target="../tags/tag153.xml"/><Relationship Id="rId6" Type="http://schemas.openxmlformats.org/officeDocument/2006/relationships/image" Target="../media/image13.svg"/><Relationship Id="rId5" Type="http://schemas.openxmlformats.org/officeDocument/2006/relationships/image" Target="../media/image40.svg"/><Relationship Id="rId4" Type="http://schemas.openxmlformats.org/officeDocument/2006/relationships/image" Target="../media/image39.svg"/></Relationships>
</file>

<file path=ppt/slides/_rels/slide19.xml.rels><?xml version="1.0" encoding="UTF-8" standalone="yes"?>
<Relationships xmlns="http://schemas.openxmlformats.org/package/2006/relationships"><Relationship Id="rId8" Type="http://schemas.openxmlformats.org/officeDocument/2006/relationships/tags" Target="../tags/tag161.xml"/><Relationship Id="rId13" Type="http://schemas.openxmlformats.org/officeDocument/2006/relationships/tags" Target="../tags/tag166.xml"/><Relationship Id="rId18" Type="http://schemas.openxmlformats.org/officeDocument/2006/relationships/image" Target="../media/image17.png"/><Relationship Id="rId3" Type="http://schemas.openxmlformats.org/officeDocument/2006/relationships/tags" Target="../tags/tag156.xml"/><Relationship Id="rId7" Type="http://schemas.openxmlformats.org/officeDocument/2006/relationships/tags" Target="../tags/tag160.xml"/><Relationship Id="rId12" Type="http://schemas.openxmlformats.org/officeDocument/2006/relationships/tags" Target="../tags/tag165.xml"/><Relationship Id="rId17" Type="http://schemas.openxmlformats.org/officeDocument/2006/relationships/hyperlink" Target="https://www.cnesst.gouv.qc.ca/fr/service-clientele/applications-outils/moncalcul" TargetMode="External"/><Relationship Id="rId2" Type="http://schemas.openxmlformats.org/officeDocument/2006/relationships/tags" Target="../tags/tag155.xml"/><Relationship Id="rId16" Type="http://schemas.openxmlformats.org/officeDocument/2006/relationships/hyperlink" Target="https://www.economie.gouv.qc.ca/bibliotheques/conformite/ouverture-des-commerces/etablissements-dalimentation-et-saq" TargetMode="External"/><Relationship Id="rId1" Type="http://schemas.openxmlformats.org/officeDocument/2006/relationships/tags" Target="../tags/tag154.xml"/><Relationship Id="rId6" Type="http://schemas.openxmlformats.org/officeDocument/2006/relationships/tags" Target="../tags/tag159.xml"/><Relationship Id="rId11" Type="http://schemas.openxmlformats.org/officeDocument/2006/relationships/tags" Target="../tags/tag164.xml"/><Relationship Id="rId5" Type="http://schemas.openxmlformats.org/officeDocument/2006/relationships/tags" Target="../tags/tag158.xml"/><Relationship Id="rId15" Type="http://schemas.openxmlformats.org/officeDocument/2006/relationships/hyperlink" Target="https://www.cnesst.gouv.qc.ca/fr/organisation/documentation/acces-linformation/documents-servant-prise-decision/normes-travail/loi-sur-normes-travail" TargetMode="External"/><Relationship Id="rId10" Type="http://schemas.openxmlformats.org/officeDocument/2006/relationships/tags" Target="../tags/tag163.xml"/><Relationship Id="rId4" Type="http://schemas.openxmlformats.org/officeDocument/2006/relationships/tags" Target="../tags/tag157.xml"/><Relationship Id="rId9" Type="http://schemas.openxmlformats.org/officeDocument/2006/relationships/tags" Target="../tags/tag162.xml"/><Relationship Id="rId14"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svg"/><Relationship Id="rId1" Type="http://schemas.openxmlformats.org/officeDocument/2006/relationships/slideLayout" Target="../slideLayouts/slideLayout18.xml"/><Relationship Id="rId4" Type="http://schemas.openxmlformats.org/officeDocument/2006/relationships/image" Target="../media/image10.svg"/></Relationships>
</file>

<file path=ppt/slides/_rels/slide20.xml.rels><?xml version="1.0" encoding="UTF-8" standalone="yes"?>
<Relationships xmlns="http://schemas.openxmlformats.org/package/2006/relationships"><Relationship Id="rId8" Type="http://schemas.openxmlformats.org/officeDocument/2006/relationships/tags" Target="../tags/tag174.xml"/><Relationship Id="rId3" Type="http://schemas.openxmlformats.org/officeDocument/2006/relationships/tags" Target="../tags/tag169.xml"/><Relationship Id="rId7" Type="http://schemas.openxmlformats.org/officeDocument/2006/relationships/tags" Target="../tags/tag173.xml"/><Relationship Id="rId2" Type="http://schemas.openxmlformats.org/officeDocument/2006/relationships/tags" Target="../tags/tag168.xml"/><Relationship Id="rId1" Type="http://schemas.openxmlformats.org/officeDocument/2006/relationships/tags" Target="../tags/tag167.xml"/><Relationship Id="rId6" Type="http://schemas.openxmlformats.org/officeDocument/2006/relationships/tags" Target="../tags/tag172.xml"/><Relationship Id="rId11" Type="http://schemas.openxmlformats.org/officeDocument/2006/relationships/image" Target="../media/image17.png"/><Relationship Id="rId5" Type="http://schemas.openxmlformats.org/officeDocument/2006/relationships/tags" Target="../tags/tag171.xml"/><Relationship Id="rId10" Type="http://schemas.openxmlformats.org/officeDocument/2006/relationships/hyperlink" Target="https://www.cnesst.gouv.qc.ca/fr/organisation/documentation/acces-linformation/documents-servant-prise-decision/normes-travail/loi-sur-normes-travail" TargetMode="External"/><Relationship Id="rId4" Type="http://schemas.openxmlformats.org/officeDocument/2006/relationships/tags" Target="../tags/tag170.xml"/><Relationship Id="rId9"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tags" Target="../tags/tag177.xml"/><Relationship Id="rId7" Type="http://schemas.openxmlformats.org/officeDocument/2006/relationships/slideLayout" Target="../slideLayouts/slideLayout7.xml"/><Relationship Id="rId2" Type="http://schemas.openxmlformats.org/officeDocument/2006/relationships/tags" Target="../tags/tag176.xml"/><Relationship Id="rId1" Type="http://schemas.openxmlformats.org/officeDocument/2006/relationships/tags" Target="../tags/tag175.xml"/><Relationship Id="rId6" Type="http://schemas.openxmlformats.org/officeDocument/2006/relationships/tags" Target="../tags/tag180.xml"/><Relationship Id="rId5" Type="http://schemas.openxmlformats.org/officeDocument/2006/relationships/tags" Target="../tags/tag179.xml"/><Relationship Id="rId4" Type="http://schemas.openxmlformats.org/officeDocument/2006/relationships/tags" Target="../tags/tag178.xml"/></Relationships>
</file>

<file path=ppt/slides/_rels/slide22.xml.rels><?xml version="1.0" encoding="UTF-8" standalone="yes"?>
<Relationships xmlns="http://schemas.openxmlformats.org/package/2006/relationships"><Relationship Id="rId3" Type="http://schemas.openxmlformats.org/officeDocument/2006/relationships/tags" Target="../tags/tag183.xml"/><Relationship Id="rId7" Type="http://schemas.openxmlformats.org/officeDocument/2006/relationships/slideLayout" Target="../slideLayouts/slideLayout7.xml"/><Relationship Id="rId2" Type="http://schemas.openxmlformats.org/officeDocument/2006/relationships/tags" Target="../tags/tag182.xml"/><Relationship Id="rId1" Type="http://schemas.openxmlformats.org/officeDocument/2006/relationships/tags" Target="../tags/tag181.xml"/><Relationship Id="rId6" Type="http://schemas.openxmlformats.org/officeDocument/2006/relationships/tags" Target="../tags/tag186.xml"/><Relationship Id="rId5" Type="http://schemas.openxmlformats.org/officeDocument/2006/relationships/tags" Target="../tags/tag185.xml"/><Relationship Id="rId4" Type="http://schemas.openxmlformats.org/officeDocument/2006/relationships/tags" Target="../tags/tag184.xml"/></Relationships>
</file>

<file path=ppt/slides/_rels/slide23.xml.rels><?xml version="1.0" encoding="UTF-8" standalone="yes"?>
<Relationships xmlns="http://schemas.openxmlformats.org/package/2006/relationships"><Relationship Id="rId8" Type="http://schemas.openxmlformats.org/officeDocument/2006/relationships/tags" Target="../tags/tag194.xml"/><Relationship Id="rId13" Type="http://schemas.openxmlformats.org/officeDocument/2006/relationships/tags" Target="../tags/tag199.xml"/><Relationship Id="rId18" Type="http://schemas.openxmlformats.org/officeDocument/2006/relationships/slideLayout" Target="../slideLayouts/slideLayout7.xml"/><Relationship Id="rId3" Type="http://schemas.openxmlformats.org/officeDocument/2006/relationships/tags" Target="../tags/tag189.xml"/><Relationship Id="rId7" Type="http://schemas.openxmlformats.org/officeDocument/2006/relationships/tags" Target="../tags/tag193.xml"/><Relationship Id="rId12" Type="http://schemas.openxmlformats.org/officeDocument/2006/relationships/tags" Target="../tags/tag198.xml"/><Relationship Id="rId17" Type="http://schemas.openxmlformats.org/officeDocument/2006/relationships/tags" Target="../tags/tag203.xml"/><Relationship Id="rId2" Type="http://schemas.openxmlformats.org/officeDocument/2006/relationships/tags" Target="../tags/tag188.xml"/><Relationship Id="rId16" Type="http://schemas.openxmlformats.org/officeDocument/2006/relationships/tags" Target="../tags/tag202.xml"/><Relationship Id="rId20" Type="http://schemas.openxmlformats.org/officeDocument/2006/relationships/image" Target="../media/image17.png"/><Relationship Id="rId1" Type="http://schemas.openxmlformats.org/officeDocument/2006/relationships/tags" Target="../tags/tag187.xml"/><Relationship Id="rId6" Type="http://schemas.openxmlformats.org/officeDocument/2006/relationships/tags" Target="../tags/tag192.xml"/><Relationship Id="rId11" Type="http://schemas.openxmlformats.org/officeDocument/2006/relationships/tags" Target="../tags/tag197.xml"/><Relationship Id="rId5" Type="http://schemas.openxmlformats.org/officeDocument/2006/relationships/tags" Target="../tags/tag191.xml"/><Relationship Id="rId15" Type="http://schemas.openxmlformats.org/officeDocument/2006/relationships/tags" Target="../tags/tag201.xml"/><Relationship Id="rId10" Type="http://schemas.openxmlformats.org/officeDocument/2006/relationships/tags" Target="../tags/tag196.xml"/><Relationship Id="rId19" Type="http://schemas.openxmlformats.org/officeDocument/2006/relationships/hyperlink" Target="https://www.cnesst.gouv.qc.ca/fr/organisation/documentation/acces-linformation/documents-servant-prise-decision/normes-travail/loi-sur-normes-travail" TargetMode="External"/><Relationship Id="rId4" Type="http://schemas.openxmlformats.org/officeDocument/2006/relationships/tags" Target="../tags/tag190.xml"/><Relationship Id="rId9" Type="http://schemas.openxmlformats.org/officeDocument/2006/relationships/tags" Target="../tags/tag195.xml"/><Relationship Id="rId14" Type="http://schemas.openxmlformats.org/officeDocument/2006/relationships/tags" Target="../tags/tag200.xml"/></Relationships>
</file>

<file path=ppt/slides/_rels/slide24.xml.rels><?xml version="1.0" encoding="UTF-8" standalone="yes"?>
<Relationships xmlns="http://schemas.openxmlformats.org/package/2006/relationships"><Relationship Id="rId3" Type="http://schemas.openxmlformats.org/officeDocument/2006/relationships/image" Target="../media/image30.svg"/><Relationship Id="rId7" Type="http://schemas.openxmlformats.org/officeDocument/2006/relationships/image" Target="../media/image8.svg"/><Relationship Id="rId2" Type="http://schemas.openxmlformats.org/officeDocument/2006/relationships/slideLayout" Target="../slideLayouts/slideLayout18.xml"/><Relationship Id="rId1" Type="http://schemas.openxmlformats.org/officeDocument/2006/relationships/tags" Target="../tags/tag204.xml"/><Relationship Id="rId6" Type="http://schemas.openxmlformats.org/officeDocument/2006/relationships/image" Target="../media/image41.svg"/><Relationship Id="rId5" Type="http://schemas.openxmlformats.org/officeDocument/2006/relationships/image" Target="../media/image14.svg"/><Relationship Id="rId4" Type="http://schemas.openxmlformats.org/officeDocument/2006/relationships/image" Target="../media/image32.svg"/></Relationships>
</file>

<file path=ppt/slides/_rels/slide25.xml.rels><?xml version="1.0" encoding="UTF-8" standalone="yes"?>
<Relationships xmlns="http://schemas.openxmlformats.org/package/2006/relationships"><Relationship Id="rId8" Type="http://schemas.openxmlformats.org/officeDocument/2006/relationships/tags" Target="../tags/tag212.xml"/><Relationship Id="rId13" Type="http://schemas.openxmlformats.org/officeDocument/2006/relationships/tags" Target="../tags/tag217.xml"/><Relationship Id="rId18" Type="http://schemas.openxmlformats.org/officeDocument/2006/relationships/hyperlink" Target="https://www.quebec.ca/nouvelles/actualites/details/loi-25-nouvelles-dispositions-protegeant-la-vie-privee-des-quebecois-certaines-dispositions-entrent-en-vigueur-aujourdhui-43212" TargetMode="External"/><Relationship Id="rId3" Type="http://schemas.openxmlformats.org/officeDocument/2006/relationships/tags" Target="../tags/tag207.xml"/><Relationship Id="rId7" Type="http://schemas.openxmlformats.org/officeDocument/2006/relationships/tags" Target="../tags/tag211.xml"/><Relationship Id="rId12" Type="http://schemas.openxmlformats.org/officeDocument/2006/relationships/tags" Target="../tags/tag216.xml"/><Relationship Id="rId17" Type="http://schemas.openxmlformats.org/officeDocument/2006/relationships/hyperlink" Target="https://csmoca.org/wp-content/uploads/2025/10/Code_conduite_Vcommerces.pdf" TargetMode="External"/><Relationship Id="rId2" Type="http://schemas.openxmlformats.org/officeDocument/2006/relationships/tags" Target="../tags/tag206.xml"/><Relationship Id="rId16" Type="http://schemas.openxmlformats.org/officeDocument/2006/relationships/slideLayout" Target="../slideLayouts/slideLayout7.xml"/><Relationship Id="rId20" Type="http://schemas.openxmlformats.org/officeDocument/2006/relationships/image" Target="../media/image17.png"/><Relationship Id="rId1" Type="http://schemas.openxmlformats.org/officeDocument/2006/relationships/tags" Target="../tags/tag205.xml"/><Relationship Id="rId6" Type="http://schemas.openxmlformats.org/officeDocument/2006/relationships/tags" Target="../tags/tag210.xml"/><Relationship Id="rId11" Type="http://schemas.openxmlformats.org/officeDocument/2006/relationships/tags" Target="../tags/tag215.xml"/><Relationship Id="rId5" Type="http://schemas.openxmlformats.org/officeDocument/2006/relationships/tags" Target="../tags/tag209.xml"/><Relationship Id="rId15" Type="http://schemas.openxmlformats.org/officeDocument/2006/relationships/tags" Target="../tags/tag219.xml"/><Relationship Id="rId10" Type="http://schemas.openxmlformats.org/officeDocument/2006/relationships/tags" Target="../tags/tag214.xml"/><Relationship Id="rId19" Type="http://schemas.openxmlformats.org/officeDocument/2006/relationships/hyperlink" Target="https://laws-lois.justice.gc.ca/fra/lois/a-1/" TargetMode="External"/><Relationship Id="rId4" Type="http://schemas.openxmlformats.org/officeDocument/2006/relationships/tags" Target="../tags/tag208.xml"/><Relationship Id="rId9" Type="http://schemas.openxmlformats.org/officeDocument/2006/relationships/tags" Target="../tags/tag213.xml"/><Relationship Id="rId14" Type="http://schemas.openxmlformats.org/officeDocument/2006/relationships/tags" Target="../tags/tag218.xml"/></Relationships>
</file>

<file path=ppt/slides/_rels/slide26.xml.rels><?xml version="1.0" encoding="UTF-8" standalone="yes"?>
<Relationships xmlns="http://schemas.openxmlformats.org/package/2006/relationships"><Relationship Id="rId8" Type="http://schemas.openxmlformats.org/officeDocument/2006/relationships/tags" Target="../tags/tag227.xml"/><Relationship Id="rId13" Type="http://schemas.openxmlformats.org/officeDocument/2006/relationships/slideLayout" Target="../slideLayouts/slideLayout7.xml"/><Relationship Id="rId18" Type="http://schemas.openxmlformats.org/officeDocument/2006/relationships/image" Target="../media/image17.png"/><Relationship Id="rId3" Type="http://schemas.openxmlformats.org/officeDocument/2006/relationships/tags" Target="../tags/tag222.xml"/><Relationship Id="rId7" Type="http://schemas.openxmlformats.org/officeDocument/2006/relationships/tags" Target="../tags/tag226.xml"/><Relationship Id="rId12" Type="http://schemas.openxmlformats.org/officeDocument/2006/relationships/tags" Target="../tags/tag231.xml"/><Relationship Id="rId17" Type="http://schemas.openxmlformats.org/officeDocument/2006/relationships/hyperlink" Target="https://www.quebec.ca/sante/conseils-et-prevention/saines-habitudes-de-vie/mode-de-vie-sans-tabac/loi-concernant-la-lutte-contre-le-tabagisme" TargetMode="External"/><Relationship Id="rId2" Type="http://schemas.openxmlformats.org/officeDocument/2006/relationships/tags" Target="../tags/tag221.xml"/><Relationship Id="rId16" Type="http://schemas.openxmlformats.org/officeDocument/2006/relationships/hyperlink" Target="https://www.quebec.ca/sante/conseils-et-prevention/alcool-drogues-jeu/connaitre-les-drogues-et-leurs-effets/cannabis/encadrement-cannabis-quebec" TargetMode="External"/><Relationship Id="rId1" Type="http://schemas.openxmlformats.org/officeDocument/2006/relationships/tags" Target="../tags/tag220.xml"/><Relationship Id="rId6" Type="http://schemas.openxmlformats.org/officeDocument/2006/relationships/tags" Target="../tags/tag225.xml"/><Relationship Id="rId11" Type="http://schemas.openxmlformats.org/officeDocument/2006/relationships/tags" Target="../tags/tag230.xml"/><Relationship Id="rId5" Type="http://schemas.openxmlformats.org/officeDocument/2006/relationships/tags" Target="../tags/tag224.xml"/><Relationship Id="rId15" Type="http://schemas.openxmlformats.org/officeDocument/2006/relationships/hyperlink" Target="https://csmoca.org/wp-content/uploads/2026/04/Politique-anti-tabac-et-anti-cigarette-electronique-VC.pdf" TargetMode="External"/><Relationship Id="rId10" Type="http://schemas.openxmlformats.org/officeDocument/2006/relationships/tags" Target="../tags/tag229.xml"/><Relationship Id="rId4" Type="http://schemas.openxmlformats.org/officeDocument/2006/relationships/tags" Target="../tags/tag223.xml"/><Relationship Id="rId9" Type="http://schemas.openxmlformats.org/officeDocument/2006/relationships/tags" Target="../tags/tag228.xml"/><Relationship Id="rId14" Type="http://schemas.openxmlformats.org/officeDocument/2006/relationships/hyperlink" Target="https://csmoca.org/wp-content/uploads/2026/04/Politique-alcool-et-drogues.pdf" TargetMode="External"/></Relationships>
</file>

<file path=ppt/slides/_rels/slide27.xml.rels><?xml version="1.0" encoding="UTF-8" standalone="yes"?>
<Relationships xmlns="http://schemas.openxmlformats.org/package/2006/relationships"><Relationship Id="rId8" Type="http://schemas.openxmlformats.org/officeDocument/2006/relationships/tags" Target="../tags/tag239.xml"/><Relationship Id="rId3" Type="http://schemas.openxmlformats.org/officeDocument/2006/relationships/tags" Target="../tags/tag234.xml"/><Relationship Id="rId7" Type="http://schemas.openxmlformats.org/officeDocument/2006/relationships/tags" Target="../tags/tag238.xml"/><Relationship Id="rId12" Type="http://schemas.openxmlformats.org/officeDocument/2006/relationships/slideLayout" Target="../slideLayouts/slideLayout7.xml"/><Relationship Id="rId2" Type="http://schemas.openxmlformats.org/officeDocument/2006/relationships/tags" Target="../tags/tag233.xml"/><Relationship Id="rId1" Type="http://schemas.openxmlformats.org/officeDocument/2006/relationships/tags" Target="../tags/tag232.xml"/><Relationship Id="rId6" Type="http://schemas.openxmlformats.org/officeDocument/2006/relationships/tags" Target="../tags/tag237.xml"/><Relationship Id="rId11" Type="http://schemas.openxmlformats.org/officeDocument/2006/relationships/tags" Target="../tags/tag242.xml"/><Relationship Id="rId5" Type="http://schemas.openxmlformats.org/officeDocument/2006/relationships/tags" Target="../tags/tag236.xml"/><Relationship Id="rId10" Type="http://schemas.openxmlformats.org/officeDocument/2006/relationships/tags" Target="../tags/tag241.xml"/><Relationship Id="rId4" Type="http://schemas.openxmlformats.org/officeDocument/2006/relationships/tags" Target="../tags/tag235.xml"/><Relationship Id="rId9" Type="http://schemas.openxmlformats.org/officeDocument/2006/relationships/tags" Target="../tags/tag240.xml"/></Relationships>
</file>

<file path=ppt/slides/_rels/slide28.xml.rels><?xml version="1.0" encoding="UTF-8" standalone="yes"?>
<Relationships xmlns="http://schemas.openxmlformats.org/package/2006/relationships"><Relationship Id="rId3" Type="http://schemas.openxmlformats.org/officeDocument/2006/relationships/image" Target="../media/image33.svg"/><Relationship Id="rId7" Type="http://schemas.openxmlformats.org/officeDocument/2006/relationships/image" Target="../media/image8.svg"/><Relationship Id="rId2" Type="http://schemas.openxmlformats.org/officeDocument/2006/relationships/slideLayout" Target="../slideLayouts/slideLayout18.xml"/><Relationship Id="rId1" Type="http://schemas.openxmlformats.org/officeDocument/2006/relationships/tags" Target="../tags/tag243.xml"/><Relationship Id="rId6" Type="http://schemas.openxmlformats.org/officeDocument/2006/relationships/image" Target="../media/image14.svg"/><Relationship Id="rId5" Type="http://schemas.openxmlformats.org/officeDocument/2006/relationships/image" Target="../media/image35.svg"/><Relationship Id="rId4" Type="http://schemas.openxmlformats.org/officeDocument/2006/relationships/image" Target="../media/image42.png"/></Relationships>
</file>

<file path=ppt/slides/_rels/slide29.xml.rels><?xml version="1.0" encoding="UTF-8" standalone="yes"?>
<Relationships xmlns="http://schemas.openxmlformats.org/package/2006/relationships"><Relationship Id="rId8" Type="http://schemas.openxmlformats.org/officeDocument/2006/relationships/tags" Target="../tags/tag251.xml"/><Relationship Id="rId13" Type="http://schemas.openxmlformats.org/officeDocument/2006/relationships/slideLayout" Target="../slideLayouts/slideLayout7.xml"/><Relationship Id="rId18" Type="http://schemas.openxmlformats.org/officeDocument/2006/relationships/image" Target="../media/image17.png"/><Relationship Id="rId3" Type="http://schemas.openxmlformats.org/officeDocument/2006/relationships/tags" Target="../tags/tag246.xml"/><Relationship Id="rId7" Type="http://schemas.openxmlformats.org/officeDocument/2006/relationships/tags" Target="../tags/tag250.xml"/><Relationship Id="rId12" Type="http://schemas.openxmlformats.org/officeDocument/2006/relationships/tags" Target="../tags/tag255.xml"/><Relationship Id="rId17" Type="http://schemas.openxmlformats.org/officeDocument/2006/relationships/hyperlink" Target="https://www.cnesst.gouv.qc.ca/fr/organisation/documentation/formulaires-publications/comprendre-prevenir-harcelement-psychologique" TargetMode="External"/><Relationship Id="rId2" Type="http://schemas.openxmlformats.org/officeDocument/2006/relationships/tags" Target="../tags/tag245.xml"/><Relationship Id="rId16" Type="http://schemas.openxmlformats.org/officeDocument/2006/relationships/hyperlink" Target="https://www.cnesst.gouv.qc.ca/fr/prevention-securite/milieu-travail-sain/harcelement-au-travail/obligations-lemployeur-en-matiere-harcelement" TargetMode="External"/><Relationship Id="rId1" Type="http://schemas.openxmlformats.org/officeDocument/2006/relationships/tags" Target="../tags/tag244.xml"/><Relationship Id="rId6" Type="http://schemas.openxmlformats.org/officeDocument/2006/relationships/tags" Target="../tags/tag249.xml"/><Relationship Id="rId11" Type="http://schemas.openxmlformats.org/officeDocument/2006/relationships/tags" Target="../tags/tag254.xml"/><Relationship Id="rId5" Type="http://schemas.openxmlformats.org/officeDocument/2006/relationships/tags" Target="../tags/tag248.xml"/><Relationship Id="rId15" Type="http://schemas.openxmlformats.org/officeDocument/2006/relationships/hyperlink" Target="https://www.cnesst.gouv.qc.ca/fr/organisation/documentation/acces-linformation/documents-servant-prise-decision/normes-travail/loi-sur-normes-travail" TargetMode="External"/><Relationship Id="rId10" Type="http://schemas.openxmlformats.org/officeDocument/2006/relationships/tags" Target="../tags/tag253.xml"/><Relationship Id="rId4" Type="http://schemas.openxmlformats.org/officeDocument/2006/relationships/tags" Target="../tags/tag247.xml"/><Relationship Id="rId9" Type="http://schemas.openxmlformats.org/officeDocument/2006/relationships/tags" Target="../tags/tag252.xml"/><Relationship Id="rId14" Type="http://schemas.openxmlformats.org/officeDocument/2006/relationships/hyperlink" Target="https://csmoca.org/wp-content/uploads/2026/04/Politique-sur-la-prevention-de-la-violence-discrimination-et-harcelement-VC.pd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8.svg"/><Relationship Id="rId2" Type="http://schemas.openxmlformats.org/officeDocument/2006/relationships/slideLayout" Target="../slideLayouts/slideLayout18.xml"/><Relationship Id="rId1" Type="http://schemas.openxmlformats.org/officeDocument/2006/relationships/tags" Target="../tags/tag15.xml"/><Relationship Id="rId6" Type="http://schemas.openxmlformats.org/officeDocument/2006/relationships/image" Target="../media/image14.svg"/><Relationship Id="rId5" Type="http://schemas.openxmlformats.org/officeDocument/2006/relationships/image" Target="../media/image13.svg"/><Relationship Id="rId4" Type="http://schemas.openxmlformats.org/officeDocument/2006/relationships/image" Target="../media/image12.svg"/></Relationships>
</file>

<file path=ppt/slides/_rels/slide30.xml.rels><?xml version="1.0" encoding="UTF-8" standalone="yes"?>
<Relationships xmlns="http://schemas.openxmlformats.org/package/2006/relationships"><Relationship Id="rId8" Type="http://schemas.openxmlformats.org/officeDocument/2006/relationships/tags" Target="../tags/tag263.xml"/><Relationship Id="rId3" Type="http://schemas.openxmlformats.org/officeDocument/2006/relationships/tags" Target="../tags/tag258.xml"/><Relationship Id="rId7" Type="http://schemas.openxmlformats.org/officeDocument/2006/relationships/tags" Target="../tags/tag262.xml"/><Relationship Id="rId2" Type="http://schemas.openxmlformats.org/officeDocument/2006/relationships/tags" Target="../tags/tag257.xml"/><Relationship Id="rId1" Type="http://schemas.openxmlformats.org/officeDocument/2006/relationships/tags" Target="../tags/tag256.xml"/><Relationship Id="rId6" Type="http://schemas.openxmlformats.org/officeDocument/2006/relationships/tags" Target="../tags/tag261.xml"/><Relationship Id="rId5" Type="http://schemas.openxmlformats.org/officeDocument/2006/relationships/tags" Target="../tags/tag260.xml"/><Relationship Id="rId4" Type="http://schemas.openxmlformats.org/officeDocument/2006/relationships/tags" Target="../tags/tag259.xml"/><Relationship Id="rId9"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6.svg"/><Relationship Id="rId7" Type="http://schemas.openxmlformats.org/officeDocument/2006/relationships/image" Target="../media/image8.svg"/><Relationship Id="rId2" Type="http://schemas.openxmlformats.org/officeDocument/2006/relationships/slideLayout" Target="../slideLayouts/slideLayout18.xml"/><Relationship Id="rId1" Type="http://schemas.openxmlformats.org/officeDocument/2006/relationships/tags" Target="../tags/tag264.xml"/><Relationship Id="rId6" Type="http://schemas.openxmlformats.org/officeDocument/2006/relationships/image" Target="../media/image43.svg"/><Relationship Id="rId5" Type="http://schemas.openxmlformats.org/officeDocument/2006/relationships/image" Target="../media/image14.svg"/><Relationship Id="rId4" Type="http://schemas.openxmlformats.org/officeDocument/2006/relationships/image" Target="../media/image37.svg"/></Relationships>
</file>

<file path=ppt/slides/_rels/slide32.xml.rels><?xml version="1.0" encoding="UTF-8" standalone="yes"?>
<Relationships xmlns="http://schemas.openxmlformats.org/package/2006/relationships"><Relationship Id="rId8" Type="http://schemas.openxmlformats.org/officeDocument/2006/relationships/tags" Target="../tags/tag272.xml"/><Relationship Id="rId13" Type="http://schemas.openxmlformats.org/officeDocument/2006/relationships/tags" Target="../tags/tag277.xml"/><Relationship Id="rId18" Type="http://schemas.openxmlformats.org/officeDocument/2006/relationships/hyperlink" Target="https://csmoca.org/wp-content/uploads/2026/04/Politique-sur-lusage-des-technologies-VC.pdf" TargetMode="External"/><Relationship Id="rId3" Type="http://schemas.openxmlformats.org/officeDocument/2006/relationships/tags" Target="../tags/tag267.xml"/><Relationship Id="rId21" Type="http://schemas.openxmlformats.org/officeDocument/2006/relationships/image" Target="../media/image17.png"/><Relationship Id="rId7" Type="http://schemas.openxmlformats.org/officeDocument/2006/relationships/tags" Target="../tags/tag271.xml"/><Relationship Id="rId12" Type="http://schemas.openxmlformats.org/officeDocument/2006/relationships/tags" Target="../tags/tag276.xml"/><Relationship Id="rId17" Type="http://schemas.openxmlformats.org/officeDocument/2006/relationships/slideLayout" Target="../slideLayouts/slideLayout7.xml"/><Relationship Id="rId2" Type="http://schemas.openxmlformats.org/officeDocument/2006/relationships/tags" Target="../tags/tag266.xml"/><Relationship Id="rId16" Type="http://schemas.openxmlformats.org/officeDocument/2006/relationships/tags" Target="../tags/tag280.xml"/><Relationship Id="rId20" Type="http://schemas.openxmlformats.org/officeDocument/2006/relationships/hyperlink" Target="https://laws-lois.justice.gc.ca/fra/lois/a-1/" TargetMode="External"/><Relationship Id="rId1" Type="http://schemas.openxmlformats.org/officeDocument/2006/relationships/tags" Target="../tags/tag265.xml"/><Relationship Id="rId6" Type="http://schemas.openxmlformats.org/officeDocument/2006/relationships/tags" Target="../tags/tag270.xml"/><Relationship Id="rId11" Type="http://schemas.openxmlformats.org/officeDocument/2006/relationships/tags" Target="../tags/tag275.xml"/><Relationship Id="rId5" Type="http://schemas.openxmlformats.org/officeDocument/2006/relationships/tags" Target="../tags/tag269.xml"/><Relationship Id="rId15" Type="http://schemas.openxmlformats.org/officeDocument/2006/relationships/tags" Target="../tags/tag279.xml"/><Relationship Id="rId10" Type="http://schemas.openxmlformats.org/officeDocument/2006/relationships/tags" Target="../tags/tag274.xml"/><Relationship Id="rId19" Type="http://schemas.openxmlformats.org/officeDocument/2006/relationships/hyperlink" Target="https://csmoca.org/wp-content/uploads/2026/04/Politique-sur-lutilisation-des-reseaux-sociaux-VC.pdf" TargetMode="External"/><Relationship Id="rId4" Type="http://schemas.openxmlformats.org/officeDocument/2006/relationships/tags" Target="../tags/tag268.xml"/><Relationship Id="rId9" Type="http://schemas.openxmlformats.org/officeDocument/2006/relationships/tags" Target="../tags/tag273.xml"/><Relationship Id="rId14" Type="http://schemas.openxmlformats.org/officeDocument/2006/relationships/tags" Target="../tags/tag278.xml"/><Relationship Id="rId22" Type="http://schemas.openxmlformats.org/officeDocument/2006/relationships/hyperlink" Target="https://csmoca.org/wp-content/uploads/2026/04/Politique-sur-lIA.pdf" TargetMode="External"/></Relationships>
</file>

<file path=ppt/slides/_rels/slide33.xml.rels><?xml version="1.0" encoding="UTF-8" standalone="yes"?>
<Relationships xmlns="http://schemas.openxmlformats.org/package/2006/relationships"><Relationship Id="rId8" Type="http://schemas.openxmlformats.org/officeDocument/2006/relationships/tags" Target="../tags/tag288.xml"/><Relationship Id="rId3" Type="http://schemas.openxmlformats.org/officeDocument/2006/relationships/tags" Target="../tags/tag283.xml"/><Relationship Id="rId7" Type="http://schemas.openxmlformats.org/officeDocument/2006/relationships/tags" Target="../tags/tag287.xml"/><Relationship Id="rId12" Type="http://schemas.openxmlformats.org/officeDocument/2006/relationships/image" Target="../media/image17.png"/><Relationship Id="rId2" Type="http://schemas.openxmlformats.org/officeDocument/2006/relationships/tags" Target="../tags/tag282.xml"/><Relationship Id="rId1" Type="http://schemas.openxmlformats.org/officeDocument/2006/relationships/tags" Target="../tags/tag281.xml"/><Relationship Id="rId6" Type="http://schemas.openxmlformats.org/officeDocument/2006/relationships/tags" Target="../tags/tag286.xml"/><Relationship Id="rId11" Type="http://schemas.openxmlformats.org/officeDocument/2006/relationships/slideLayout" Target="../slideLayouts/slideLayout7.xml"/><Relationship Id="rId5" Type="http://schemas.openxmlformats.org/officeDocument/2006/relationships/tags" Target="../tags/tag285.xml"/><Relationship Id="rId10" Type="http://schemas.openxmlformats.org/officeDocument/2006/relationships/tags" Target="../tags/tag290.xml"/><Relationship Id="rId4" Type="http://schemas.openxmlformats.org/officeDocument/2006/relationships/tags" Target="../tags/tag284.xml"/><Relationship Id="rId9" Type="http://schemas.openxmlformats.org/officeDocument/2006/relationships/tags" Target="../tags/tag289.xml"/></Relationships>
</file>

<file path=ppt/slides/_rels/slide34.xml.rels><?xml version="1.0" encoding="UTF-8" standalone="yes"?>
<Relationships xmlns="http://schemas.openxmlformats.org/package/2006/relationships"><Relationship Id="rId8" Type="http://schemas.openxmlformats.org/officeDocument/2006/relationships/tags" Target="../tags/tag298.xml"/><Relationship Id="rId13" Type="http://schemas.openxmlformats.org/officeDocument/2006/relationships/image" Target="../media/image46.png"/><Relationship Id="rId3" Type="http://schemas.openxmlformats.org/officeDocument/2006/relationships/tags" Target="../tags/tag293.xml"/><Relationship Id="rId7" Type="http://schemas.openxmlformats.org/officeDocument/2006/relationships/tags" Target="../tags/tag297.xml"/><Relationship Id="rId12" Type="http://schemas.openxmlformats.org/officeDocument/2006/relationships/image" Target="../media/image45.svg"/><Relationship Id="rId2" Type="http://schemas.openxmlformats.org/officeDocument/2006/relationships/tags" Target="../tags/tag292.xml"/><Relationship Id="rId16" Type="http://schemas.openxmlformats.org/officeDocument/2006/relationships/image" Target="../media/image7.svg"/><Relationship Id="rId1" Type="http://schemas.openxmlformats.org/officeDocument/2006/relationships/tags" Target="../tags/tag291.xml"/><Relationship Id="rId6" Type="http://schemas.openxmlformats.org/officeDocument/2006/relationships/tags" Target="../tags/tag296.xml"/><Relationship Id="rId11" Type="http://schemas.openxmlformats.org/officeDocument/2006/relationships/image" Target="../media/image44.svg"/><Relationship Id="rId5" Type="http://schemas.openxmlformats.org/officeDocument/2006/relationships/tags" Target="../tags/tag295.xml"/><Relationship Id="rId15" Type="http://schemas.openxmlformats.org/officeDocument/2006/relationships/image" Target="../media/image48.png"/><Relationship Id="rId10" Type="http://schemas.openxmlformats.org/officeDocument/2006/relationships/slideLayout" Target="../slideLayouts/slideLayout7.xml"/><Relationship Id="rId4" Type="http://schemas.openxmlformats.org/officeDocument/2006/relationships/tags" Target="../tags/tag294.xml"/><Relationship Id="rId9" Type="http://schemas.openxmlformats.org/officeDocument/2006/relationships/tags" Target="../tags/tag299.xml"/><Relationship Id="rId14" Type="http://schemas.openxmlformats.org/officeDocument/2006/relationships/image" Target="../media/image47.png"/></Relationships>
</file>

<file path=ppt/slides/_rels/slide4.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18.xml"/><Relationship Id="rId7" Type="http://schemas.openxmlformats.org/officeDocument/2006/relationships/tags" Target="../tags/tag22.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tags" Target="../tags/tag21.xml"/><Relationship Id="rId5" Type="http://schemas.openxmlformats.org/officeDocument/2006/relationships/tags" Target="../tags/tag20.xml"/><Relationship Id="rId4" Type="http://schemas.openxmlformats.org/officeDocument/2006/relationships/tags" Target="../tags/tag19.xml"/><Relationship Id="rId9" Type="http://schemas.openxmlformats.org/officeDocument/2006/relationships/image" Target="../media/image7.sv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tags" Target="../tags/tag25.xml"/><Relationship Id="rId7" Type="http://schemas.openxmlformats.org/officeDocument/2006/relationships/image" Target="../media/image16.svg"/><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image" Target="../media/image15.svg"/><Relationship Id="rId5" Type="http://schemas.openxmlformats.org/officeDocument/2006/relationships/slideLayout" Target="../slideLayouts/slideLayout18.xml"/><Relationship Id="rId4" Type="http://schemas.openxmlformats.org/officeDocument/2006/relationships/tags" Target="../tags/tag26.xml"/><Relationship Id="rId9" Type="http://schemas.openxmlformats.org/officeDocument/2006/relationships/image" Target="../media/image7.svg"/></Relationships>
</file>

<file path=ppt/slides/_rels/slide6.xml.rels><?xml version="1.0" encoding="UTF-8" standalone="yes"?>
<Relationships xmlns="http://schemas.openxmlformats.org/package/2006/relationships"><Relationship Id="rId13" Type="http://schemas.openxmlformats.org/officeDocument/2006/relationships/tags" Target="../tags/tag39.xml"/><Relationship Id="rId18" Type="http://schemas.openxmlformats.org/officeDocument/2006/relationships/tags" Target="../tags/tag44.xml"/><Relationship Id="rId26" Type="http://schemas.openxmlformats.org/officeDocument/2006/relationships/hyperlink" Target="https://csmoca.org/wp-content/uploads/2026/04/Les-3-piliers-de-la-culture-dentreprise.pdf" TargetMode="External"/><Relationship Id="rId3" Type="http://schemas.openxmlformats.org/officeDocument/2006/relationships/tags" Target="../tags/tag29.xml"/><Relationship Id="rId21" Type="http://schemas.openxmlformats.org/officeDocument/2006/relationships/tags" Target="../tags/tag47.xml"/><Relationship Id="rId34" Type="http://schemas.openxmlformats.org/officeDocument/2006/relationships/image" Target="../media/image7.svg"/><Relationship Id="rId7" Type="http://schemas.openxmlformats.org/officeDocument/2006/relationships/tags" Target="../tags/tag33.xml"/><Relationship Id="rId12" Type="http://schemas.openxmlformats.org/officeDocument/2006/relationships/tags" Target="../tags/tag38.xml"/><Relationship Id="rId17" Type="http://schemas.openxmlformats.org/officeDocument/2006/relationships/tags" Target="../tags/tag43.xml"/><Relationship Id="rId25" Type="http://schemas.openxmlformats.org/officeDocument/2006/relationships/slideLayout" Target="../slideLayouts/slideLayout7.xml"/><Relationship Id="rId33" Type="http://schemas.openxmlformats.org/officeDocument/2006/relationships/image" Target="../media/image23.svg"/><Relationship Id="rId2" Type="http://schemas.openxmlformats.org/officeDocument/2006/relationships/tags" Target="../tags/tag28.xml"/><Relationship Id="rId16" Type="http://schemas.openxmlformats.org/officeDocument/2006/relationships/tags" Target="../tags/tag42.xml"/><Relationship Id="rId20" Type="http://schemas.openxmlformats.org/officeDocument/2006/relationships/tags" Target="../tags/tag46.xml"/><Relationship Id="rId29" Type="http://schemas.openxmlformats.org/officeDocument/2006/relationships/image" Target="../media/image19.svg"/><Relationship Id="rId1" Type="http://schemas.openxmlformats.org/officeDocument/2006/relationships/tags" Target="../tags/tag27.xml"/><Relationship Id="rId6" Type="http://schemas.openxmlformats.org/officeDocument/2006/relationships/tags" Target="../tags/tag32.xml"/><Relationship Id="rId11" Type="http://schemas.openxmlformats.org/officeDocument/2006/relationships/tags" Target="../tags/tag37.xml"/><Relationship Id="rId24" Type="http://schemas.openxmlformats.org/officeDocument/2006/relationships/tags" Target="../tags/tag50.xml"/><Relationship Id="rId32" Type="http://schemas.openxmlformats.org/officeDocument/2006/relationships/image" Target="../media/image22.svg"/><Relationship Id="rId5" Type="http://schemas.openxmlformats.org/officeDocument/2006/relationships/tags" Target="../tags/tag31.xml"/><Relationship Id="rId15" Type="http://schemas.openxmlformats.org/officeDocument/2006/relationships/tags" Target="../tags/tag41.xml"/><Relationship Id="rId23" Type="http://schemas.openxmlformats.org/officeDocument/2006/relationships/tags" Target="../tags/tag49.xml"/><Relationship Id="rId28" Type="http://schemas.openxmlformats.org/officeDocument/2006/relationships/image" Target="../media/image18.svg"/><Relationship Id="rId10" Type="http://schemas.openxmlformats.org/officeDocument/2006/relationships/tags" Target="../tags/tag36.xml"/><Relationship Id="rId19" Type="http://schemas.openxmlformats.org/officeDocument/2006/relationships/tags" Target="../tags/tag45.xml"/><Relationship Id="rId31" Type="http://schemas.openxmlformats.org/officeDocument/2006/relationships/image" Target="../media/image21.svg"/><Relationship Id="rId4" Type="http://schemas.openxmlformats.org/officeDocument/2006/relationships/tags" Target="../tags/tag30.xml"/><Relationship Id="rId9" Type="http://schemas.openxmlformats.org/officeDocument/2006/relationships/tags" Target="../tags/tag35.xml"/><Relationship Id="rId14" Type="http://schemas.openxmlformats.org/officeDocument/2006/relationships/tags" Target="../tags/tag40.xml"/><Relationship Id="rId22" Type="http://schemas.openxmlformats.org/officeDocument/2006/relationships/tags" Target="../tags/tag48.xml"/><Relationship Id="rId27" Type="http://schemas.openxmlformats.org/officeDocument/2006/relationships/image" Target="../media/image17.png"/><Relationship Id="rId30" Type="http://schemas.openxmlformats.org/officeDocument/2006/relationships/image" Target="../media/image20.svg"/><Relationship Id="rId8" Type="http://schemas.openxmlformats.org/officeDocument/2006/relationships/tags" Target="../tags/tag34.xml"/></Relationships>
</file>

<file path=ppt/slides/_rels/slide7.xml.rels><?xml version="1.0" encoding="UTF-8" standalone="yes"?>
<Relationships xmlns="http://schemas.openxmlformats.org/package/2006/relationships"><Relationship Id="rId8" Type="http://schemas.openxmlformats.org/officeDocument/2006/relationships/image" Target="../media/image24.svg"/><Relationship Id="rId13" Type="http://schemas.openxmlformats.org/officeDocument/2006/relationships/image" Target="../media/image29.svg"/><Relationship Id="rId3" Type="http://schemas.openxmlformats.org/officeDocument/2006/relationships/tags" Target="../tags/tag53.xml"/><Relationship Id="rId7" Type="http://schemas.openxmlformats.org/officeDocument/2006/relationships/image" Target="../media/image7.svg"/><Relationship Id="rId12" Type="http://schemas.openxmlformats.org/officeDocument/2006/relationships/image" Target="../media/image28.svg"/><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image" Target="../media/image17.png"/><Relationship Id="rId11" Type="http://schemas.openxmlformats.org/officeDocument/2006/relationships/image" Target="../media/image27.svg"/><Relationship Id="rId5" Type="http://schemas.openxmlformats.org/officeDocument/2006/relationships/slideLayout" Target="../slideLayouts/slideLayout7.xml"/><Relationship Id="rId10" Type="http://schemas.openxmlformats.org/officeDocument/2006/relationships/image" Target="../media/image26.svg"/><Relationship Id="rId4" Type="http://schemas.openxmlformats.org/officeDocument/2006/relationships/tags" Target="../tags/tag54.xml"/><Relationship Id="rId9" Type="http://schemas.openxmlformats.org/officeDocument/2006/relationships/image" Target="../media/image25.svg"/></Relationships>
</file>

<file path=ppt/slides/_rels/slide8.xml.rels><?xml version="1.0" encoding="UTF-8" standalone="yes"?>
<Relationships xmlns="http://schemas.openxmlformats.org/package/2006/relationships"><Relationship Id="rId8" Type="http://schemas.openxmlformats.org/officeDocument/2006/relationships/tags" Target="../tags/tag62.xml"/><Relationship Id="rId13" Type="http://schemas.openxmlformats.org/officeDocument/2006/relationships/notesSlide" Target="../notesSlides/notesSlide1.xml"/><Relationship Id="rId3" Type="http://schemas.openxmlformats.org/officeDocument/2006/relationships/tags" Target="../tags/tag57.xml"/><Relationship Id="rId7" Type="http://schemas.openxmlformats.org/officeDocument/2006/relationships/tags" Target="../tags/tag61.xml"/><Relationship Id="rId12" Type="http://schemas.openxmlformats.org/officeDocument/2006/relationships/slideLayout" Target="../slideLayouts/slideLayout7.xml"/><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tags" Target="../tags/tag60.xml"/><Relationship Id="rId11" Type="http://schemas.openxmlformats.org/officeDocument/2006/relationships/tags" Target="../tags/tag65.xml"/><Relationship Id="rId5" Type="http://schemas.openxmlformats.org/officeDocument/2006/relationships/tags" Target="../tags/tag59.xml"/><Relationship Id="rId10" Type="http://schemas.openxmlformats.org/officeDocument/2006/relationships/tags" Target="../tags/tag64.xml"/><Relationship Id="rId4" Type="http://schemas.openxmlformats.org/officeDocument/2006/relationships/tags" Target="../tags/tag58.xml"/><Relationship Id="rId9" Type="http://schemas.openxmlformats.org/officeDocument/2006/relationships/tags" Target="../tags/tag63.xml"/><Relationship Id="rId1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30.svg"/><Relationship Id="rId7" Type="http://schemas.openxmlformats.org/officeDocument/2006/relationships/image" Target="../media/image8.svg"/><Relationship Id="rId2" Type="http://schemas.openxmlformats.org/officeDocument/2006/relationships/slideLayout" Target="../slideLayouts/slideLayout18.xml"/><Relationship Id="rId1" Type="http://schemas.openxmlformats.org/officeDocument/2006/relationships/tags" Target="../tags/tag66.xml"/><Relationship Id="rId6" Type="http://schemas.openxmlformats.org/officeDocument/2006/relationships/image" Target="../media/image14.svg"/><Relationship Id="rId5" Type="http://schemas.openxmlformats.org/officeDocument/2006/relationships/image" Target="../media/image32.svg"/><Relationship Id="rId4" Type="http://schemas.openxmlformats.org/officeDocument/2006/relationships/image" Target="../media/image31.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CDFD8"/>
        </a:solidFill>
        <a:effectLst/>
      </p:bgPr>
    </p:bg>
    <p:spTree>
      <p:nvGrpSpPr>
        <p:cNvPr id="1" name=""/>
        <p:cNvGrpSpPr/>
        <p:nvPr/>
      </p:nvGrpSpPr>
      <p:grpSpPr>
        <a:xfrm>
          <a:off x="0" y="0"/>
          <a:ext cx="0" cy="0"/>
          <a:chOff x="0" y="0"/>
          <a:chExt cx="0" cy="0"/>
        </a:xfrm>
      </p:grpSpPr>
      <p:sp>
        <p:nvSpPr>
          <p:cNvPr id="2" name="Freeform 2"/>
          <p:cNvSpPr>
            <a:spLocks noGrp="1" noRot="1" noMove="1" noResize="1" noEditPoints="1" noAdjustHandles="1" noChangeArrowheads="1" noChangeShapeType="1"/>
          </p:cNvSpPr>
          <p:nvPr>
            <p:custDataLst>
              <p:tags r:id="rId1"/>
            </p:custDataLst>
          </p:nvPr>
        </p:nvSpPr>
        <p:spPr>
          <a:xfrm>
            <a:off x="5037721" y="6923735"/>
            <a:ext cx="3619398" cy="3303523"/>
          </a:xfrm>
          <a:custGeom>
            <a:avLst/>
            <a:gdLst/>
            <a:ahLst/>
            <a:cxnLst/>
            <a:rect l="l" t="t" r="r" b="b"/>
            <a:pathLst>
              <a:path w="3619398" h="3303523">
                <a:moveTo>
                  <a:pt x="0" y="0"/>
                </a:moveTo>
                <a:lnTo>
                  <a:pt x="3619398" y="0"/>
                </a:lnTo>
                <a:lnTo>
                  <a:pt x="3619398" y="3303523"/>
                </a:lnTo>
                <a:lnTo>
                  <a:pt x="0" y="3303523"/>
                </a:lnTo>
                <a:lnTo>
                  <a:pt x="0" y="0"/>
                </a:lnTo>
                <a:close/>
              </a:path>
            </a:pathLst>
          </a:custGeom>
          <a:blipFill>
            <a:blip>
              <a:extLst>
                <a:ext uri="{96DAC541-7B7A-43D3-8B79-37D633B846F1}">
                  <asvg:svgBlip xmlns:asvg="http://schemas.microsoft.com/office/drawing/2016/SVG/main" r:embed="rId16"/>
                </a:ext>
              </a:extLst>
            </a:blip>
            <a:stretch>
              <a:fillRect/>
            </a:stretch>
          </a:blipFill>
        </p:spPr>
        <p:txBody>
          <a:bodyPr/>
          <a:lstStyle/>
          <a:p>
            <a:endParaRPr lang="fr-CA"/>
          </a:p>
        </p:txBody>
      </p:sp>
      <p:sp>
        <p:nvSpPr>
          <p:cNvPr id="3" name="Freeform 3"/>
          <p:cNvSpPr>
            <a:spLocks noGrp="1" noRot="1" noMove="1" noResize="1" noEditPoints="1" noAdjustHandles="1" noChangeArrowheads="1" noChangeShapeType="1"/>
          </p:cNvSpPr>
          <p:nvPr>
            <p:custDataLst>
              <p:tags r:id="rId2"/>
            </p:custDataLst>
          </p:nvPr>
        </p:nvSpPr>
        <p:spPr>
          <a:xfrm>
            <a:off x="20831" y="6923735"/>
            <a:ext cx="5209483" cy="3183805"/>
          </a:xfrm>
          <a:custGeom>
            <a:avLst/>
            <a:gdLst/>
            <a:ahLst/>
            <a:cxnLst/>
            <a:rect l="l" t="t" r="r" b="b"/>
            <a:pathLst>
              <a:path w="5209483" h="3183805">
                <a:moveTo>
                  <a:pt x="0" y="0"/>
                </a:moveTo>
                <a:lnTo>
                  <a:pt x="5209483" y="0"/>
                </a:lnTo>
                <a:lnTo>
                  <a:pt x="5209483" y="3183805"/>
                </a:lnTo>
                <a:lnTo>
                  <a:pt x="0" y="3183805"/>
                </a:lnTo>
                <a:lnTo>
                  <a:pt x="0" y="0"/>
                </a:lnTo>
                <a:close/>
              </a:path>
            </a:pathLst>
          </a:custGeom>
          <a:blipFill>
            <a:blip r:embed="rId17"/>
            <a:stretch>
              <a:fillRect r="-809"/>
            </a:stretch>
          </a:blipFill>
        </p:spPr>
        <p:txBody>
          <a:bodyPr/>
          <a:lstStyle/>
          <a:p>
            <a:endParaRPr lang="fr-CA"/>
          </a:p>
        </p:txBody>
      </p:sp>
      <p:sp>
        <p:nvSpPr>
          <p:cNvPr id="5" name="Freeform 5"/>
          <p:cNvSpPr>
            <a:spLocks noGrp="1" noRot="1" noMove="1" noResize="1" noEditPoints="1" noAdjustHandles="1" noChangeArrowheads="1" noChangeShapeType="1"/>
          </p:cNvSpPr>
          <p:nvPr>
            <p:custDataLst>
              <p:tags r:id="rId3"/>
            </p:custDataLst>
          </p:nvPr>
        </p:nvSpPr>
        <p:spPr>
          <a:xfrm>
            <a:off x="8569816" y="6861562"/>
            <a:ext cx="2163808" cy="3303523"/>
          </a:xfrm>
          <a:custGeom>
            <a:avLst/>
            <a:gdLst/>
            <a:ahLst/>
            <a:cxnLst/>
            <a:rect l="l" t="t" r="r" b="b"/>
            <a:pathLst>
              <a:path w="2163808" h="3303523">
                <a:moveTo>
                  <a:pt x="0" y="0"/>
                </a:moveTo>
                <a:lnTo>
                  <a:pt x="2163807" y="0"/>
                </a:lnTo>
                <a:lnTo>
                  <a:pt x="2163807" y="3303523"/>
                </a:lnTo>
                <a:lnTo>
                  <a:pt x="0" y="3303523"/>
                </a:lnTo>
                <a:lnTo>
                  <a:pt x="0" y="0"/>
                </a:lnTo>
                <a:close/>
              </a:path>
            </a:pathLst>
          </a:custGeom>
          <a:blipFill>
            <a:blip r:embed="rId18"/>
            <a:stretch>
              <a:fillRect/>
            </a:stretch>
          </a:blipFill>
        </p:spPr>
        <p:txBody>
          <a:bodyPr/>
          <a:lstStyle/>
          <a:p>
            <a:endParaRPr lang="fr-CA"/>
          </a:p>
        </p:txBody>
      </p:sp>
      <p:sp>
        <p:nvSpPr>
          <p:cNvPr id="6" name="Freeform 6"/>
          <p:cNvSpPr>
            <a:spLocks noGrp="1" noRot="1" noMove="1" noResize="1" noEditPoints="1" noAdjustHandles="1" noChangeArrowheads="1" noChangeShapeType="1"/>
          </p:cNvSpPr>
          <p:nvPr>
            <p:custDataLst>
              <p:tags r:id="rId4"/>
            </p:custDataLst>
          </p:nvPr>
        </p:nvSpPr>
        <p:spPr>
          <a:xfrm>
            <a:off x="11069267" y="6004804"/>
            <a:ext cx="5108348" cy="4284627"/>
          </a:xfrm>
          <a:custGeom>
            <a:avLst/>
            <a:gdLst/>
            <a:ahLst/>
            <a:cxnLst/>
            <a:rect l="l" t="t" r="r" b="b"/>
            <a:pathLst>
              <a:path w="5108348" h="4284627">
                <a:moveTo>
                  <a:pt x="0" y="0"/>
                </a:moveTo>
                <a:lnTo>
                  <a:pt x="5108348" y="0"/>
                </a:lnTo>
                <a:lnTo>
                  <a:pt x="5108348" y="4284626"/>
                </a:lnTo>
                <a:lnTo>
                  <a:pt x="0" y="4284626"/>
                </a:lnTo>
                <a:lnTo>
                  <a:pt x="0" y="0"/>
                </a:lnTo>
                <a:close/>
              </a:path>
            </a:pathLst>
          </a:custGeom>
          <a:blipFill>
            <a:blip>
              <a:extLst>
                <a:ext uri="{96DAC541-7B7A-43D3-8B79-37D633B846F1}">
                  <asvg:svgBlip xmlns:asvg="http://schemas.microsoft.com/office/drawing/2016/SVG/main" r:embed="rId19"/>
                </a:ext>
              </a:extLst>
            </a:blip>
            <a:stretch>
              <a:fillRect/>
            </a:stretch>
          </a:blipFill>
        </p:spPr>
        <p:txBody>
          <a:bodyPr/>
          <a:lstStyle/>
          <a:p>
            <a:endParaRPr lang="fr-CA"/>
          </a:p>
        </p:txBody>
      </p:sp>
      <p:sp>
        <p:nvSpPr>
          <p:cNvPr id="7" name="Freeform 7"/>
          <p:cNvSpPr>
            <a:spLocks noGrp="1" noRot="1" noMove="1" noResize="1" noEditPoints="1" noAdjustHandles="1" noChangeArrowheads="1" noChangeShapeType="1"/>
          </p:cNvSpPr>
          <p:nvPr>
            <p:custDataLst>
              <p:tags r:id="rId5"/>
            </p:custDataLst>
          </p:nvPr>
        </p:nvSpPr>
        <p:spPr>
          <a:xfrm>
            <a:off x="5966505" y="703281"/>
            <a:ext cx="2419156" cy="2313318"/>
          </a:xfrm>
          <a:custGeom>
            <a:avLst/>
            <a:gdLst/>
            <a:ahLst/>
            <a:cxnLst/>
            <a:rect l="l" t="t" r="r" b="b"/>
            <a:pathLst>
              <a:path w="2419156" h="2313318">
                <a:moveTo>
                  <a:pt x="0" y="0"/>
                </a:moveTo>
                <a:lnTo>
                  <a:pt x="2419157" y="0"/>
                </a:lnTo>
                <a:lnTo>
                  <a:pt x="2419157" y="2313319"/>
                </a:lnTo>
                <a:lnTo>
                  <a:pt x="0" y="2313319"/>
                </a:lnTo>
                <a:lnTo>
                  <a:pt x="0" y="0"/>
                </a:lnTo>
                <a:close/>
              </a:path>
            </a:pathLst>
          </a:custGeom>
          <a:blipFill>
            <a:blip>
              <a:extLst>
                <a:ext uri="{96DAC541-7B7A-43D3-8B79-37D633B846F1}">
                  <asvg:svgBlip xmlns:asvg="http://schemas.microsoft.com/office/drawing/2016/SVG/main" r:embed="rId20"/>
                </a:ext>
              </a:extLst>
            </a:blip>
            <a:stretch>
              <a:fillRect/>
            </a:stretch>
          </a:blipFill>
        </p:spPr>
        <p:txBody>
          <a:bodyPr/>
          <a:lstStyle/>
          <a:p>
            <a:endParaRPr lang="fr-CA"/>
          </a:p>
        </p:txBody>
      </p:sp>
      <p:sp>
        <p:nvSpPr>
          <p:cNvPr id="8" name="TextBox 8"/>
          <p:cNvSpPr txBox="1"/>
          <p:nvPr>
            <p:custDataLst>
              <p:tags r:id="rId6"/>
            </p:custDataLst>
          </p:nvPr>
        </p:nvSpPr>
        <p:spPr>
          <a:xfrm>
            <a:off x="430678" y="508137"/>
            <a:ext cx="2551552" cy="1047641"/>
          </a:xfrm>
          <a:prstGeom prst="rect">
            <a:avLst/>
          </a:prstGeom>
        </p:spPr>
        <p:txBody>
          <a:bodyPr lIns="0" tIns="0" rIns="0" bIns="0" rtlCol="0" anchor="t">
            <a:spAutoFit/>
          </a:bodyPr>
          <a:lstStyle/>
          <a:p>
            <a:pPr algn="l">
              <a:lnSpc>
                <a:spcPts val="4200"/>
              </a:lnSpc>
            </a:pPr>
            <a:r>
              <a:rPr lang="fr-CA" sz="3000">
                <a:solidFill>
                  <a:srgbClr val="000000"/>
                </a:solidFill>
                <a:latin typeface="Playfair Display Semi-Bold"/>
                <a:ea typeface="Playfair Display Semi-Bold"/>
                <a:cs typeface="Playfair Display Semi-Bold"/>
                <a:sym typeface="Playfair Display Semi-Bold"/>
              </a:rPr>
              <a:t>NOM de votre organisation</a:t>
            </a:r>
          </a:p>
        </p:txBody>
      </p:sp>
      <p:sp>
        <p:nvSpPr>
          <p:cNvPr id="9" name="TextBox 9"/>
          <p:cNvSpPr txBox="1">
            <a:spLocks noGrp="1" noRot="1" noMove="1" noResize="1" noEditPoints="1" noAdjustHandles="1" noChangeArrowheads="1" noChangeShapeType="1"/>
          </p:cNvSpPr>
          <p:nvPr>
            <p:custDataLst>
              <p:tags r:id="rId7"/>
            </p:custDataLst>
          </p:nvPr>
        </p:nvSpPr>
        <p:spPr>
          <a:xfrm>
            <a:off x="8515996" y="569931"/>
            <a:ext cx="2551552" cy="1145378"/>
          </a:xfrm>
          <a:prstGeom prst="rect">
            <a:avLst/>
          </a:prstGeom>
        </p:spPr>
        <p:txBody>
          <a:bodyPr wrap="square" lIns="0" tIns="0" rIns="0" bIns="0" rtlCol="0" anchor="t">
            <a:spAutoFit/>
          </a:bodyPr>
          <a:lstStyle/>
          <a:p>
            <a:pPr algn="ctr">
              <a:lnSpc>
                <a:spcPts val="9799"/>
              </a:lnSpc>
            </a:pPr>
            <a:r>
              <a:rPr lang="en-US" sz="6999" err="1">
                <a:solidFill>
                  <a:srgbClr val="000000"/>
                </a:solidFill>
                <a:latin typeface="Playfair Display Heavy"/>
                <a:ea typeface="Playfair Display Heavy"/>
                <a:cs typeface="Playfair Display Heavy"/>
                <a:sym typeface="Playfair Display Heavy"/>
              </a:rPr>
              <a:t>anuel</a:t>
            </a:r>
            <a:endParaRPr lang="en-US" sz="6999">
              <a:solidFill>
                <a:srgbClr val="000000"/>
              </a:solidFill>
              <a:latin typeface="Playfair Display Heavy"/>
              <a:ea typeface="Playfair Display Heavy"/>
              <a:cs typeface="Playfair Display Heavy"/>
              <a:sym typeface="Playfair Display Heavy"/>
            </a:endParaRPr>
          </a:p>
        </p:txBody>
      </p:sp>
      <p:sp>
        <p:nvSpPr>
          <p:cNvPr id="10" name="TextBox 10"/>
          <p:cNvSpPr txBox="1">
            <a:spLocks noGrp="1" noRot="1" noMove="1" noResize="1" noEditPoints="1" noAdjustHandles="1" noChangeArrowheads="1" noChangeShapeType="1"/>
          </p:cNvSpPr>
          <p:nvPr>
            <p:custDataLst>
              <p:tags r:id="rId8"/>
            </p:custDataLst>
          </p:nvPr>
        </p:nvSpPr>
        <p:spPr>
          <a:xfrm>
            <a:off x="8515996" y="1701434"/>
            <a:ext cx="2551552" cy="585225"/>
          </a:xfrm>
          <a:prstGeom prst="rect">
            <a:avLst/>
          </a:prstGeom>
        </p:spPr>
        <p:txBody>
          <a:bodyPr wrap="square" lIns="0" tIns="0" rIns="0" bIns="0" rtlCol="0" anchor="t">
            <a:spAutoFit/>
          </a:bodyPr>
          <a:lstStyle/>
          <a:p>
            <a:pPr marL="0" lvl="0" indent="0" algn="ctr">
              <a:lnSpc>
                <a:spcPts val="5040"/>
              </a:lnSpc>
              <a:spcBef>
                <a:spcPct val="0"/>
              </a:spcBef>
            </a:pPr>
            <a:r>
              <a:rPr lang="en-US" sz="3600" u="none" strike="noStrike" err="1">
                <a:solidFill>
                  <a:srgbClr val="000000"/>
                </a:solidFill>
                <a:latin typeface="Playfair Display Heavy"/>
                <a:ea typeface="Playfair Display Heavy"/>
                <a:cs typeface="Playfair Display Heavy"/>
                <a:sym typeface="Playfair Display Heavy"/>
              </a:rPr>
              <a:t>d’employé</a:t>
            </a:r>
            <a:endParaRPr lang="en-US" sz="3600" u="none" strike="noStrike">
              <a:solidFill>
                <a:srgbClr val="000000"/>
              </a:solidFill>
              <a:latin typeface="Playfair Display Heavy"/>
              <a:ea typeface="Playfair Display Heavy"/>
              <a:cs typeface="Playfair Display Heavy"/>
              <a:sym typeface="Playfair Display Heavy"/>
            </a:endParaRPr>
          </a:p>
        </p:txBody>
      </p:sp>
      <p:sp>
        <p:nvSpPr>
          <p:cNvPr id="11" name="TextBox 11"/>
          <p:cNvSpPr txBox="1">
            <a:spLocks noGrp="1" noRot="1" noMove="1" noResize="1" noEditPoints="1" noAdjustHandles="1" noChangeArrowheads="1" noChangeShapeType="1"/>
          </p:cNvSpPr>
          <p:nvPr>
            <p:custDataLst>
              <p:tags r:id="rId9"/>
            </p:custDataLst>
          </p:nvPr>
        </p:nvSpPr>
        <p:spPr>
          <a:xfrm>
            <a:off x="6141112" y="3445225"/>
            <a:ext cx="5032014" cy="496033"/>
          </a:xfrm>
          <a:prstGeom prst="rect">
            <a:avLst/>
          </a:prstGeom>
        </p:spPr>
        <p:txBody>
          <a:bodyPr lIns="0" tIns="0" rIns="0" bIns="0" rtlCol="0" anchor="t">
            <a:spAutoFit/>
          </a:bodyPr>
          <a:lstStyle/>
          <a:p>
            <a:pPr algn="ctr">
              <a:lnSpc>
                <a:spcPts val="4200"/>
              </a:lnSpc>
            </a:pPr>
            <a:r>
              <a:rPr lang="en-US" sz="3000" err="1">
                <a:solidFill>
                  <a:srgbClr val="000000"/>
                </a:solidFill>
                <a:latin typeface="Inter"/>
                <a:ea typeface="Inter"/>
                <a:cs typeface="Inter"/>
                <a:sym typeface="Inter"/>
              </a:rPr>
              <a:t>Commerces</a:t>
            </a:r>
            <a:r>
              <a:rPr lang="en-US" sz="3000">
                <a:solidFill>
                  <a:srgbClr val="000000"/>
                </a:solidFill>
                <a:latin typeface="Inter"/>
                <a:ea typeface="Inter"/>
                <a:cs typeface="Inter"/>
                <a:sym typeface="Inter"/>
              </a:rPr>
              <a:t> </a:t>
            </a:r>
            <a:r>
              <a:rPr lang="en-US" sz="3000" err="1">
                <a:solidFill>
                  <a:srgbClr val="000000"/>
                </a:solidFill>
                <a:latin typeface="Inter"/>
                <a:ea typeface="Inter"/>
                <a:cs typeface="Inter"/>
                <a:sym typeface="Inter"/>
              </a:rPr>
              <a:t>en</a:t>
            </a:r>
            <a:r>
              <a:rPr lang="en-US" sz="3000">
                <a:solidFill>
                  <a:srgbClr val="000000"/>
                </a:solidFill>
                <a:latin typeface="Inter"/>
                <a:ea typeface="Inter"/>
                <a:cs typeface="Inter"/>
                <a:sym typeface="Inter"/>
              </a:rPr>
              <a:t> alimentation</a:t>
            </a:r>
          </a:p>
        </p:txBody>
      </p:sp>
      <p:grpSp>
        <p:nvGrpSpPr>
          <p:cNvPr id="12" name="Group 12"/>
          <p:cNvGrpSpPr>
            <a:grpSpLocks noGrp="1" noUngrp="1" noRot="1" noMove="1" noResize="1"/>
          </p:cNvGrpSpPr>
          <p:nvPr>
            <p:custDataLst>
              <p:tags r:id="rId10"/>
            </p:custDataLst>
          </p:nvPr>
        </p:nvGrpSpPr>
        <p:grpSpPr>
          <a:xfrm>
            <a:off x="6141112" y="4073347"/>
            <a:ext cx="5032014" cy="188125"/>
            <a:chOff x="0" y="0"/>
            <a:chExt cx="6709352" cy="250833"/>
          </a:xfrm>
        </p:grpSpPr>
        <p:grpSp>
          <p:nvGrpSpPr>
            <p:cNvPr id="13" name="Group 13"/>
            <p:cNvGrpSpPr>
              <a:grpSpLocks noGrp="1" noUngrp="1" noRot="1" noMove="1" noResize="1"/>
            </p:cNvGrpSpPr>
            <p:nvPr/>
          </p:nvGrpSpPr>
          <p:grpSpPr>
            <a:xfrm rot="5400000">
              <a:off x="713252" y="-713252"/>
              <a:ext cx="250833" cy="1677338"/>
              <a:chOff x="0" y="0"/>
              <a:chExt cx="322773" cy="2158407"/>
            </a:xfrm>
          </p:grpSpPr>
          <p:sp>
            <p:nvSpPr>
              <p:cNvPr id="14" name="Freeform 14"/>
              <p:cNvSpPr>
                <a:spLocks noGrp="1" noRot="1" noMove="1" noResize="1" noEditPoints="1" noAdjustHandles="1" noChangeArrowheads="1" noChangeShapeType="1"/>
              </p:cNvSpPr>
              <p:nvPr/>
            </p:nvSpPr>
            <p:spPr>
              <a:xfrm>
                <a:off x="0" y="0"/>
                <a:ext cx="322773" cy="2158407"/>
              </a:xfrm>
              <a:custGeom>
                <a:avLst/>
                <a:gdLst/>
                <a:ahLst/>
                <a:cxnLst/>
                <a:rect l="l" t="t" r="r" b="b"/>
                <a:pathLst>
                  <a:path w="322773" h="2158407">
                    <a:moveTo>
                      <a:pt x="0" y="0"/>
                    </a:moveTo>
                    <a:lnTo>
                      <a:pt x="322773" y="0"/>
                    </a:lnTo>
                    <a:lnTo>
                      <a:pt x="322773" y="2158407"/>
                    </a:lnTo>
                    <a:lnTo>
                      <a:pt x="0" y="2158407"/>
                    </a:lnTo>
                    <a:close/>
                  </a:path>
                </a:pathLst>
              </a:custGeom>
              <a:solidFill>
                <a:srgbClr val="EE2E24"/>
              </a:solidFill>
            </p:spPr>
            <p:txBody>
              <a:bodyPr/>
              <a:lstStyle/>
              <a:p>
                <a:endParaRPr lang="fr-CA"/>
              </a:p>
            </p:txBody>
          </p:sp>
        </p:grpSp>
        <p:grpSp>
          <p:nvGrpSpPr>
            <p:cNvPr id="15" name="Group 15"/>
            <p:cNvGrpSpPr>
              <a:grpSpLocks noGrp="1" noUngrp="1" noRot="1" noMove="1" noResize="1"/>
            </p:cNvGrpSpPr>
            <p:nvPr/>
          </p:nvGrpSpPr>
          <p:grpSpPr>
            <a:xfrm rot="5400000">
              <a:off x="2390590" y="-713252"/>
              <a:ext cx="250833" cy="1677338"/>
              <a:chOff x="0" y="0"/>
              <a:chExt cx="322773" cy="2158407"/>
            </a:xfrm>
          </p:grpSpPr>
          <p:sp>
            <p:nvSpPr>
              <p:cNvPr id="16" name="Freeform 16"/>
              <p:cNvSpPr>
                <a:spLocks noGrp="1" noRot="1" noMove="1" noResize="1" noEditPoints="1" noAdjustHandles="1" noChangeArrowheads="1" noChangeShapeType="1"/>
              </p:cNvSpPr>
              <p:nvPr/>
            </p:nvSpPr>
            <p:spPr>
              <a:xfrm>
                <a:off x="0" y="0"/>
                <a:ext cx="322773" cy="2158407"/>
              </a:xfrm>
              <a:custGeom>
                <a:avLst/>
                <a:gdLst/>
                <a:ahLst/>
                <a:cxnLst/>
                <a:rect l="l" t="t" r="r" b="b"/>
                <a:pathLst>
                  <a:path w="322773" h="2158407">
                    <a:moveTo>
                      <a:pt x="0" y="0"/>
                    </a:moveTo>
                    <a:lnTo>
                      <a:pt x="322773" y="0"/>
                    </a:lnTo>
                    <a:lnTo>
                      <a:pt x="322773" y="2158407"/>
                    </a:lnTo>
                    <a:lnTo>
                      <a:pt x="0" y="2158407"/>
                    </a:lnTo>
                    <a:close/>
                  </a:path>
                </a:pathLst>
              </a:custGeom>
              <a:solidFill>
                <a:srgbClr val="00A76D"/>
              </a:solidFill>
            </p:spPr>
            <p:txBody>
              <a:bodyPr/>
              <a:lstStyle/>
              <a:p>
                <a:endParaRPr lang="fr-CA"/>
              </a:p>
            </p:txBody>
          </p:sp>
        </p:grpSp>
        <p:grpSp>
          <p:nvGrpSpPr>
            <p:cNvPr id="17" name="Group 17"/>
            <p:cNvGrpSpPr>
              <a:grpSpLocks noGrp="1" noUngrp="1" noRot="1" noMove="1" noResize="1"/>
            </p:cNvGrpSpPr>
            <p:nvPr/>
          </p:nvGrpSpPr>
          <p:grpSpPr>
            <a:xfrm rot="5400000">
              <a:off x="4067928" y="-713252"/>
              <a:ext cx="250833" cy="1677338"/>
              <a:chOff x="0" y="0"/>
              <a:chExt cx="322773" cy="2158407"/>
            </a:xfrm>
          </p:grpSpPr>
          <p:sp>
            <p:nvSpPr>
              <p:cNvPr id="18" name="Freeform 18"/>
              <p:cNvSpPr>
                <a:spLocks noGrp="1" noRot="1" noMove="1" noResize="1" noEditPoints="1" noAdjustHandles="1" noChangeArrowheads="1" noChangeShapeType="1"/>
              </p:cNvSpPr>
              <p:nvPr/>
            </p:nvSpPr>
            <p:spPr>
              <a:xfrm>
                <a:off x="0" y="0"/>
                <a:ext cx="322773" cy="2158407"/>
              </a:xfrm>
              <a:custGeom>
                <a:avLst/>
                <a:gdLst/>
                <a:ahLst/>
                <a:cxnLst/>
                <a:rect l="l" t="t" r="r" b="b"/>
                <a:pathLst>
                  <a:path w="322773" h="2158407">
                    <a:moveTo>
                      <a:pt x="0" y="0"/>
                    </a:moveTo>
                    <a:lnTo>
                      <a:pt x="322773" y="0"/>
                    </a:lnTo>
                    <a:lnTo>
                      <a:pt x="322773" y="2158407"/>
                    </a:lnTo>
                    <a:lnTo>
                      <a:pt x="0" y="2158407"/>
                    </a:lnTo>
                    <a:close/>
                  </a:path>
                </a:pathLst>
              </a:custGeom>
              <a:solidFill>
                <a:srgbClr val="FFD400"/>
              </a:solidFill>
            </p:spPr>
            <p:txBody>
              <a:bodyPr/>
              <a:lstStyle/>
              <a:p>
                <a:endParaRPr lang="fr-CA"/>
              </a:p>
            </p:txBody>
          </p:sp>
        </p:grpSp>
        <p:grpSp>
          <p:nvGrpSpPr>
            <p:cNvPr id="19" name="Group 19"/>
            <p:cNvGrpSpPr>
              <a:grpSpLocks noGrp="1" noUngrp="1" noRot="1" noMove="1" noResize="1"/>
            </p:cNvGrpSpPr>
            <p:nvPr/>
          </p:nvGrpSpPr>
          <p:grpSpPr>
            <a:xfrm rot="5400000">
              <a:off x="5745266" y="-713252"/>
              <a:ext cx="250833" cy="1677338"/>
              <a:chOff x="0" y="0"/>
              <a:chExt cx="322773" cy="2158407"/>
            </a:xfrm>
          </p:grpSpPr>
          <p:sp>
            <p:nvSpPr>
              <p:cNvPr id="20" name="Freeform 20"/>
              <p:cNvSpPr>
                <a:spLocks noGrp="1" noRot="1" noMove="1" noResize="1" noEditPoints="1" noAdjustHandles="1" noChangeArrowheads="1" noChangeShapeType="1"/>
              </p:cNvSpPr>
              <p:nvPr/>
            </p:nvSpPr>
            <p:spPr>
              <a:xfrm>
                <a:off x="0" y="0"/>
                <a:ext cx="322773" cy="2158407"/>
              </a:xfrm>
              <a:custGeom>
                <a:avLst/>
                <a:gdLst/>
                <a:ahLst/>
                <a:cxnLst/>
                <a:rect l="l" t="t" r="r" b="b"/>
                <a:pathLst>
                  <a:path w="322773" h="2158407">
                    <a:moveTo>
                      <a:pt x="0" y="0"/>
                    </a:moveTo>
                    <a:lnTo>
                      <a:pt x="322773" y="0"/>
                    </a:lnTo>
                    <a:lnTo>
                      <a:pt x="322773" y="2158407"/>
                    </a:lnTo>
                    <a:lnTo>
                      <a:pt x="0" y="2158407"/>
                    </a:lnTo>
                    <a:close/>
                  </a:path>
                </a:pathLst>
              </a:custGeom>
              <a:solidFill>
                <a:srgbClr val="F15822"/>
              </a:solidFill>
            </p:spPr>
            <p:txBody>
              <a:bodyPr/>
              <a:lstStyle/>
              <a:p>
                <a:endParaRPr lang="fr-CA"/>
              </a:p>
            </p:txBody>
          </p:sp>
        </p:grpSp>
      </p:grpSp>
      <p:sp>
        <p:nvSpPr>
          <p:cNvPr id="21" name="TextBox 21"/>
          <p:cNvSpPr txBox="1"/>
          <p:nvPr>
            <p:custDataLst>
              <p:tags r:id="rId11"/>
            </p:custDataLst>
          </p:nvPr>
        </p:nvSpPr>
        <p:spPr>
          <a:xfrm>
            <a:off x="16177614" y="489087"/>
            <a:ext cx="1716167" cy="800219"/>
          </a:xfrm>
          <a:prstGeom prst="rect">
            <a:avLst/>
          </a:prstGeom>
        </p:spPr>
        <p:txBody>
          <a:bodyPr wrap="square" lIns="0" tIns="0" rIns="0" bIns="0" rtlCol="0" anchor="t">
            <a:spAutoFit/>
          </a:bodyPr>
          <a:lstStyle/>
          <a:p>
            <a:pPr algn="ctr"/>
            <a:r>
              <a:rPr lang="en-US" sz="1000">
                <a:solidFill>
                  <a:srgbClr val="000000"/>
                </a:solidFill>
                <a:latin typeface="Playfair Display Bold"/>
                <a:ea typeface="Playfair Display Bold"/>
                <a:cs typeface="Playfair Display Bold"/>
                <a:sym typeface="Playfair Display Bold"/>
              </a:rPr>
              <a:t>Ajoutez votre</a:t>
            </a:r>
          </a:p>
          <a:p>
            <a:pPr algn="ctr"/>
            <a:r>
              <a:rPr lang="en-US" sz="4200">
                <a:solidFill>
                  <a:srgbClr val="000000"/>
                </a:solidFill>
                <a:latin typeface="Playfair Display Bold"/>
                <a:ea typeface="Playfair Display Bold"/>
                <a:cs typeface="Playfair Display Bold"/>
                <a:sym typeface="Playfair Display Bold"/>
              </a:rPr>
              <a:t>LOGO</a:t>
            </a:r>
          </a:p>
        </p:txBody>
      </p:sp>
      <p:sp>
        <p:nvSpPr>
          <p:cNvPr id="22" name="TextBox 22"/>
          <p:cNvSpPr txBox="1"/>
          <p:nvPr>
            <p:custDataLst>
              <p:tags r:id="rId12"/>
            </p:custDataLst>
          </p:nvPr>
        </p:nvSpPr>
        <p:spPr>
          <a:xfrm>
            <a:off x="430678" y="1954744"/>
            <a:ext cx="3303122" cy="490904"/>
          </a:xfrm>
          <a:prstGeom prst="rect">
            <a:avLst/>
          </a:prstGeom>
        </p:spPr>
        <p:txBody>
          <a:bodyPr wrap="square" lIns="0" tIns="0" rIns="0" bIns="0" rtlCol="0" anchor="t">
            <a:spAutoFit/>
          </a:bodyPr>
          <a:lstStyle/>
          <a:p>
            <a:pPr algn="l">
              <a:lnSpc>
                <a:spcPts val="4200"/>
              </a:lnSpc>
            </a:pPr>
            <a:r>
              <a:rPr lang="fr-CA" sz="3000" dirty="0">
                <a:solidFill>
                  <a:srgbClr val="000000"/>
                </a:solidFill>
                <a:latin typeface="Playfair Display Semi-Bold"/>
                <a:ea typeface="Playfair Display Semi-Bold"/>
                <a:cs typeface="Playfair Display Semi-Bold"/>
                <a:sym typeface="Playfair Display Semi-Bold"/>
              </a:rPr>
              <a:t>2025</a:t>
            </a:r>
            <a:endParaRPr lang="en-US" sz="3000" dirty="0">
              <a:solidFill>
                <a:srgbClr val="000000"/>
              </a:solidFill>
              <a:latin typeface="Playfair Display Semi-Bold"/>
              <a:ea typeface="Playfair Display Semi-Bold"/>
              <a:cs typeface="Playfair Display Semi-Bold"/>
              <a:sym typeface="Playfair Display Semi-Bold"/>
            </a:endParaRPr>
          </a:p>
        </p:txBody>
      </p:sp>
      <p:sp>
        <p:nvSpPr>
          <p:cNvPr id="4" name="Freeform 4"/>
          <p:cNvSpPr>
            <a:spLocks noGrp="1" noRot="1" noMove="1" noResize="1" noEditPoints="1" noAdjustHandles="1" noChangeArrowheads="1" noChangeShapeType="1"/>
          </p:cNvSpPr>
          <p:nvPr>
            <p:custDataLst>
              <p:tags r:id="rId13"/>
            </p:custDataLst>
          </p:nvPr>
        </p:nvSpPr>
        <p:spPr>
          <a:xfrm flipH="1">
            <a:off x="15271389" y="7189440"/>
            <a:ext cx="3047987" cy="3059460"/>
          </a:xfrm>
          <a:custGeom>
            <a:avLst/>
            <a:gdLst/>
            <a:ahLst/>
            <a:cxnLst/>
            <a:rect l="l" t="t" r="r" b="b"/>
            <a:pathLst>
              <a:path w="3047987" h="3059460">
                <a:moveTo>
                  <a:pt x="3047987" y="0"/>
                </a:moveTo>
                <a:lnTo>
                  <a:pt x="0" y="0"/>
                </a:lnTo>
                <a:lnTo>
                  <a:pt x="0" y="3059460"/>
                </a:lnTo>
                <a:lnTo>
                  <a:pt x="3047987" y="3059460"/>
                </a:lnTo>
                <a:lnTo>
                  <a:pt x="3047987" y="0"/>
                </a:lnTo>
                <a:close/>
              </a:path>
            </a:pathLst>
          </a:custGeom>
          <a:blipFill>
            <a:blip>
              <a:extLst>
                <a:ext uri="{96DAC541-7B7A-43D3-8B79-37D633B846F1}">
                  <asvg:svgBlip xmlns:asvg="http://schemas.microsoft.com/office/drawing/2016/SVG/main" r:embed="rId21"/>
                </a:ext>
              </a:extLst>
            </a:blip>
            <a:stretch>
              <a:fillRect/>
            </a:stretch>
          </a:blipFill>
        </p:spPr>
        <p:txBody>
          <a:bodyPr/>
          <a:lstStyle/>
          <a:p>
            <a:endParaRPr lang="fr-CA"/>
          </a:p>
        </p:txBody>
      </p:sp>
      <p:grpSp>
        <p:nvGrpSpPr>
          <p:cNvPr id="23" name="Groupe 22">
            <a:extLst>
              <a:ext uri="{FF2B5EF4-FFF2-40B4-BE49-F238E27FC236}">
                <a16:creationId xmlns:a16="http://schemas.microsoft.com/office/drawing/2014/main" id="{38D812D7-CFA9-6BAA-DC1C-66D92FC194A5}"/>
              </a:ext>
            </a:extLst>
          </p:cNvPr>
          <p:cNvGrpSpPr/>
          <p:nvPr>
            <p:custDataLst>
              <p:tags r:id="rId14"/>
            </p:custDataLst>
          </p:nvPr>
        </p:nvGrpSpPr>
        <p:grpSpPr>
          <a:xfrm>
            <a:off x="-3889967" y="218380"/>
            <a:ext cx="3562380" cy="1640028"/>
            <a:chOff x="-1888376" y="2436065"/>
            <a:chExt cx="1634880" cy="1579804"/>
          </a:xfrm>
          <a:solidFill>
            <a:schemeClr val="bg1">
              <a:lumMod val="75000"/>
            </a:schemeClr>
          </a:solidFill>
        </p:grpSpPr>
        <p:sp>
          <p:nvSpPr>
            <p:cNvPr id="24" name="TextBox 3">
              <a:extLst>
                <a:ext uri="{FF2B5EF4-FFF2-40B4-BE49-F238E27FC236}">
                  <a16:creationId xmlns:a16="http://schemas.microsoft.com/office/drawing/2014/main" id="{D7FB7E9C-AD3A-F90C-F5B4-A575456693FE}"/>
                </a:ext>
              </a:extLst>
            </p:cNvPr>
            <p:cNvSpPr txBox="1"/>
            <p:nvPr/>
          </p:nvSpPr>
          <p:spPr>
            <a:xfrm>
              <a:off x="-1888376" y="2436065"/>
              <a:ext cx="1634880" cy="1579804"/>
            </a:xfrm>
            <a:prstGeom prst="rect">
              <a:avLst/>
            </a:prstGeom>
            <a:grpFill/>
            <a:ln>
              <a:noFill/>
            </a:ln>
          </p:spPr>
          <p:txBody>
            <a:bodyPr wrap="square" lIns="91440" tIns="182880" rIns="91440" bIns="91440" rtlCol="0">
              <a:noAutofit/>
            </a:bodyPr>
            <a:lstStyle/>
            <a:p>
              <a:pPr marL="512064" marR="0">
                <a:lnSpc>
                  <a:spcPct val="107000"/>
                </a:lnSpc>
                <a:spcBef>
                  <a:spcPts val="0"/>
                </a:spcBef>
                <a:spcAft>
                  <a:spcPts val="800"/>
                </a:spcAft>
              </a:pPr>
              <a:endParaRPr lang="en-US" sz="1200">
                <a:solidFill>
                  <a:srgbClr val="00A76D"/>
                </a:solidFill>
                <a:effectLst/>
              </a:endParaRPr>
            </a:p>
          </p:txBody>
        </p:sp>
        <p:sp>
          <p:nvSpPr>
            <p:cNvPr id="25" name="ZoneTexte 24">
              <a:extLst>
                <a:ext uri="{FF2B5EF4-FFF2-40B4-BE49-F238E27FC236}">
                  <a16:creationId xmlns:a16="http://schemas.microsoft.com/office/drawing/2014/main" id="{3DAA14EE-0C71-325B-1B11-AD1CC272A177}"/>
                </a:ext>
              </a:extLst>
            </p:cNvPr>
            <p:cNvSpPr txBox="1"/>
            <p:nvPr/>
          </p:nvSpPr>
          <p:spPr>
            <a:xfrm>
              <a:off x="-1888376" y="3225967"/>
              <a:ext cx="1634879" cy="415064"/>
            </a:xfrm>
            <a:prstGeom prst="rect">
              <a:avLst/>
            </a:prstGeom>
            <a:grpFill/>
          </p:spPr>
          <p:txBody>
            <a:bodyPr wrap="square" rtlCol="0">
              <a:spAutoFit/>
            </a:bodyPr>
            <a:lstStyle/>
            <a:p>
              <a:r>
                <a:rPr lang="fr-CA" sz="1100" b="1" i="0">
                  <a:effectLst/>
                  <a:latin typeface="Inter" panose="02000503000000020004" pitchFamily="2" charset="0"/>
                  <a:ea typeface="Inter" panose="02000503000000020004" pitchFamily="2" charset="0"/>
                </a:rPr>
                <a:t>Ajoutez le </a:t>
              </a:r>
              <a:r>
                <a:rPr lang="fr-CA" sz="1100" b="1">
                  <a:latin typeface="Inter" panose="02000503000000020004" pitchFamily="2" charset="0"/>
                  <a:ea typeface="Inter" panose="02000503000000020004" pitchFamily="2" charset="0"/>
                </a:rPr>
                <a:t>nom de votre organisation et </a:t>
              </a:r>
              <a:r>
                <a:rPr lang="fr-CA" sz="1100" b="1" i="0">
                  <a:effectLst/>
                  <a:latin typeface="Inter" panose="02000503000000020004" pitchFamily="2" charset="0"/>
                  <a:ea typeface="Inter" panose="02000503000000020004" pitchFamily="2" charset="0"/>
                </a:rPr>
                <a:t>votre logo </a:t>
              </a:r>
              <a:r>
                <a:rPr lang="fr-CA" sz="1100" b="0" i="0">
                  <a:effectLst/>
                  <a:latin typeface="Inter" panose="02000503000000020004" pitchFamily="2" charset="0"/>
                  <a:ea typeface="Inter" panose="02000503000000020004" pitchFamily="2" charset="0"/>
                </a:rPr>
                <a:t>aux endroits indiqués</a:t>
              </a:r>
              <a:endParaRPr lang="fr-CA" sz="1100">
                <a:latin typeface="Inter" panose="02000503000000020004" pitchFamily="2" charset="0"/>
                <a:ea typeface="Inter" panose="02000503000000020004" pitchFamily="2" charset="0"/>
              </a:endParaRPr>
            </a:p>
          </p:txBody>
        </p:sp>
      </p:grpSp>
      <p:pic>
        <p:nvPicPr>
          <p:cNvPr id="32" name="Graphique 31" descr="Scribble contour">
            <a:extLst>
              <a:ext uri="{FF2B5EF4-FFF2-40B4-BE49-F238E27FC236}">
                <a16:creationId xmlns:a16="http://schemas.microsoft.com/office/drawing/2014/main" id="{2F7E5E2D-527A-C6AD-9BDB-00AFB9C77EE1}"/>
              </a:ext>
            </a:extLst>
          </p:cNvPr>
          <p:cNvPicPr>
            <a:picLocks noChangeAspect="1"/>
          </p:cNvPicPr>
          <p:nvPr/>
        </p:nvPicPr>
        <p:blipFill>
          <a:blip>
            <a:extLst>
              <a:ext uri="{96DAC541-7B7A-43D3-8B79-37D633B846F1}">
                <asvg:svgBlip xmlns:asvg="http://schemas.microsoft.com/office/drawing/2016/SVG/main" r:embed="rId22"/>
              </a:ext>
            </a:extLst>
          </a:blip>
          <a:stretch>
            <a:fillRect/>
          </a:stretch>
        </p:blipFill>
        <p:spPr>
          <a:xfrm>
            <a:off x="-2280642" y="286726"/>
            <a:ext cx="566410" cy="56641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3E1E1"/>
        </a:solidFill>
        <a:effectLst/>
      </p:bgPr>
    </p:bg>
    <p:spTree>
      <p:nvGrpSpPr>
        <p:cNvPr id="1" name=""/>
        <p:cNvGrpSpPr/>
        <p:nvPr/>
      </p:nvGrpSpPr>
      <p:grpSpPr>
        <a:xfrm>
          <a:off x="0" y="0"/>
          <a:ext cx="0" cy="0"/>
          <a:chOff x="0" y="0"/>
          <a:chExt cx="0" cy="0"/>
        </a:xfrm>
      </p:grpSpPr>
      <p:sp>
        <p:nvSpPr>
          <p:cNvPr id="2" name="TextBox 2"/>
          <p:cNvSpPr txBox="1"/>
          <p:nvPr>
            <p:custDataLst>
              <p:tags r:id="rId1"/>
            </p:custDataLst>
          </p:nvPr>
        </p:nvSpPr>
        <p:spPr>
          <a:xfrm>
            <a:off x="404131" y="2030628"/>
            <a:ext cx="17114438" cy="915345"/>
          </a:xfrm>
          <a:prstGeom prst="rect">
            <a:avLst/>
          </a:prstGeom>
        </p:spPr>
        <p:txBody>
          <a:bodyPr lIns="0" tIns="0" rIns="0" bIns="0" rtlCol="0" anchor="t">
            <a:spAutoFit/>
          </a:bodyPr>
          <a:lstStyle/>
          <a:p>
            <a:pPr algn="l">
              <a:lnSpc>
                <a:spcPts val="1820"/>
              </a:lnSpc>
              <a:spcBef>
                <a:spcPct val="0"/>
              </a:spcBef>
            </a:pPr>
            <a:r>
              <a:rPr lang="fr-CA" sz="1400">
                <a:solidFill>
                  <a:srgbClr val="000000"/>
                </a:solidFill>
                <a:latin typeface="Inter"/>
                <a:ea typeface="Inter"/>
                <a:cs typeface="Inter"/>
                <a:sym typeface="Inter"/>
              </a:rPr>
              <a:t>Nous favorisons les mouvements internes de main-d’œuvre en regardant avant tout si une personne déjà employée du commerce pourrait convenir lorsqu’un poste nécessite d’être pourvu. Ces mouvements internes s’inscrivent dans la perspective d’avancement et de développement de carrière que nous tentons de privilégier pour tous les corps d’emploi. Nous valorisons également l’apport de nos employé(e)s quant à la recommandation de candidat(e)s, pouvant se traduire par une prime si une personne recommandée est retenue pour le poste. Si aucun profil au sein de l’entreprise ne convient, le poste sera affiché à l’externe. </a:t>
            </a:r>
          </a:p>
        </p:txBody>
      </p:sp>
      <p:sp>
        <p:nvSpPr>
          <p:cNvPr id="3" name="TextBox 3"/>
          <p:cNvSpPr txBox="1"/>
          <p:nvPr>
            <p:custDataLst>
              <p:tags r:id="rId2"/>
            </p:custDataLst>
          </p:nvPr>
        </p:nvSpPr>
        <p:spPr>
          <a:xfrm>
            <a:off x="404131" y="5150967"/>
            <a:ext cx="17114438" cy="1601079"/>
          </a:xfrm>
          <a:prstGeom prst="rect">
            <a:avLst/>
          </a:prstGeom>
        </p:spPr>
        <p:txBody>
          <a:bodyPr lIns="0" tIns="0" rIns="0" bIns="0" rtlCol="0" anchor="t">
            <a:spAutoFit/>
          </a:bodyPr>
          <a:lstStyle/>
          <a:p>
            <a:pPr algn="l">
              <a:lnSpc>
                <a:spcPts val="1820"/>
              </a:lnSpc>
              <a:spcBef>
                <a:spcPct val="0"/>
              </a:spcBef>
            </a:pPr>
            <a:r>
              <a:rPr lang="fr-CA" sz="1400">
                <a:solidFill>
                  <a:srgbClr val="000000"/>
                </a:solidFill>
                <a:latin typeface="Inter"/>
                <a:ea typeface="Inter"/>
                <a:cs typeface="Inter"/>
                <a:sym typeface="Inter"/>
              </a:rPr>
              <a:t>L’intégration de nos nouveaux(elles) employé(e)s passe par un processus d’accueil efficace, incluant de nombreuses mesures de soutien. </a:t>
            </a:r>
          </a:p>
          <a:p>
            <a:pPr algn="l">
              <a:lnSpc>
                <a:spcPts val="1820"/>
              </a:lnSpc>
              <a:spcBef>
                <a:spcPct val="0"/>
              </a:spcBef>
            </a:pPr>
            <a:endParaRPr lang="fr-CA" sz="1400">
              <a:solidFill>
                <a:srgbClr val="000000"/>
              </a:solidFill>
              <a:latin typeface="Inter"/>
              <a:ea typeface="Inter"/>
              <a:cs typeface="Inter"/>
              <a:sym typeface="Inter"/>
            </a:endParaRPr>
          </a:p>
          <a:p>
            <a:pPr algn="l">
              <a:lnSpc>
                <a:spcPts val="1820"/>
              </a:lnSpc>
              <a:spcBef>
                <a:spcPct val="0"/>
              </a:spcBef>
            </a:pPr>
            <a:r>
              <a:rPr lang="fr-CA" sz="1400">
                <a:solidFill>
                  <a:srgbClr val="000000"/>
                </a:solidFill>
                <a:latin typeface="Inter"/>
                <a:ea typeface="Inter"/>
                <a:cs typeface="Inter"/>
                <a:sym typeface="Inter"/>
              </a:rPr>
              <a:t>À votre arrivée, nous vous formerons sur l’entreprise et sur son fonctionnement, nous vous ferons visiter les lieux et rencontrer vos nouveaux collègues. Les jours suivants seront l’occasion de vous familiariser avec votre poste de travail et développer une relation de confiance avec vos collègues et votre supérieur(e) immédiat(e). Les premiers mois d’intégration en emploi doivent servir à répondre à toutes vos questions. Votre superviseur(e) demeure ouvert(e) à toute discussion entourant votre poste et le fonctionnement de l’emploi.</a:t>
            </a:r>
          </a:p>
          <a:p>
            <a:pPr algn="l">
              <a:lnSpc>
                <a:spcPts val="1820"/>
              </a:lnSpc>
              <a:spcBef>
                <a:spcPct val="0"/>
              </a:spcBef>
            </a:pPr>
            <a:r>
              <a:rPr lang="fr-CA" sz="1400">
                <a:solidFill>
                  <a:srgbClr val="000000"/>
                </a:solidFill>
                <a:latin typeface="Inter"/>
                <a:ea typeface="Inter"/>
                <a:cs typeface="Inter"/>
                <a:sym typeface="Inter"/>
              </a:rPr>
              <a:t> </a:t>
            </a:r>
          </a:p>
          <a:p>
            <a:pPr algn="l">
              <a:lnSpc>
                <a:spcPts val="1820"/>
              </a:lnSpc>
              <a:spcBef>
                <a:spcPct val="0"/>
              </a:spcBef>
            </a:pPr>
            <a:r>
              <a:rPr lang="fr-CA" sz="1400">
                <a:solidFill>
                  <a:srgbClr val="000000"/>
                </a:solidFill>
                <a:latin typeface="Inter"/>
                <a:ea typeface="Inter"/>
                <a:cs typeface="Inter"/>
                <a:sym typeface="Inter"/>
              </a:rPr>
              <a:t>Afin d’assurer une période d’intégration optimale, vous serez sujet à une période d’essai </a:t>
            </a:r>
            <a:r>
              <a:rPr lang="fr-CA" sz="1400">
                <a:highlight>
                  <a:srgbClr val="00FF00"/>
                </a:highlight>
                <a:latin typeface="Inter"/>
                <a:ea typeface="Inter"/>
                <a:cs typeface="Inter"/>
                <a:sym typeface="Inter"/>
              </a:rPr>
              <a:t>de [X] (mois, jours ou heures) </a:t>
            </a:r>
            <a:r>
              <a:rPr lang="fr-CA" sz="1400">
                <a:solidFill>
                  <a:srgbClr val="000000"/>
                </a:solidFill>
                <a:latin typeface="Inter"/>
                <a:ea typeface="Inter"/>
                <a:cs typeface="Inter"/>
                <a:sym typeface="Inter"/>
              </a:rPr>
              <a:t>afin démontrer que vous répondez aux exigences du poste. </a:t>
            </a:r>
          </a:p>
        </p:txBody>
      </p:sp>
      <p:grpSp>
        <p:nvGrpSpPr>
          <p:cNvPr id="4" name="Group 4"/>
          <p:cNvGrpSpPr>
            <a:grpSpLocks noGrp="1" noUngrp="1" noRot="1" noMove="1" noResize="1"/>
          </p:cNvGrpSpPr>
          <p:nvPr>
            <p:custDataLst>
              <p:tags r:id="rId3"/>
            </p:custDataLst>
          </p:nvPr>
        </p:nvGrpSpPr>
        <p:grpSpPr>
          <a:xfrm>
            <a:off x="404131" y="302304"/>
            <a:ext cx="2827126" cy="1179800"/>
            <a:chOff x="0" y="0"/>
            <a:chExt cx="973846" cy="406400"/>
          </a:xfrm>
        </p:grpSpPr>
        <p:sp>
          <p:nvSpPr>
            <p:cNvPr id="5" name="Freeform 5"/>
            <p:cNvSpPr>
              <a:spLocks noGrp="1" noRot="1" noMove="1" noResize="1" noEditPoints="1" noAdjustHandles="1" noChangeArrowheads="1" noChangeShapeType="1"/>
            </p:cNvSpPr>
            <p:nvPr/>
          </p:nvSpPr>
          <p:spPr>
            <a:xfrm>
              <a:off x="0" y="0"/>
              <a:ext cx="973846" cy="406400"/>
            </a:xfrm>
            <a:custGeom>
              <a:avLst/>
              <a:gdLst/>
              <a:ahLst/>
              <a:cxnLst/>
              <a:rect l="l" t="t" r="r" b="b"/>
              <a:pathLst>
                <a:path w="973846" h="406400">
                  <a:moveTo>
                    <a:pt x="770647" y="0"/>
                  </a:moveTo>
                  <a:cubicBezTo>
                    <a:pt x="882871" y="0"/>
                    <a:pt x="973846" y="90976"/>
                    <a:pt x="973846" y="203200"/>
                  </a:cubicBezTo>
                  <a:cubicBezTo>
                    <a:pt x="973846" y="315424"/>
                    <a:pt x="882871" y="406400"/>
                    <a:pt x="770647" y="406400"/>
                  </a:cubicBezTo>
                  <a:lnTo>
                    <a:pt x="203200" y="406400"/>
                  </a:lnTo>
                  <a:cubicBezTo>
                    <a:pt x="90976" y="406400"/>
                    <a:pt x="0" y="315424"/>
                    <a:pt x="0" y="203200"/>
                  </a:cubicBezTo>
                  <a:cubicBezTo>
                    <a:pt x="0" y="90976"/>
                    <a:pt x="90976" y="0"/>
                    <a:pt x="203200" y="0"/>
                  </a:cubicBezTo>
                  <a:close/>
                </a:path>
              </a:pathLst>
            </a:custGeom>
            <a:solidFill>
              <a:srgbClr val="FFD400"/>
            </a:solidFill>
          </p:spPr>
          <p:txBody>
            <a:bodyPr/>
            <a:lstStyle/>
            <a:p>
              <a:endParaRPr lang="fr-CA"/>
            </a:p>
          </p:txBody>
        </p:sp>
        <p:sp>
          <p:nvSpPr>
            <p:cNvPr id="6" name="TextBox 6"/>
            <p:cNvSpPr txBox="1">
              <a:spLocks noGrp="1" noRot="1" noMove="1" noResize="1" noEditPoints="1" noAdjustHandles="1" noChangeArrowheads="1" noChangeShapeType="1"/>
            </p:cNvSpPr>
            <p:nvPr/>
          </p:nvSpPr>
          <p:spPr>
            <a:xfrm>
              <a:off x="0" y="-38100"/>
              <a:ext cx="973846" cy="444500"/>
            </a:xfrm>
            <a:prstGeom prst="rect">
              <a:avLst/>
            </a:prstGeom>
          </p:spPr>
          <p:txBody>
            <a:bodyPr lIns="50800" tIns="50800" rIns="50800" bIns="50800" rtlCol="0" anchor="ctr"/>
            <a:lstStyle/>
            <a:p>
              <a:pPr algn="ctr">
                <a:lnSpc>
                  <a:spcPts val="3217"/>
                </a:lnSpc>
              </a:pPr>
              <a:endParaRPr/>
            </a:p>
          </p:txBody>
        </p:sp>
      </p:grpSp>
      <p:sp>
        <p:nvSpPr>
          <p:cNvPr id="7" name="TextBox 7"/>
          <p:cNvSpPr txBox="1">
            <a:spLocks noGrp="1" noRot="1" noMove="1" noResize="1" noEditPoints="1" noAdjustHandles="1" noChangeArrowheads="1" noChangeShapeType="1"/>
          </p:cNvSpPr>
          <p:nvPr>
            <p:custDataLst>
              <p:tags r:id="rId4"/>
            </p:custDataLst>
          </p:nvPr>
        </p:nvSpPr>
        <p:spPr>
          <a:xfrm>
            <a:off x="596447" y="536712"/>
            <a:ext cx="2442492" cy="682409"/>
          </a:xfrm>
          <a:prstGeom prst="rect">
            <a:avLst/>
          </a:prstGeom>
        </p:spPr>
        <p:txBody>
          <a:bodyPr lIns="0" tIns="0" rIns="0" bIns="0" rtlCol="0" anchor="t">
            <a:spAutoFit/>
          </a:bodyPr>
          <a:lstStyle/>
          <a:p>
            <a:pPr algn="ctr">
              <a:lnSpc>
                <a:spcPts val="2799"/>
              </a:lnSpc>
            </a:pPr>
            <a:r>
              <a:rPr lang="en-US" sz="1999" err="1">
                <a:solidFill>
                  <a:srgbClr val="FFFFFF"/>
                </a:solidFill>
                <a:latin typeface="Playfair Display Bold"/>
                <a:ea typeface="Playfair Display Bold"/>
                <a:cs typeface="Playfair Display Bold"/>
                <a:sym typeface="Playfair Display Bold"/>
              </a:rPr>
              <a:t>Recrutement</a:t>
            </a:r>
            <a:r>
              <a:rPr lang="en-US" sz="1999">
                <a:solidFill>
                  <a:srgbClr val="FFFFFF"/>
                </a:solidFill>
                <a:latin typeface="Playfair Display Bold"/>
                <a:ea typeface="Playfair Display Bold"/>
                <a:cs typeface="Playfair Display Bold"/>
                <a:sym typeface="Playfair Display Bold"/>
              </a:rPr>
              <a:t> et </a:t>
            </a:r>
            <a:r>
              <a:rPr lang="en-US" sz="1999" err="1">
                <a:solidFill>
                  <a:srgbClr val="FFFFFF"/>
                </a:solidFill>
                <a:latin typeface="Playfair Display Bold"/>
                <a:ea typeface="Playfair Display Bold"/>
                <a:cs typeface="Playfair Display Bold"/>
                <a:sym typeface="Playfair Display Bold"/>
              </a:rPr>
              <a:t>sélection</a:t>
            </a:r>
            <a:r>
              <a:rPr lang="en-US" sz="1999">
                <a:solidFill>
                  <a:srgbClr val="FFFFFF"/>
                </a:solidFill>
                <a:latin typeface="Playfair Display Bold"/>
                <a:ea typeface="Playfair Display Bold"/>
                <a:cs typeface="Playfair Display Bold"/>
                <a:sym typeface="Playfair Display Bold"/>
              </a:rPr>
              <a:t> de </a:t>
            </a:r>
            <a:r>
              <a:rPr lang="en-US" sz="1999" err="1">
                <a:solidFill>
                  <a:srgbClr val="FFFFFF"/>
                </a:solidFill>
                <a:latin typeface="Playfair Display Bold"/>
                <a:ea typeface="Playfair Display Bold"/>
                <a:cs typeface="Playfair Display Bold"/>
                <a:sym typeface="Playfair Display Bold"/>
              </a:rPr>
              <a:t>l’équipe</a:t>
            </a:r>
            <a:endParaRPr lang="en-US" sz="1999">
              <a:solidFill>
                <a:srgbClr val="FFFFFF"/>
              </a:solidFill>
              <a:latin typeface="Playfair Display Bold"/>
              <a:ea typeface="Playfair Display Bold"/>
              <a:cs typeface="Playfair Display Bold"/>
              <a:sym typeface="Playfair Display Bold"/>
            </a:endParaRPr>
          </a:p>
        </p:txBody>
      </p:sp>
      <p:grpSp>
        <p:nvGrpSpPr>
          <p:cNvPr id="8" name="Group 8"/>
          <p:cNvGrpSpPr>
            <a:grpSpLocks noGrp="1" noUngrp="1" noRot="1" noMove="1" noResize="1"/>
          </p:cNvGrpSpPr>
          <p:nvPr>
            <p:custDataLst>
              <p:tags r:id="rId5"/>
            </p:custDataLst>
          </p:nvPr>
        </p:nvGrpSpPr>
        <p:grpSpPr>
          <a:xfrm>
            <a:off x="404131" y="3513873"/>
            <a:ext cx="2827126" cy="1179800"/>
            <a:chOff x="0" y="0"/>
            <a:chExt cx="3769501" cy="1573066"/>
          </a:xfrm>
        </p:grpSpPr>
        <p:grpSp>
          <p:nvGrpSpPr>
            <p:cNvPr id="9" name="Group 9"/>
            <p:cNvGrpSpPr>
              <a:grpSpLocks noGrp="1" noUngrp="1" noRot="1" noMove="1" noResize="1"/>
            </p:cNvGrpSpPr>
            <p:nvPr/>
          </p:nvGrpSpPr>
          <p:grpSpPr>
            <a:xfrm>
              <a:off x="0" y="0"/>
              <a:ext cx="3769501" cy="1573066"/>
              <a:chOff x="0" y="0"/>
              <a:chExt cx="973846" cy="406400"/>
            </a:xfrm>
          </p:grpSpPr>
          <p:sp>
            <p:nvSpPr>
              <p:cNvPr id="10" name="Freeform 10"/>
              <p:cNvSpPr>
                <a:spLocks noGrp="1" noRot="1" noMove="1" noResize="1" noEditPoints="1" noAdjustHandles="1" noChangeArrowheads="1" noChangeShapeType="1"/>
              </p:cNvSpPr>
              <p:nvPr/>
            </p:nvSpPr>
            <p:spPr>
              <a:xfrm>
                <a:off x="0" y="0"/>
                <a:ext cx="973846" cy="406400"/>
              </a:xfrm>
              <a:custGeom>
                <a:avLst/>
                <a:gdLst/>
                <a:ahLst/>
                <a:cxnLst/>
                <a:rect l="l" t="t" r="r" b="b"/>
                <a:pathLst>
                  <a:path w="973846" h="406400">
                    <a:moveTo>
                      <a:pt x="770647" y="0"/>
                    </a:moveTo>
                    <a:cubicBezTo>
                      <a:pt x="882871" y="0"/>
                      <a:pt x="973846" y="90976"/>
                      <a:pt x="973846" y="203200"/>
                    </a:cubicBezTo>
                    <a:cubicBezTo>
                      <a:pt x="973846" y="315424"/>
                      <a:pt x="882871" y="406400"/>
                      <a:pt x="770647" y="406400"/>
                    </a:cubicBezTo>
                    <a:lnTo>
                      <a:pt x="203200" y="406400"/>
                    </a:lnTo>
                    <a:cubicBezTo>
                      <a:pt x="90976" y="406400"/>
                      <a:pt x="0" y="315424"/>
                      <a:pt x="0" y="203200"/>
                    </a:cubicBezTo>
                    <a:cubicBezTo>
                      <a:pt x="0" y="90976"/>
                      <a:pt x="90976" y="0"/>
                      <a:pt x="203200" y="0"/>
                    </a:cubicBezTo>
                    <a:close/>
                  </a:path>
                </a:pathLst>
              </a:custGeom>
              <a:solidFill>
                <a:srgbClr val="FFD400"/>
              </a:solidFill>
            </p:spPr>
            <p:txBody>
              <a:bodyPr/>
              <a:lstStyle/>
              <a:p>
                <a:endParaRPr lang="fr-CA"/>
              </a:p>
            </p:txBody>
          </p:sp>
          <p:sp>
            <p:nvSpPr>
              <p:cNvPr id="11" name="TextBox 11"/>
              <p:cNvSpPr txBox="1">
                <a:spLocks noGrp="1" noRot="1" noMove="1" noResize="1" noEditPoints="1" noAdjustHandles="1" noChangeArrowheads="1" noChangeShapeType="1"/>
              </p:cNvSpPr>
              <p:nvPr/>
            </p:nvSpPr>
            <p:spPr>
              <a:xfrm>
                <a:off x="0" y="-38100"/>
                <a:ext cx="973846" cy="444500"/>
              </a:xfrm>
              <a:prstGeom prst="rect">
                <a:avLst/>
              </a:prstGeom>
            </p:spPr>
            <p:txBody>
              <a:bodyPr lIns="50800" tIns="50800" rIns="50800" bIns="50800" rtlCol="0" anchor="ctr"/>
              <a:lstStyle/>
              <a:p>
                <a:pPr algn="ctr">
                  <a:lnSpc>
                    <a:spcPts val="3217"/>
                  </a:lnSpc>
                </a:pPr>
                <a:endParaRPr/>
              </a:p>
            </p:txBody>
          </p:sp>
        </p:grpSp>
        <p:sp>
          <p:nvSpPr>
            <p:cNvPr id="12" name="TextBox 12"/>
            <p:cNvSpPr txBox="1">
              <a:spLocks noGrp="1" noRot="1" noMove="1" noResize="1" noEditPoints="1" noAdjustHandles="1" noChangeArrowheads="1" noChangeShapeType="1"/>
            </p:cNvSpPr>
            <p:nvPr/>
          </p:nvSpPr>
          <p:spPr>
            <a:xfrm>
              <a:off x="457342" y="322069"/>
              <a:ext cx="2854818" cy="900353"/>
            </a:xfrm>
            <a:prstGeom prst="rect">
              <a:avLst/>
            </a:prstGeom>
          </p:spPr>
          <p:txBody>
            <a:bodyPr lIns="0" tIns="0" rIns="0" bIns="0" rtlCol="0" anchor="t">
              <a:spAutoFit/>
            </a:bodyPr>
            <a:lstStyle/>
            <a:p>
              <a:pPr algn="ctr">
                <a:lnSpc>
                  <a:spcPts val="2799"/>
                </a:lnSpc>
              </a:pPr>
              <a:r>
                <a:rPr lang="en-US" sz="1999">
                  <a:solidFill>
                    <a:srgbClr val="FFFFFF"/>
                  </a:solidFill>
                  <a:latin typeface="Playfair Display Bold"/>
                  <a:ea typeface="Playfair Display Bold"/>
                  <a:cs typeface="Playfair Display Bold"/>
                  <a:sym typeface="Playfair Display Bold"/>
                </a:rPr>
                <a:t>Premiers pas dans </a:t>
              </a:r>
              <a:r>
                <a:rPr lang="en-US" sz="1999" err="1">
                  <a:solidFill>
                    <a:srgbClr val="FFFFFF"/>
                  </a:solidFill>
                  <a:latin typeface="Playfair Display Bold"/>
                  <a:ea typeface="Playfair Display Bold"/>
                  <a:cs typeface="Playfair Display Bold"/>
                  <a:sym typeface="Playfair Display Bold"/>
                </a:rPr>
                <a:t>l’équipe</a:t>
              </a:r>
              <a:endParaRPr lang="en-US" sz="1999">
                <a:solidFill>
                  <a:srgbClr val="FFFFFF"/>
                </a:solidFill>
                <a:latin typeface="Playfair Display Bold"/>
                <a:ea typeface="Playfair Display Bold"/>
                <a:cs typeface="Playfair Display Bold"/>
                <a:sym typeface="Playfair Display Bold"/>
              </a:endParaRPr>
            </a:p>
          </p:txBody>
        </p:sp>
      </p:grpSp>
      <p:grpSp>
        <p:nvGrpSpPr>
          <p:cNvPr id="13" name="Group 13"/>
          <p:cNvGrpSpPr>
            <a:grpSpLocks noGrp="1" noUngrp="1" noRot="1" noMove="1" noResize="1"/>
          </p:cNvGrpSpPr>
          <p:nvPr>
            <p:custDataLst>
              <p:tags r:id="rId6"/>
            </p:custDataLst>
          </p:nvPr>
        </p:nvGrpSpPr>
        <p:grpSpPr>
          <a:xfrm>
            <a:off x="404131" y="7190493"/>
            <a:ext cx="2827126" cy="1179800"/>
            <a:chOff x="0" y="0"/>
            <a:chExt cx="3769501" cy="1573066"/>
          </a:xfrm>
        </p:grpSpPr>
        <p:grpSp>
          <p:nvGrpSpPr>
            <p:cNvPr id="14" name="Group 14"/>
            <p:cNvGrpSpPr>
              <a:grpSpLocks noGrp="1" noUngrp="1" noRot="1" noMove="1" noResize="1"/>
            </p:cNvGrpSpPr>
            <p:nvPr/>
          </p:nvGrpSpPr>
          <p:grpSpPr>
            <a:xfrm>
              <a:off x="0" y="0"/>
              <a:ext cx="3769501" cy="1573066"/>
              <a:chOff x="0" y="0"/>
              <a:chExt cx="973846" cy="406400"/>
            </a:xfrm>
          </p:grpSpPr>
          <p:sp>
            <p:nvSpPr>
              <p:cNvPr id="15" name="Freeform 15"/>
              <p:cNvSpPr>
                <a:spLocks noGrp="1" noRot="1" noMove="1" noResize="1" noEditPoints="1" noAdjustHandles="1" noChangeArrowheads="1" noChangeShapeType="1"/>
              </p:cNvSpPr>
              <p:nvPr/>
            </p:nvSpPr>
            <p:spPr>
              <a:xfrm>
                <a:off x="0" y="0"/>
                <a:ext cx="973846" cy="406400"/>
              </a:xfrm>
              <a:custGeom>
                <a:avLst/>
                <a:gdLst/>
                <a:ahLst/>
                <a:cxnLst/>
                <a:rect l="l" t="t" r="r" b="b"/>
                <a:pathLst>
                  <a:path w="973846" h="406400">
                    <a:moveTo>
                      <a:pt x="770647" y="0"/>
                    </a:moveTo>
                    <a:cubicBezTo>
                      <a:pt x="882871" y="0"/>
                      <a:pt x="973846" y="90976"/>
                      <a:pt x="973846" y="203200"/>
                    </a:cubicBezTo>
                    <a:cubicBezTo>
                      <a:pt x="973846" y="315424"/>
                      <a:pt x="882871" y="406400"/>
                      <a:pt x="770647" y="406400"/>
                    </a:cubicBezTo>
                    <a:lnTo>
                      <a:pt x="203200" y="406400"/>
                    </a:lnTo>
                    <a:cubicBezTo>
                      <a:pt x="90976" y="406400"/>
                      <a:pt x="0" y="315424"/>
                      <a:pt x="0" y="203200"/>
                    </a:cubicBezTo>
                    <a:cubicBezTo>
                      <a:pt x="0" y="90976"/>
                      <a:pt x="90976" y="0"/>
                      <a:pt x="203200" y="0"/>
                    </a:cubicBezTo>
                    <a:close/>
                  </a:path>
                </a:pathLst>
              </a:custGeom>
              <a:solidFill>
                <a:srgbClr val="FFD400"/>
              </a:solidFill>
            </p:spPr>
            <p:txBody>
              <a:bodyPr/>
              <a:lstStyle/>
              <a:p>
                <a:endParaRPr lang="fr-CA"/>
              </a:p>
            </p:txBody>
          </p:sp>
          <p:sp>
            <p:nvSpPr>
              <p:cNvPr id="16" name="TextBox 16"/>
              <p:cNvSpPr txBox="1">
                <a:spLocks noGrp="1" noRot="1" noMove="1" noResize="1" noEditPoints="1" noAdjustHandles="1" noChangeArrowheads="1" noChangeShapeType="1"/>
              </p:cNvSpPr>
              <p:nvPr/>
            </p:nvSpPr>
            <p:spPr>
              <a:xfrm>
                <a:off x="0" y="-38100"/>
                <a:ext cx="973846" cy="444500"/>
              </a:xfrm>
              <a:prstGeom prst="rect">
                <a:avLst/>
              </a:prstGeom>
            </p:spPr>
            <p:txBody>
              <a:bodyPr lIns="50800" tIns="50800" rIns="50800" bIns="50800" rtlCol="0" anchor="ctr"/>
              <a:lstStyle/>
              <a:p>
                <a:pPr algn="ctr">
                  <a:lnSpc>
                    <a:spcPts val="3217"/>
                  </a:lnSpc>
                </a:pPr>
                <a:endParaRPr/>
              </a:p>
            </p:txBody>
          </p:sp>
        </p:grpSp>
        <p:sp>
          <p:nvSpPr>
            <p:cNvPr id="17" name="TextBox 17"/>
            <p:cNvSpPr txBox="1">
              <a:spLocks noGrp="1" noRot="1" noMove="1" noResize="1" noEditPoints="1" noAdjustHandles="1" noChangeArrowheads="1" noChangeShapeType="1"/>
            </p:cNvSpPr>
            <p:nvPr/>
          </p:nvSpPr>
          <p:spPr>
            <a:xfrm>
              <a:off x="457342" y="87191"/>
              <a:ext cx="2854818" cy="1370109"/>
            </a:xfrm>
            <a:prstGeom prst="rect">
              <a:avLst/>
            </a:prstGeom>
          </p:spPr>
          <p:txBody>
            <a:bodyPr lIns="0" tIns="0" rIns="0" bIns="0" rtlCol="0" anchor="t">
              <a:spAutoFit/>
            </a:bodyPr>
            <a:lstStyle/>
            <a:p>
              <a:pPr algn="ctr">
                <a:lnSpc>
                  <a:spcPts val="2799"/>
                </a:lnSpc>
              </a:pPr>
              <a:r>
                <a:rPr lang="en-US" sz="1999">
                  <a:solidFill>
                    <a:srgbClr val="FFFFFF"/>
                  </a:solidFill>
                  <a:latin typeface="Playfair Display Bold"/>
                  <a:ea typeface="Playfair Display Bold"/>
                  <a:cs typeface="Playfair Display Bold"/>
                  <a:sym typeface="Playfair Display Bold"/>
                </a:rPr>
                <a:t>Formation et </a:t>
              </a:r>
              <a:r>
                <a:rPr lang="en-US" sz="1999" err="1">
                  <a:solidFill>
                    <a:srgbClr val="FFFFFF"/>
                  </a:solidFill>
                  <a:latin typeface="Playfair Display Bold"/>
                  <a:ea typeface="Playfair Display Bold"/>
                  <a:cs typeface="Playfair Display Bold"/>
                  <a:sym typeface="Playfair Display Bold"/>
                </a:rPr>
                <a:t>développement</a:t>
              </a:r>
              <a:r>
                <a:rPr lang="en-US" sz="1999">
                  <a:solidFill>
                    <a:srgbClr val="FFFFFF"/>
                  </a:solidFill>
                  <a:latin typeface="Playfair Display Bold"/>
                  <a:ea typeface="Playfair Display Bold"/>
                  <a:cs typeface="Playfair Display Bold"/>
                  <a:sym typeface="Playfair Display Bold"/>
                </a:rPr>
                <a:t> </a:t>
              </a:r>
              <a:r>
                <a:rPr lang="en-US" sz="1999" err="1">
                  <a:solidFill>
                    <a:srgbClr val="FFFFFF"/>
                  </a:solidFill>
                  <a:latin typeface="Playfair Display Bold"/>
                  <a:ea typeface="Playfair Display Bold"/>
                  <a:cs typeface="Playfair Display Bold"/>
                  <a:sym typeface="Playfair Display Bold"/>
                </a:rPr>
                <a:t>continu</a:t>
              </a:r>
              <a:endParaRPr lang="en-US" sz="1999">
                <a:solidFill>
                  <a:srgbClr val="FFFFFF"/>
                </a:solidFill>
                <a:latin typeface="Playfair Display Bold"/>
                <a:ea typeface="Playfair Display Bold"/>
                <a:cs typeface="Playfair Display Bold"/>
                <a:sym typeface="Playfair Display Bold"/>
              </a:endParaRPr>
            </a:p>
          </p:txBody>
        </p:sp>
      </p:grpSp>
      <p:sp>
        <p:nvSpPr>
          <p:cNvPr id="18" name="TextBox 18"/>
          <p:cNvSpPr txBox="1"/>
          <p:nvPr>
            <p:custDataLst>
              <p:tags r:id="rId7"/>
            </p:custDataLst>
          </p:nvPr>
        </p:nvSpPr>
        <p:spPr>
          <a:xfrm>
            <a:off x="404131" y="8922742"/>
            <a:ext cx="17114438" cy="908582"/>
          </a:xfrm>
          <a:prstGeom prst="rect">
            <a:avLst/>
          </a:prstGeom>
        </p:spPr>
        <p:txBody>
          <a:bodyPr lIns="0" tIns="0" rIns="0" bIns="0" rtlCol="0" anchor="t">
            <a:spAutoFit/>
          </a:bodyPr>
          <a:lstStyle/>
          <a:p>
            <a:pPr algn="l">
              <a:lnSpc>
                <a:spcPts val="1820"/>
              </a:lnSpc>
              <a:spcBef>
                <a:spcPct val="0"/>
              </a:spcBef>
            </a:pPr>
            <a:r>
              <a:rPr lang="fr-CA" sz="1400" dirty="0">
                <a:solidFill>
                  <a:srgbClr val="000000"/>
                </a:solidFill>
                <a:latin typeface="Inter"/>
                <a:ea typeface="Inter"/>
                <a:cs typeface="Inter"/>
                <a:sym typeface="Inter"/>
              </a:rPr>
              <a:t>Au sein de notre commerce, la formation est une priorité pour assurer notre pérennité et l’épanouissement de tous(tes). Nous vous encourageons à développer vos compétences au moyen de formations internes et externes.</a:t>
            </a:r>
          </a:p>
          <a:p>
            <a:pPr algn="l">
              <a:lnSpc>
                <a:spcPts val="1820"/>
              </a:lnSpc>
              <a:spcBef>
                <a:spcPct val="0"/>
              </a:spcBef>
            </a:pPr>
            <a:endParaRPr lang="fr-CA" sz="1400" dirty="0">
              <a:solidFill>
                <a:srgbClr val="000000"/>
              </a:solidFill>
              <a:latin typeface="Inter"/>
              <a:ea typeface="Inter"/>
              <a:cs typeface="Inter"/>
              <a:sym typeface="Inter"/>
            </a:endParaRPr>
          </a:p>
          <a:p>
            <a:pPr algn="l">
              <a:lnSpc>
                <a:spcPts val="1820"/>
              </a:lnSpc>
              <a:spcBef>
                <a:spcPct val="0"/>
              </a:spcBef>
            </a:pPr>
            <a:r>
              <a:rPr lang="fr-CA" sz="1400" dirty="0">
                <a:solidFill>
                  <a:srgbClr val="000000"/>
                </a:solidFill>
                <a:latin typeface="Inter"/>
                <a:ea typeface="Inter"/>
                <a:cs typeface="Inter"/>
                <a:sym typeface="Inter"/>
              </a:rPr>
              <a:t>Toute formation, ainsi que les frais qui y sont reliés, doivent être autorisés par votre supérieur(e) immédiat(e), lequel(laquelle) tient compte des besoins et du budget lié à la formation. </a:t>
            </a:r>
          </a:p>
        </p:txBody>
      </p:sp>
      <p:sp>
        <p:nvSpPr>
          <p:cNvPr id="30" name="Espace réservé du numéro de diapositive 29">
            <a:extLst>
              <a:ext uri="{FF2B5EF4-FFF2-40B4-BE49-F238E27FC236}">
                <a16:creationId xmlns:a16="http://schemas.microsoft.com/office/drawing/2014/main" id="{5A8F4DF1-B2A6-416B-2F04-98C9885A5BE7}"/>
              </a:ext>
            </a:extLst>
          </p:cNvPr>
          <p:cNvSpPr>
            <a:spLocks noGrp="1" noRot="1" noMove="1" noResize="1" noEditPoints="1" noAdjustHandles="1" noChangeArrowheads="1" noChangeShapeType="1"/>
          </p:cNvSpPr>
          <p:nvPr>
            <p:ph type="sldNum" sz="quarter" idx="12"/>
            <p:custDataLst>
              <p:tags r:id="rId8"/>
            </p:custDataLst>
          </p:nvPr>
        </p:nvSpPr>
        <p:spPr/>
        <p:txBody>
          <a:bodyPr/>
          <a:lstStyle/>
          <a:p>
            <a:fld id="{B6F15528-21DE-4FAA-801E-634DDDAF4B2B}" type="slidenum">
              <a:rPr lang="en-US" smtClean="0"/>
              <a:pPr/>
              <a:t>10</a:t>
            </a:fld>
            <a:endParaRPr lang="en-US"/>
          </a:p>
        </p:txBody>
      </p:sp>
      <p:sp>
        <p:nvSpPr>
          <p:cNvPr id="31" name="TextBox 3">
            <a:extLst>
              <a:ext uri="{FF2B5EF4-FFF2-40B4-BE49-F238E27FC236}">
                <a16:creationId xmlns:a16="http://schemas.microsoft.com/office/drawing/2014/main" id="{C59700E8-CE6F-B3A1-6697-4500C062FA0D}"/>
              </a:ext>
            </a:extLst>
          </p:cNvPr>
          <p:cNvSpPr txBox="1"/>
          <p:nvPr>
            <p:custDataLst>
              <p:tags r:id="rId9"/>
            </p:custDataLst>
          </p:nvPr>
        </p:nvSpPr>
        <p:spPr>
          <a:xfrm>
            <a:off x="-3276600" y="1219121"/>
            <a:ext cx="3075488" cy="2209880"/>
          </a:xfrm>
          <a:prstGeom prst="rect">
            <a:avLst/>
          </a:prstGeom>
          <a:gradFill flip="none" rotWithShape="1">
            <a:gsLst>
              <a:gs pos="0">
                <a:srgbClr val="FFD400">
                  <a:tint val="66000"/>
                  <a:satMod val="160000"/>
                </a:srgbClr>
              </a:gs>
              <a:gs pos="50000">
                <a:srgbClr val="FFD400">
                  <a:tint val="44500"/>
                  <a:satMod val="160000"/>
                </a:srgbClr>
              </a:gs>
              <a:gs pos="100000">
                <a:srgbClr val="FFD400">
                  <a:tint val="23500"/>
                  <a:satMod val="160000"/>
                </a:srgbClr>
              </a:gs>
            </a:gsLst>
            <a:lin ang="2700000" scaled="1"/>
            <a:tileRect/>
          </a:gradFill>
          <a:ln>
            <a:noFill/>
          </a:ln>
        </p:spPr>
        <p:txBody>
          <a:bodyPr wrap="square" lIns="91440" tIns="182880" rIns="91440" bIns="91440" rtlCol="0">
            <a:noAutofit/>
          </a:bodyPr>
          <a:lstStyle/>
          <a:p>
            <a:pPr marL="512064" marR="0">
              <a:lnSpc>
                <a:spcPct val="107000"/>
              </a:lnSpc>
              <a:spcBef>
                <a:spcPts val="0"/>
              </a:spcBef>
              <a:spcAft>
                <a:spcPts val="800"/>
              </a:spcAft>
            </a:pPr>
            <a:endParaRPr lang="en-US" sz="1400">
              <a:solidFill>
                <a:srgbClr val="00A76D"/>
              </a:solidFill>
              <a:effectLst/>
            </a:endParaRPr>
          </a:p>
        </p:txBody>
      </p:sp>
      <p:sp>
        <p:nvSpPr>
          <p:cNvPr id="33" name="ZoneTexte 32">
            <a:extLst>
              <a:ext uri="{FF2B5EF4-FFF2-40B4-BE49-F238E27FC236}">
                <a16:creationId xmlns:a16="http://schemas.microsoft.com/office/drawing/2014/main" id="{83915A8E-F3D5-B3BB-7FEC-6DFB924208C7}"/>
              </a:ext>
            </a:extLst>
          </p:cNvPr>
          <p:cNvSpPr txBox="1"/>
          <p:nvPr>
            <p:custDataLst>
              <p:tags r:id="rId10"/>
            </p:custDataLst>
          </p:nvPr>
        </p:nvSpPr>
        <p:spPr>
          <a:xfrm>
            <a:off x="-3119826" y="2487772"/>
            <a:ext cx="2687562" cy="769441"/>
          </a:xfrm>
          <a:prstGeom prst="rect">
            <a:avLst/>
          </a:prstGeom>
          <a:noFill/>
        </p:spPr>
        <p:txBody>
          <a:bodyPr wrap="square">
            <a:spAutoFit/>
          </a:bodyPr>
          <a:lstStyle/>
          <a:p>
            <a:pPr rtl="0" fontAlgn="base"/>
            <a:r>
              <a:rPr lang="fr-CA" sz="1100" b="0" i="0" dirty="0">
                <a:effectLst/>
                <a:latin typeface="Inter" panose="02000503000000020004" pitchFamily="2" charset="0"/>
                <a:ea typeface="Inter" panose="02000503000000020004" pitchFamily="2" charset="0"/>
              </a:rPr>
              <a:t>Veuillez-vous référer à la </a:t>
            </a:r>
            <a:r>
              <a:rPr lang="fr-CA" sz="1100" b="1" i="1" u="sng" strike="noStrike" dirty="0">
                <a:effectLst/>
                <a:latin typeface="Inter" panose="02000503000000020004" pitchFamily="2" charset="0"/>
                <a:ea typeface="Inter" panose="02000503000000020004" pitchFamily="2" charset="0"/>
                <a:hlinkClick r:id="rId16">
                  <a:extLst>
                    <a:ext uri="{A12FA001-AC4F-418D-AE19-62706E023703}">
                      <ahyp:hlinkClr xmlns:ahyp="http://schemas.microsoft.com/office/drawing/2018/hyperlinkcolor" val="tx"/>
                    </a:ext>
                  </a:extLst>
                </a:hlinkClick>
              </a:rPr>
              <a:t>Loi sur l’équité salariale</a:t>
            </a:r>
            <a:r>
              <a:rPr lang="fr-CA" sz="1100" b="0" i="0" dirty="0">
                <a:effectLst/>
                <a:latin typeface="Inter" panose="02000503000000020004" pitchFamily="2" charset="0"/>
                <a:ea typeface="Inter" panose="02000503000000020004" pitchFamily="2" charset="0"/>
              </a:rPr>
              <a:t> ou consultez la ressource </a:t>
            </a:r>
            <a:r>
              <a:rPr lang="fr-CA" sz="1100" b="1" i="0" u="sng" strike="noStrike" dirty="0">
                <a:effectLst/>
                <a:latin typeface="Inter" panose="02000503000000020004" pitchFamily="2" charset="0"/>
                <a:ea typeface="Inter" panose="02000503000000020004" pitchFamily="2" charset="0"/>
                <a:hlinkClick r:id="rId17">
                  <a:extLst>
                    <a:ext uri="{A12FA001-AC4F-418D-AE19-62706E023703}">
                      <ahyp:hlinkClr xmlns:ahyp="http://schemas.microsoft.com/office/drawing/2018/hyperlinkcolor" val="tx"/>
                    </a:ext>
                  </a:extLst>
                </a:hlinkClick>
              </a:rPr>
              <a:t>Recruter sans discriminer</a:t>
            </a:r>
            <a:r>
              <a:rPr lang="fr-CA" sz="1100" b="0" i="0" dirty="0">
                <a:effectLst/>
                <a:latin typeface="Inter" panose="02000503000000020004" pitchFamily="2" charset="0"/>
                <a:ea typeface="Inter" panose="02000503000000020004" pitchFamily="2" charset="0"/>
              </a:rPr>
              <a:t> pour en savoir plus. </a:t>
            </a:r>
          </a:p>
        </p:txBody>
      </p:sp>
      <p:sp>
        <p:nvSpPr>
          <p:cNvPr id="34" name="TextBox 3">
            <a:extLst>
              <a:ext uri="{FF2B5EF4-FFF2-40B4-BE49-F238E27FC236}">
                <a16:creationId xmlns:a16="http://schemas.microsoft.com/office/drawing/2014/main" id="{E2E306AC-5250-A647-1AB6-F69B150BFCE1}"/>
              </a:ext>
            </a:extLst>
          </p:cNvPr>
          <p:cNvSpPr txBox="1"/>
          <p:nvPr>
            <p:custDataLst>
              <p:tags r:id="rId11"/>
            </p:custDataLst>
          </p:nvPr>
        </p:nvSpPr>
        <p:spPr>
          <a:xfrm>
            <a:off x="-3276600" y="5820933"/>
            <a:ext cx="3075488" cy="4466067"/>
          </a:xfrm>
          <a:prstGeom prst="rect">
            <a:avLst/>
          </a:prstGeom>
          <a:gradFill flip="none" rotWithShape="1">
            <a:gsLst>
              <a:gs pos="0">
                <a:srgbClr val="FFD400">
                  <a:tint val="66000"/>
                  <a:satMod val="160000"/>
                </a:srgbClr>
              </a:gs>
              <a:gs pos="50000">
                <a:srgbClr val="FFD400">
                  <a:tint val="44500"/>
                  <a:satMod val="160000"/>
                </a:srgbClr>
              </a:gs>
              <a:gs pos="100000">
                <a:srgbClr val="FFD400">
                  <a:tint val="23500"/>
                  <a:satMod val="160000"/>
                </a:srgbClr>
              </a:gs>
            </a:gsLst>
            <a:lin ang="2700000" scaled="1"/>
            <a:tileRect/>
          </a:gradFill>
          <a:ln>
            <a:noFill/>
          </a:ln>
        </p:spPr>
        <p:txBody>
          <a:bodyPr wrap="square" lIns="91440" tIns="182880" rIns="91440" bIns="91440" rtlCol="0">
            <a:noAutofit/>
          </a:bodyPr>
          <a:lstStyle/>
          <a:p>
            <a:pPr marL="512064" marR="0">
              <a:lnSpc>
                <a:spcPct val="107000"/>
              </a:lnSpc>
              <a:spcBef>
                <a:spcPts val="0"/>
              </a:spcBef>
              <a:spcAft>
                <a:spcPts val="800"/>
              </a:spcAft>
            </a:pPr>
            <a:endParaRPr lang="en-US" sz="1400">
              <a:solidFill>
                <a:srgbClr val="00A76D"/>
              </a:solidFill>
              <a:effectLst/>
            </a:endParaRPr>
          </a:p>
        </p:txBody>
      </p:sp>
      <p:sp>
        <p:nvSpPr>
          <p:cNvPr id="36" name="ZoneTexte 35">
            <a:extLst>
              <a:ext uri="{FF2B5EF4-FFF2-40B4-BE49-F238E27FC236}">
                <a16:creationId xmlns:a16="http://schemas.microsoft.com/office/drawing/2014/main" id="{7F6CF7A1-27B4-3B4D-822B-AA6543CFB610}"/>
              </a:ext>
            </a:extLst>
          </p:cNvPr>
          <p:cNvSpPr txBox="1"/>
          <p:nvPr>
            <p:custDataLst>
              <p:tags r:id="rId12"/>
            </p:custDataLst>
          </p:nvPr>
        </p:nvSpPr>
        <p:spPr>
          <a:xfrm>
            <a:off x="-3247288" y="6832904"/>
            <a:ext cx="2942488" cy="3477875"/>
          </a:xfrm>
          <a:prstGeom prst="rect">
            <a:avLst/>
          </a:prstGeom>
          <a:noFill/>
        </p:spPr>
        <p:txBody>
          <a:bodyPr wrap="square">
            <a:spAutoFit/>
          </a:bodyPr>
          <a:lstStyle/>
          <a:p>
            <a:pPr algn="l" rtl="0" fontAlgn="base">
              <a:buFont typeface="Arial" panose="020B0604020202020204" pitchFamily="34" charset="0"/>
              <a:buChar char="•"/>
            </a:pPr>
            <a:r>
              <a:rPr lang="fr-CA" sz="1100" b="0" i="1" dirty="0">
                <a:effectLst/>
                <a:latin typeface="Inter" panose="02000503000000020004" pitchFamily="2" charset="0"/>
                <a:ea typeface="Inter" panose="02000503000000020004" pitchFamily="2" charset="0"/>
              </a:rPr>
              <a:t>si vous êtes assujetti(e)s à la </a:t>
            </a:r>
            <a:r>
              <a:rPr lang="fr-CA" sz="1100" b="1" i="1" u="sng" strike="noStrike" dirty="0">
                <a:effectLst/>
                <a:latin typeface="Inter" panose="02000503000000020004" pitchFamily="2" charset="0"/>
                <a:ea typeface="Inter" panose="02000503000000020004" pitchFamily="2" charset="0"/>
                <a:hlinkClick r:id="rId18">
                  <a:extLst>
                    <a:ext uri="{A12FA001-AC4F-418D-AE19-62706E023703}">
                      <ahyp:hlinkClr xmlns:ahyp="http://schemas.microsoft.com/office/drawing/2018/hyperlinkcolor" val="tx"/>
                    </a:ext>
                  </a:extLst>
                </a:hlinkClick>
              </a:rPr>
              <a:t>loi favorisant le développement et la reconnaissance des compétences de la main-d’œuvre</a:t>
            </a:r>
            <a:r>
              <a:rPr lang="fr-CA" sz="1100" b="0" i="1" dirty="0">
                <a:effectLst/>
                <a:latin typeface="Inter" panose="02000503000000020004" pitchFamily="2" charset="0"/>
                <a:ea typeface="Inter" panose="02000503000000020004" pitchFamily="2" charset="0"/>
              </a:rPr>
              <a:t>, assurez-vous que vos dépenses de formation sont admissibles</a:t>
            </a:r>
            <a:r>
              <a:rPr lang="fr-CA" sz="1100" b="0" i="0" dirty="0">
                <a:effectLst/>
                <a:latin typeface="Inter" panose="02000503000000020004" pitchFamily="2" charset="0"/>
                <a:ea typeface="Inter" panose="02000503000000020004" pitchFamily="2" charset="0"/>
              </a:rPr>
              <a:t> </a:t>
            </a:r>
          </a:p>
          <a:p>
            <a:pPr algn="l" rtl="0" fontAlgn="base"/>
            <a:endParaRPr lang="fr-CA" sz="1100" b="0" i="0" dirty="0">
              <a:effectLst/>
              <a:latin typeface="Inter" panose="02000503000000020004" pitchFamily="2" charset="0"/>
              <a:ea typeface="Inter" panose="02000503000000020004" pitchFamily="2" charset="0"/>
            </a:endParaRPr>
          </a:p>
          <a:p>
            <a:pPr algn="l" rtl="0" fontAlgn="base">
              <a:buFont typeface="Arial" panose="020B0604020202020204" pitchFamily="34" charset="0"/>
              <a:buChar char="•"/>
            </a:pPr>
            <a:r>
              <a:rPr lang="fr-CA" sz="1100" i="1" dirty="0">
                <a:latin typeface="Inter" panose="02000503000000020004" pitchFamily="2" charset="0"/>
                <a:ea typeface="Inter" panose="02000503000000020004" pitchFamily="2" charset="0"/>
              </a:rPr>
              <a:t>E</a:t>
            </a:r>
            <a:r>
              <a:rPr lang="fr-CA" sz="1100" b="0" i="1" dirty="0">
                <a:effectLst/>
                <a:latin typeface="Inter" panose="02000503000000020004" pitchFamily="2" charset="0"/>
                <a:ea typeface="Inter" panose="02000503000000020004" pitchFamily="2" charset="0"/>
              </a:rPr>
              <a:t>n tant qu’employeur(</a:t>
            </a:r>
            <a:r>
              <a:rPr lang="fr-CA" sz="1100" b="0" i="1" dirty="0" err="1">
                <a:effectLst/>
                <a:latin typeface="Inter" panose="02000503000000020004" pitchFamily="2" charset="0"/>
                <a:ea typeface="Inter" panose="02000503000000020004" pitchFamily="2" charset="0"/>
              </a:rPr>
              <a:t>euse</a:t>
            </a:r>
            <a:r>
              <a:rPr lang="fr-CA" sz="1100" b="0" i="1" dirty="0">
                <a:effectLst/>
                <a:latin typeface="Inter" panose="02000503000000020004" pitchFamily="2" charset="0"/>
                <a:ea typeface="Inter" panose="02000503000000020004" pitchFamily="2" charset="0"/>
              </a:rPr>
              <a:t>), investir dans la formation continue est essentiel pour maintenir l'engagement et la satisfaction des employé(e)s, car il leur permet de développer leurs compétences, de se sentir valorisé(e)s et de rester motivé(e)s, ce qui favorise leur fidélisation à long terme</a:t>
            </a:r>
            <a:r>
              <a:rPr lang="fr-CA" sz="1100" b="0" i="0" dirty="0">
                <a:effectLst/>
                <a:latin typeface="Inter" panose="02000503000000020004" pitchFamily="2" charset="0"/>
                <a:ea typeface="Inter" panose="02000503000000020004" pitchFamily="2" charset="0"/>
              </a:rPr>
              <a:t> </a:t>
            </a:r>
          </a:p>
          <a:p>
            <a:pPr algn="l" rtl="0" fontAlgn="base"/>
            <a:endParaRPr lang="fr-CA" sz="1100" b="0" i="0" dirty="0">
              <a:effectLst/>
              <a:latin typeface="Inter" panose="02000503000000020004" pitchFamily="2" charset="0"/>
              <a:ea typeface="Inter" panose="02000503000000020004" pitchFamily="2" charset="0"/>
            </a:endParaRPr>
          </a:p>
          <a:p>
            <a:pPr algn="l" rtl="0" fontAlgn="base">
              <a:buFont typeface="Arial" panose="020B0604020202020204" pitchFamily="34" charset="0"/>
              <a:buChar char="•"/>
            </a:pPr>
            <a:r>
              <a:rPr lang="fr-CA" sz="1100" b="0" i="1" dirty="0">
                <a:effectLst/>
                <a:latin typeface="Inter" panose="02000503000000020004" pitchFamily="2" charset="0"/>
                <a:ea typeface="Inter" panose="02000503000000020004" pitchFamily="2" charset="0"/>
              </a:rPr>
              <a:t>La formation de vos employé(e)s peut prendre la forme de : mentorat, formation, coaching, conférences, à des cours crédités, à des séminaires et à des réunions</a:t>
            </a:r>
            <a:r>
              <a:rPr lang="fr-CA" sz="1100" b="0" i="0" dirty="0">
                <a:effectLst/>
                <a:latin typeface="Inter" panose="02000503000000020004" pitchFamily="2" charset="0"/>
                <a:ea typeface="Inter" panose="02000503000000020004" pitchFamily="2" charset="0"/>
              </a:rPr>
              <a:t> </a:t>
            </a:r>
          </a:p>
        </p:txBody>
      </p:sp>
      <p:pic>
        <p:nvPicPr>
          <p:cNvPr id="37" name="Picture 3">
            <a:extLst>
              <a:ext uri="{FF2B5EF4-FFF2-40B4-BE49-F238E27FC236}">
                <a16:creationId xmlns:a16="http://schemas.microsoft.com/office/drawing/2014/main" id="{1C14C7EC-00C5-BA23-FF64-4BE945CF4D4A}"/>
              </a:ext>
            </a:extLst>
          </p:cNvPr>
          <p:cNvPicPr>
            <a:picLocks noChangeAspect="1" noChangeArrowheads="1"/>
          </p:cNvPicPr>
          <p:nvPr>
            <p:custDataLst>
              <p:tags r:id="rId13"/>
            </p:custDataLst>
          </p:nvPr>
        </p:nvPicPr>
        <p:blipFill>
          <a:blip r:embed="rId19">
            <a:extLst>
              <a:ext uri="{28A0092B-C50C-407E-A947-70E740481C1C}">
                <a14:useLocalDpi xmlns:a14="http://schemas.microsoft.com/office/drawing/2010/main" val="0"/>
              </a:ext>
            </a:extLst>
          </a:blip>
          <a:srcRect/>
          <a:stretch>
            <a:fillRect/>
          </a:stretch>
        </p:blipFill>
        <p:spPr bwMode="auto">
          <a:xfrm>
            <a:off x="-2152183" y="1465537"/>
            <a:ext cx="752275" cy="77582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3">
            <a:extLst>
              <a:ext uri="{FF2B5EF4-FFF2-40B4-BE49-F238E27FC236}">
                <a16:creationId xmlns:a16="http://schemas.microsoft.com/office/drawing/2014/main" id="{C55AFD65-3CDA-1385-C802-660E87AA52C5}"/>
              </a:ext>
            </a:extLst>
          </p:cNvPr>
          <p:cNvPicPr>
            <a:picLocks noChangeAspect="1" noChangeArrowheads="1"/>
          </p:cNvPicPr>
          <p:nvPr>
            <p:custDataLst>
              <p:tags r:id="rId14"/>
            </p:custDataLst>
          </p:nvPr>
        </p:nvPicPr>
        <p:blipFill>
          <a:blip r:embed="rId19">
            <a:extLst>
              <a:ext uri="{28A0092B-C50C-407E-A947-70E740481C1C}">
                <a14:useLocalDpi xmlns:a14="http://schemas.microsoft.com/office/drawing/2010/main" val="0"/>
              </a:ext>
            </a:extLst>
          </a:blip>
          <a:srcRect/>
          <a:stretch>
            <a:fillRect/>
          </a:stretch>
        </p:blipFill>
        <p:spPr bwMode="auto">
          <a:xfrm>
            <a:off x="-2152182" y="5939009"/>
            <a:ext cx="752275" cy="77582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3E1E1"/>
        </a:solidFill>
        <a:effectLst/>
      </p:bgPr>
    </p:bg>
    <p:spTree>
      <p:nvGrpSpPr>
        <p:cNvPr id="1" name=""/>
        <p:cNvGrpSpPr/>
        <p:nvPr/>
      </p:nvGrpSpPr>
      <p:grpSpPr>
        <a:xfrm>
          <a:off x="0" y="0"/>
          <a:ext cx="0" cy="0"/>
          <a:chOff x="0" y="0"/>
          <a:chExt cx="0" cy="0"/>
        </a:xfrm>
      </p:grpSpPr>
      <p:sp>
        <p:nvSpPr>
          <p:cNvPr id="2" name="TextBox 2"/>
          <p:cNvSpPr txBox="1"/>
          <p:nvPr>
            <p:custDataLst>
              <p:tags r:id="rId1"/>
            </p:custDataLst>
          </p:nvPr>
        </p:nvSpPr>
        <p:spPr>
          <a:xfrm>
            <a:off x="404131" y="2139966"/>
            <a:ext cx="17489652" cy="458308"/>
          </a:xfrm>
          <a:prstGeom prst="rect">
            <a:avLst/>
          </a:prstGeom>
        </p:spPr>
        <p:txBody>
          <a:bodyPr lIns="0" tIns="0" rIns="0" bIns="0" rtlCol="0" anchor="t">
            <a:spAutoFit/>
          </a:bodyPr>
          <a:lstStyle/>
          <a:p>
            <a:pPr algn="l">
              <a:lnSpc>
                <a:spcPts val="1820"/>
              </a:lnSpc>
              <a:spcBef>
                <a:spcPct val="0"/>
              </a:spcBef>
            </a:pPr>
            <a:r>
              <a:rPr lang="fr-CA" sz="1400">
                <a:solidFill>
                  <a:srgbClr val="000000"/>
                </a:solidFill>
                <a:latin typeface="Inter"/>
                <a:ea typeface="Inter"/>
                <a:cs typeface="Inter"/>
                <a:sym typeface="Inter"/>
              </a:rPr>
              <a:t>Nous souhaitons offrir à nos employé(e)s des occasions de développement de carrière intéressantes et enrichissantes afin de leur permettre de développer tout leur potentiel. </a:t>
            </a:r>
          </a:p>
          <a:p>
            <a:pPr algn="l">
              <a:lnSpc>
                <a:spcPts val="1820"/>
              </a:lnSpc>
              <a:spcBef>
                <a:spcPct val="0"/>
              </a:spcBef>
            </a:pPr>
            <a:r>
              <a:rPr lang="fr-CA" sz="1400">
                <a:solidFill>
                  <a:srgbClr val="000000"/>
                </a:solidFill>
                <a:latin typeface="Inter"/>
                <a:ea typeface="Inter"/>
                <a:cs typeface="Inter"/>
                <a:sym typeface="Inter"/>
              </a:rPr>
              <a:t>Quels que soient les antécédents scolaires ou les intérêts professionnels de nos employé(e)s, nous croyons pouvoir leur offrir une carrière qui saura susciter de l’intérêt et un engagement à long terme. </a:t>
            </a:r>
          </a:p>
        </p:txBody>
      </p:sp>
      <p:grpSp>
        <p:nvGrpSpPr>
          <p:cNvPr id="3" name="Group 3"/>
          <p:cNvGrpSpPr>
            <a:grpSpLocks noGrp="1" noUngrp="1" noRot="1" noMove="1" noResize="1"/>
          </p:cNvGrpSpPr>
          <p:nvPr>
            <p:custDataLst>
              <p:tags r:id="rId2"/>
            </p:custDataLst>
          </p:nvPr>
        </p:nvGrpSpPr>
        <p:grpSpPr>
          <a:xfrm>
            <a:off x="404131" y="302304"/>
            <a:ext cx="2827126" cy="1179800"/>
            <a:chOff x="0" y="0"/>
            <a:chExt cx="3769501" cy="1573066"/>
          </a:xfrm>
        </p:grpSpPr>
        <p:grpSp>
          <p:nvGrpSpPr>
            <p:cNvPr id="4" name="Group 4"/>
            <p:cNvGrpSpPr>
              <a:grpSpLocks noGrp="1" noUngrp="1" noRot="1" noMove="1" noResize="1"/>
            </p:cNvGrpSpPr>
            <p:nvPr/>
          </p:nvGrpSpPr>
          <p:grpSpPr>
            <a:xfrm>
              <a:off x="0" y="0"/>
              <a:ext cx="3769501" cy="1573066"/>
              <a:chOff x="0" y="0"/>
              <a:chExt cx="973846" cy="406400"/>
            </a:xfrm>
          </p:grpSpPr>
          <p:sp>
            <p:nvSpPr>
              <p:cNvPr id="5" name="Freeform 5"/>
              <p:cNvSpPr>
                <a:spLocks noGrp="1" noRot="1" noMove="1" noResize="1" noEditPoints="1" noAdjustHandles="1" noChangeArrowheads="1" noChangeShapeType="1"/>
              </p:cNvSpPr>
              <p:nvPr/>
            </p:nvSpPr>
            <p:spPr>
              <a:xfrm>
                <a:off x="0" y="0"/>
                <a:ext cx="973846" cy="406400"/>
              </a:xfrm>
              <a:custGeom>
                <a:avLst/>
                <a:gdLst/>
                <a:ahLst/>
                <a:cxnLst/>
                <a:rect l="l" t="t" r="r" b="b"/>
                <a:pathLst>
                  <a:path w="973846" h="406400">
                    <a:moveTo>
                      <a:pt x="770647" y="0"/>
                    </a:moveTo>
                    <a:cubicBezTo>
                      <a:pt x="882871" y="0"/>
                      <a:pt x="973846" y="90976"/>
                      <a:pt x="973846" y="203200"/>
                    </a:cubicBezTo>
                    <a:cubicBezTo>
                      <a:pt x="973846" y="315424"/>
                      <a:pt x="882871" y="406400"/>
                      <a:pt x="770647" y="406400"/>
                    </a:cubicBezTo>
                    <a:lnTo>
                      <a:pt x="203200" y="406400"/>
                    </a:lnTo>
                    <a:cubicBezTo>
                      <a:pt x="90976" y="406400"/>
                      <a:pt x="0" y="315424"/>
                      <a:pt x="0" y="203200"/>
                    </a:cubicBezTo>
                    <a:cubicBezTo>
                      <a:pt x="0" y="90976"/>
                      <a:pt x="90976" y="0"/>
                      <a:pt x="203200" y="0"/>
                    </a:cubicBezTo>
                    <a:close/>
                  </a:path>
                </a:pathLst>
              </a:custGeom>
              <a:solidFill>
                <a:srgbClr val="FFD400"/>
              </a:solidFill>
            </p:spPr>
            <p:txBody>
              <a:bodyPr/>
              <a:lstStyle/>
              <a:p>
                <a:endParaRPr lang="fr-CA"/>
              </a:p>
            </p:txBody>
          </p:sp>
          <p:sp>
            <p:nvSpPr>
              <p:cNvPr id="6" name="TextBox 6"/>
              <p:cNvSpPr txBox="1">
                <a:spLocks noGrp="1" noRot="1" noMove="1" noResize="1" noEditPoints="1" noAdjustHandles="1" noChangeArrowheads="1" noChangeShapeType="1"/>
              </p:cNvSpPr>
              <p:nvPr/>
            </p:nvSpPr>
            <p:spPr>
              <a:xfrm>
                <a:off x="0" y="-38100"/>
                <a:ext cx="973846" cy="444500"/>
              </a:xfrm>
              <a:prstGeom prst="rect">
                <a:avLst/>
              </a:prstGeom>
            </p:spPr>
            <p:txBody>
              <a:bodyPr lIns="50800" tIns="50800" rIns="50800" bIns="50800" rtlCol="0" anchor="ctr"/>
              <a:lstStyle/>
              <a:p>
                <a:pPr algn="ctr">
                  <a:lnSpc>
                    <a:spcPts val="3217"/>
                  </a:lnSpc>
                </a:pPr>
                <a:endParaRPr/>
              </a:p>
            </p:txBody>
          </p:sp>
        </p:grpSp>
        <p:sp>
          <p:nvSpPr>
            <p:cNvPr id="7" name="TextBox 7"/>
            <p:cNvSpPr txBox="1">
              <a:spLocks noGrp="1" noRot="1" noMove="1" noResize="1" noEditPoints="1" noAdjustHandles="1" noChangeArrowheads="1" noChangeShapeType="1"/>
            </p:cNvSpPr>
            <p:nvPr/>
          </p:nvSpPr>
          <p:spPr>
            <a:xfrm>
              <a:off x="129526" y="556947"/>
              <a:ext cx="3510449" cy="430598"/>
            </a:xfrm>
            <a:prstGeom prst="rect">
              <a:avLst/>
            </a:prstGeom>
          </p:spPr>
          <p:txBody>
            <a:bodyPr lIns="0" tIns="0" rIns="0" bIns="0" rtlCol="0" anchor="t">
              <a:spAutoFit/>
            </a:bodyPr>
            <a:lstStyle/>
            <a:p>
              <a:pPr algn="l">
                <a:lnSpc>
                  <a:spcPts val="2799"/>
                </a:lnSpc>
              </a:pPr>
              <a:r>
                <a:rPr lang="en-US" sz="1999">
                  <a:solidFill>
                    <a:srgbClr val="FFFFFF"/>
                  </a:solidFill>
                  <a:latin typeface="Playfair Display Bold"/>
                  <a:ea typeface="Playfair Display Bold"/>
                  <a:cs typeface="Playfair Display Bold"/>
                  <a:sym typeface="Playfair Display Bold"/>
                </a:rPr>
                <a:t>Avancement au travail</a:t>
              </a:r>
            </a:p>
          </p:txBody>
        </p:sp>
      </p:grpSp>
      <p:grpSp>
        <p:nvGrpSpPr>
          <p:cNvPr id="8" name="Group 8"/>
          <p:cNvGrpSpPr>
            <a:grpSpLocks noGrp="1" noUngrp="1" noRot="1" noMove="1" noResize="1"/>
          </p:cNvGrpSpPr>
          <p:nvPr>
            <p:custDataLst>
              <p:tags r:id="rId3"/>
            </p:custDataLst>
          </p:nvPr>
        </p:nvGrpSpPr>
        <p:grpSpPr>
          <a:xfrm>
            <a:off x="404131" y="3275186"/>
            <a:ext cx="2827126" cy="1179800"/>
            <a:chOff x="0" y="0"/>
            <a:chExt cx="3769501" cy="1573066"/>
          </a:xfrm>
        </p:grpSpPr>
        <p:grpSp>
          <p:nvGrpSpPr>
            <p:cNvPr id="9" name="Group 9"/>
            <p:cNvGrpSpPr>
              <a:grpSpLocks noGrp="1" noUngrp="1" noRot="1" noMove="1" noResize="1"/>
            </p:cNvGrpSpPr>
            <p:nvPr/>
          </p:nvGrpSpPr>
          <p:grpSpPr>
            <a:xfrm>
              <a:off x="0" y="0"/>
              <a:ext cx="3769501" cy="1573066"/>
              <a:chOff x="0" y="0"/>
              <a:chExt cx="973846" cy="406400"/>
            </a:xfrm>
          </p:grpSpPr>
          <p:sp>
            <p:nvSpPr>
              <p:cNvPr id="10" name="Freeform 10"/>
              <p:cNvSpPr>
                <a:spLocks noGrp="1" noRot="1" noMove="1" noResize="1" noEditPoints="1" noAdjustHandles="1" noChangeArrowheads="1" noChangeShapeType="1"/>
              </p:cNvSpPr>
              <p:nvPr/>
            </p:nvSpPr>
            <p:spPr>
              <a:xfrm>
                <a:off x="0" y="0"/>
                <a:ext cx="973846" cy="406400"/>
              </a:xfrm>
              <a:custGeom>
                <a:avLst/>
                <a:gdLst/>
                <a:ahLst/>
                <a:cxnLst/>
                <a:rect l="l" t="t" r="r" b="b"/>
                <a:pathLst>
                  <a:path w="973846" h="406400">
                    <a:moveTo>
                      <a:pt x="770647" y="0"/>
                    </a:moveTo>
                    <a:cubicBezTo>
                      <a:pt x="882871" y="0"/>
                      <a:pt x="973846" y="90976"/>
                      <a:pt x="973846" y="203200"/>
                    </a:cubicBezTo>
                    <a:cubicBezTo>
                      <a:pt x="973846" y="315424"/>
                      <a:pt x="882871" y="406400"/>
                      <a:pt x="770647" y="406400"/>
                    </a:cubicBezTo>
                    <a:lnTo>
                      <a:pt x="203200" y="406400"/>
                    </a:lnTo>
                    <a:cubicBezTo>
                      <a:pt x="90976" y="406400"/>
                      <a:pt x="0" y="315424"/>
                      <a:pt x="0" y="203200"/>
                    </a:cubicBezTo>
                    <a:cubicBezTo>
                      <a:pt x="0" y="90976"/>
                      <a:pt x="90976" y="0"/>
                      <a:pt x="203200" y="0"/>
                    </a:cubicBezTo>
                    <a:close/>
                  </a:path>
                </a:pathLst>
              </a:custGeom>
              <a:solidFill>
                <a:srgbClr val="FFD400"/>
              </a:solidFill>
            </p:spPr>
            <p:txBody>
              <a:bodyPr/>
              <a:lstStyle/>
              <a:p>
                <a:endParaRPr lang="fr-CA"/>
              </a:p>
            </p:txBody>
          </p:sp>
          <p:sp>
            <p:nvSpPr>
              <p:cNvPr id="11" name="TextBox 11"/>
              <p:cNvSpPr txBox="1">
                <a:spLocks noGrp="1" noRot="1" noMove="1" noResize="1" noEditPoints="1" noAdjustHandles="1" noChangeArrowheads="1" noChangeShapeType="1"/>
              </p:cNvSpPr>
              <p:nvPr/>
            </p:nvSpPr>
            <p:spPr>
              <a:xfrm>
                <a:off x="0" y="-38100"/>
                <a:ext cx="973846" cy="444500"/>
              </a:xfrm>
              <a:prstGeom prst="rect">
                <a:avLst/>
              </a:prstGeom>
            </p:spPr>
            <p:txBody>
              <a:bodyPr lIns="50800" tIns="50800" rIns="50800" bIns="50800" rtlCol="0" anchor="ctr"/>
              <a:lstStyle/>
              <a:p>
                <a:pPr algn="ctr">
                  <a:lnSpc>
                    <a:spcPts val="3217"/>
                  </a:lnSpc>
                </a:pPr>
                <a:endParaRPr/>
              </a:p>
            </p:txBody>
          </p:sp>
        </p:grpSp>
        <p:sp>
          <p:nvSpPr>
            <p:cNvPr id="12" name="TextBox 12"/>
            <p:cNvSpPr txBox="1">
              <a:spLocks noGrp="1" noRot="1" noMove="1" noResize="1" noEditPoints="1" noAdjustHandles="1" noChangeArrowheads="1" noChangeShapeType="1"/>
            </p:cNvSpPr>
            <p:nvPr/>
          </p:nvSpPr>
          <p:spPr>
            <a:xfrm>
              <a:off x="129526" y="322069"/>
              <a:ext cx="3510449" cy="900353"/>
            </a:xfrm>
            <a:prstGeom prst="rect">
              <a:avLst/>
            </a:prstGeom>
          </p:spPr>
          <p:txBody>
            <a:bodyPr lIns="0" tIns="0" rIns="0" bIns="0" rtlCol="0" anchor="t">
              <a:spAutoFit/>
            </a:bodyPr>
            <a:lstStyle/>
            <a:p>
              <a:pPr algn="ctr">
                <a:lnSpc>
                  <a:spcPts val="2799"/>
                </a:lnSpc>
              </a:pPr>
              <a:r>
                <a:rPr lang="en-US" sz="1999" err="1">
                  <a:solidFill>
                    <a:srgbClr val="FFFFFF"/>
                  </a:solidFill>
                  <a:latin typeface="Playfair Display Bold"/>
                  <a:ea typeface="Playfair Display Bold"/>
                  <a:cs typeface="Playfair Display Bold"/>
                  <a:sym typeface="Playfair Display Bold"/>
                </a:rPr>
                <a:t>Appréciation</a:t>
              </a:r>
              <a:r>
                <a:rPr lang="en-US" sz="1999">
                  <a:solidFill>
                    <a:srgbClr val="FFFFFF"/>
                  </a:solidFill>
                  <a:latin typeface="Playfair Display Bold"/>
                  <a:ea typeface="Playfair Display Bold"/>
                  <a:cs typeface="Playfair Display Bold"/>
                  <a:sym typeface="Playfair Display Bold"/>
                </a:rPr>
                <a:t> de la performance</a:t>
              </a:r>
            </a:p>
          </p:txBody>
        </p:sp>
      </p:grpSp>
      <p:sp>
        <p:nvSpPr>
          <p:cNvPr id="13" name="TextBox 13"/>
          <p:cNvSpPr txBox="1"/>
          <p:nvPr>
            <p:custDataLst>
              <p:tags r:id="rId4"/>
            </p:custDataLst>
          </p:nvPr>
        </p:nvSpPr>
        <p:spPr>
          <a:xfrm>
            <a:off x="404131" y="5112211"/>
            <a:ext cx="16855169" cy="2062744"/>
          </a:xfrm>
          <a:prstGeom prst="rect">
            <a:avLst/>
          </a:prstGeom>
        </p:spPr>
        <p:txBody>
          <a:bodyPr lIns="0" tIns="0" rIns="0" bIns="0" rtlCol="0" anchor="t">
            <a:spAutoFit/>
          </a:bodyPr>
          <a:lstStyle/>
          <a:p>
            <a:pPr algn="l">
              <a:lnSpc>
                <a:spcPts val="1820"/>
              </a:lnSpc>
              <a:spcBef>
                <a:spcPct val="0"/>
              </a:spcBef>
            </a:pPr>
            <a:r>
              <a:rPr lang="fr-CA" sz="1400" dirty="0">
                <a:solidFill>
                  <a:srgbClr val="000000"/>
                </a:solidFill>
                <a:latin typeface="Inter"/>
                <a:ea typeface="Inter"/>
                <a:cs typeface="Inter"/>
                <a:sym typeface="Inter"/>
              </a:rPr>
              <a:t>Dans notre commerce, le(la) supérieur(e) immédiat(e) effectue des rétroactions tout au long de l’année. </a:t>
            </a:r>
          </a:p>
          <a:p>
            <a:pPr algn="l">
              <a:lnSpc>
                <a:spcPts val="1820"/>
              </a:lnSpc>
              <a:spcBef>
                <a:spcPct val="0"/>
              </a:spcBef>
            </a:pPr>
            <a:endParaRPr lang="fr-CA" sz="1400" dirty="0">
              <a:solidFill>
                <a:srgbClr val="000000"/>
              </a:solidFill>
              <a:latin typeface="Inter"/>
              <a:ea typeface="Inter"/>
              <a:cs typeface="Inter"/>
              <a:sym typeface="Inter"/>
            </a:endParaRPr>
          </a:p>
          <a:p>
            <a:pPr algn="l">
              <a:lnSpc>
                <a:spcPts val="1820"/>
              </a:lnSpc>
              <a:spcBef>
                <a:spcPct val="0"/>
              </a:spcBef>
            </a:pPr>
            <a:r>
              <a:rPr lang="fr-CA" sz="1400" dirty="0">
                <a:solidFill>
                  <a:srgbClr val="000000"/>
                </a:solidFill>
                <a:latin typeface="Inter"/>
                <a:ea typeface="Inter"/>
                <a:cs typeface="Inter"/>
                <a:sym typeface="Inter"/>
              </a:rPr>
              <a:t>Une première appréciation de rendement a lieu avant la fin de la période de probation de chaque employé(e), puis une appréciation a lieu annuellement. Ces rencontres ont pour but de faire le point sur l’année qui vient de s’écouler et de fixer des objectifs individuels pour l’année à venir. </a:t>
            </a:r>
          </a:p>
          <a:p>
            <a:pPr algn="l">
              <a:lnSpc>
                <a:spcPts val="1820"/>
              </a:lnSpc>
              <a:spcBef>
                <a:spcPct val="0"/>
              </a:spcBef>
            </a:pPr>
            <a:endParaRPr lang="fr-CA" sz="1400" dirty="0">
              <a:solidFill>
                <a:srgbClr val="000000"/>
              </a:solidFill>
              <a:latin typeface="Inter"/>
              <a:ea typeface="Inter"/>
              <a:cs typeface="Inter"/>
              <a:sym typeface="Inter"/>
            </a:endParaRPr>
          </a:p>
          <a:p>
            <a:pPr algn="l">
              <a:lnSpc>
                <a:spcPts val="1820"/>
              </a:lnSpc>
              <a:spcBef>
                <a:spcPct val="0"/>
              </a:spcBef>
            </a:pPr>
            <a:r>
              <a:rPr lang="fr-CA" sz="1400" dirty="0">
                <a:solidFill>
                  <a:srgbClr val="000000"/>
                </a:solidFill>
                <a:latin typeface="Inter"/>
                <a:ea typeface="Inter"/>
                <a:cs typeface="Inter"/>
                <a:sym typeface="Inter"/>
              </a:rPr>
              <a:t>La performance est évaluée en fonction des objectifs et des attentes, dans le respect et conformément à une approche de développement professionnel. Les employé(e)s doivent se préparer à cette rencontre. </a:t>
            </a:r>
          </a:p>
          <a:p>
            <a:pPr algn="l">
              <a:lnSpc>
                <a:spcPts val="1820"/>
              </a:lnSpc>
              <a:spcBef>
                <a:spcPct val="0"/>
              </a:spcBef>
            </a:pPr>
            <a:endParaRPr lang="fr-CA" sz="1400" dirty="0">
              <a:solidFill>
                <a:srgbClr val="000000"/>
              </a:solidFill>
              <a:latin typeface="Inter"/>
              <a:ea typeface="Inter"/>
              <a:cs typeface="Inter"/>
              <a:sym typeface="Inter"/>
            </a:endParaRPr>
          </a:p>
          <a:p>
            <a:pPr algn="l">
              <a:lnSpc>
                <a:spcPts val="1820"/>
              </a:lnSpc>
              <a:spcBef>
                <a:spcPct val="0"/>
              </a:spcBef>
            </a:pPr>
            <a:r>
              <a:rPr lang="fr-CA" sz="1400" dirty="0">
                <a:solidFill>
                  <a:srgbClr val="000000"/>
                </a:solidFill>
                <a:latin typeface="Inter"/>
                <a:ea typeface="Inter"/>
                <a:cs typeface="Inter"/>
                <a:sym typeface="Inter"/>
              </a:rPr>
              <a:t>Nous nous engageons à mettre à disposition l’ensemble des ressources pour atteindre les objectifs (formation, outils de travail, ressources humaines et matérielles, etc.).</a:t>
            </a:r>
          </a:p>
        </p:txBody>
      </p:sp>
      <p:grpSp>
        <p:nvGrpSpPr>
          <p:cNvPr id="14" name="Group 14"/>
          <p:cNvGrpSpPr>
            <a:grpSpLocks noGrp="1" noUngrp="1" noRot="1" noMove="1" noResize="1"/>
          </p:cNvGrpSpPr>
          <p:nvPr>
            <p:custDataLst>
              <p:tags r:id="rId5"/>
            </p:custDataLst>
          </p:nvPr>
        </p:nvGrpSpPr>
        <p:grpSpPr>
          <a:xfrm>
            <a:off x="404131" y="7617907"/>
            <a:ext cx="2827126" cy="1179800"/>
            <a:chOff x="0" y="0"/>
            <a:chExt cx="3769501" cy="1573066"/>
          </a:xfrm>
        </p:grpSpPr>
        <p:grpSp>
          <p:nvGrpSpPr>
            <p:cNvPr id="15" name="Group 15"/>
            <p:cNvGrpSpPr>
              <a:grpSpLocks noGrp="1" noUngrp="1" noRot="1" noMove="1" noResize="1"/>
            </p:cNvGrpSpPr>
            <p:nvPr/>
          </p:nvGrpSpPr>
          <p:grpSpPr>
            <a:xfrm>
              <a:off x="0" y="0"/>
              <a:ext cx="3769501" cy="1573066"/>
              <a:chOff x="0" y="0"/>
              <a:chExt cx="973846" cy="406400"/>
            </a:xfrm>
          </p:grpSpPr>
          <p:sp>
            <p:nvSpPr>
              <p:cNvPr id="16" name="Freeform 16"/>
              <p:cNvSpPr>
                <a:spLocks noGrp="1" noRot="1" noMove="1" noResize="1" noEditPoints="1" noAdjustHandles="1" noChangeArrowheads="1" noChangeShapeType="1"/>
              </p:cNvSpPr>
              <p:nvPr/>
            </p:nvSpPr>
            <p:spPr>
              <a:xfrm>
                <a:off x="0" y="0"/>
                <a:ext cx="973846" cy="406400"/>
              </a:xfrm>
              <a:custGeom>
                <a:avLst/>
                <a:gdLst/>
                <a:ahLst/>
                <a:cxnLst/>
                <a:rect l="l" t="t" r="r" b="b"/>
                <a:pathLst>
                  <a:path w="973846" h="406400">
                    <a:moveTo>
                      <a:pt x="770647" y="0"/>
                    </a:moveTo>
                    <a:cubicBezTo>
                      <a:pt x="882871" y="0"/>
                      <a:pt x="973846" y="90976"/>
                      <a:pt x="973846" y="203200"/>
                    </a:cubicBezTo>
                    <a:cubicBezTo>
                      <a:pt x="973846" y="315424"/>
                      <a:pt x="882871" y="406400"/>
                      <a:pt x="770647" y="406400"/>
                    </a:cubicBezTo>
                    <a:lnTo>
                      <a:pt x="203200" y="406400"/>
                    </a:lnTo>
                    <a:cubicBezTo>
                      <a:pt x="90976" y="406400"/>
                      <a:pt x="0" y="315424"/>
                      <a:pt x="0" y="203200"/>
                    </a:cubicBezTo>
                    <a:cubicBezTo>
                      <a:pt x="0" y="90976"/>
                      <a:pt x="90976" y="0"/>
                      <a:pt x="203200" y="0"/>
                    </a:cubicBezTo>
                    <a:close/>
                  </a:path>
                </a:pathLst>
              </a:custGeom>
              <a:solidFill>
                <a:srgbClr val="FFD400"/>
              </a:solidFill>
            </p:spPr>
            <p:txBody>
              <a:bodyPr/>
              <a:lstStyle/>
              <a:p>
                <a:endParaRPr lang="fr-CA"/>
              </a:p>
            </p:txBody>
          </p:sp>
          <p:sp>
            <p:nvSpPr>
              <p:cNvPr id="17" name="TextBox 17"/>
              <p:cNvSpPr txBox="1">
                <a:spLocks noGrp="1" noRot="1" noMove="1" noResize="1" noEditPoints="1" noAdjustHandles="1" noChangeArrowheads="1" noChangeShapeType="1"/>
              </p:cNvSpPr>
              <p:nvPr/>
            </p:nvSpPr>
            <p:spPr>
              <a:xfrm>
                <a:off x="0" y="-38100"/>
                <a:ext cx="973846" cy="444500"/>
              </a:xfrm>
              <a:prstGeom prst="rect">
                <a:avLst/>
              </a:prstGeom>
            </p:spPr>
            <p:txBody>
              <a:bodyPr lIns="50800" tIns="50800" rIns="50800" bIns="50800" rtlCol="0" anchor="ctr"/>
              <a:lstStyle/>
              <a:p>
                <a:pPr algn="ctr">
                  <a:lnSpc>
                    <a:spcPts val="3217"/>
                  </a:lnSpc>
                </a:pPr>
                <a:endParaRPr/>
              </a:p>
            </p:txBody>
          </p:sp>
        </p:grpSp>
        <p:sp>
          <p:nvSpPr>
            <p:cNvPr id="18" name="TextBox 18"/>
            <p:cNvSpPr txBox="1">
              <a:spLocks noGrp="1" noRot="1" noMove="1" noResize="1" noEditPoints="1" noAdjustHandles="1" noChangeArrowheads="1" noChangeShapeType="1"/>
            </p:cNvSpPr>
            <p:nvPr/>
          </p:nvSpPr>
          <p:spPr>
            <a:xfrm>
              <a:off x="364314" y="322069"/>
              <a:ext cx="3040873" cy="900353"/>
            </a:xfrm>
            <a:prstGeom prst="rect">
              <a:avLst/>
            </a:prstGeom>
          </p:spPr>
          <p:txBody>
            <a:bodyPr lIns="0" tIns="0" rIns="0" bIns="0" rtlCol="0" anchor="t">
              <a:spAutoFit/>
            </a:bodyPr>
            <a:lstStyle/>
            <a:p>
              <a:pPr algn="ctr">
                <a:lnSpc>
                  <a:spcPts val="2799"/>
                </a:lnSpc>
              </a:pPr>
              <a:r>
                <a:rPr lang="en-US" sz="1999">
                  <a:solidFill>
                    <a:srgbClr val="FFFFFF"/>
                  </a:solidFill>
                  <a:latin typeface="Playfair Display Bold"/>
                  <a:ea typeface="Playfair Display Bold"/>
                  <a:cs typeface="Playfair Display Bold"/>
                  <a:sym typeface="Playfair Display Bold"/>
                </a:rPr>
                <a:t>Reconnaissance au travail</a:t>
              </a:r>
            </a:p>
          </p:txBody>
        </p:sp>
      </p:grpSp>
      <p:sp>
        <p:nvSpPr>
          <p:cNvPr id="19" name="TextBox 19"/>
          <p:cNvSpPr txBox="1"/>
          <p:nvPr>
            <p:custDataLst>
              <p:tags r:id="rId6"/>
            </p:custDataLst>
          </p:nvPr>
        </p:nvSpPr>
        <p:spPr>
          <a:xfrm>
            <a:off x="404131" y="9454931"/>
            <a:ext cx="16855169" cy="458308"/>
          </a:xfrm>
          <a:prstGeom prst="rect">
            <a:avLst/>
          </a:prstGeom>
        </p:spPr>
        <p:txBody>
          <a:bodyPr lIns="0" tIns="0" rIns="0" bIns="0" rtlCol="0" anchor="t">
            <a:spAutoFit/>
          </a:bodyPr>
          <a:lstStyle/>
          <a:p>
            <a:pPr algn="l">
              <a:lnSpc>
                <a:spcPts val="1820"/>
              </a:lnSpc>
              <a:spcBef>
                <a:spcPct val="0"/>
              </a:spcBef>
            </a:pPr>
            <a:r>
              <a:rPr lang="fr-CA" sz="1400">
                <a:solidFill>
                  <a:srgbClr val="000000"/>
                </a:solidFill>
                <a:latin typeface="Inter"/>
                <a:ea typeface="Inter"/>
                <a:cs typeface="Inter"/>
                <a:sym typeface="Inter"/>
              </a:rPr>
              <a:t>Dans notre commerce, la reconnaissance est un élément essentiel pour soutenir et valoriser les efforts de nos employé(e)s, donner un sens à leur travail, favoriser leur développement et contribuer à leur bien-être professionnel. </a:t>
            </a:r>
          </a:p>
        </p:txBody>
      </p:sp>
      <p:sp>
        <p:nvSpPr>
          <p:cNvPr id="31" name="Espace réservé du numéro de diapositive 30">
            <a:extLst>
              <a:ext uri="{FF2B5EF4-FFF2-40B4-BE49-F238E27FC236}">
                <a16:creationId xmlns:a16="http://schemas.microsoft.com/office/drawing/2014/main" id="{359A9544-771E-E2EA-8109-BCD0737C99B9}"/>
              </a:ext>
            </a:extLst>
          </p:cNvPr>
          <p:cNvSpPr>
            <a:spLocks noGrp="1" noRot="1" noMove="1" noResize="1" noEditPoints="1" noAdjustHandles="1" noChangeArrowheads="1" noChangeShapeType="1"/>
          </p:cNvSpPr>
          <p:nvPr>
            <p:ph type="sldNum" sz="quarter" idx="12"/>
            <p:custDataLst>
              <p:tags r:id="rId7"/>
            </p:custDataLst>
          </p:nvPr>
        </p:nvSpPr>
        <p:spPr/>
        <p:txBody>
          <a:bodyPr/>
          <a:lstStyle/>
          <a:p>
            <a:fld id="{B6F15528-21DE-4FAA-801E-634DDDAF4B2B}" type="slidenum">
              <a:rPr lang="en-US" smtClean="0"/>
              <a:pPr/>
              <a:t>11</a:t>
            </a:fld>
            <a:endParaRPr lang="en-US"/>
          </a:p>
        </p:txBody>
      </p:sp>
      <p:sp>
        <p:nvSpPr>
          <p:cNvPr id="32" name="TextBox 3">
            <a:extLst>
              <a:ext uri="{FF2B5EF4-FFF2-40B4-BE49-F238E27FC236}">
                <a16:creationId xmlns:a16="http://schemas.microsoft.com/office/drawing/2014/main" id="{D998BCBB-6AE6-E1B8-0394-D0F82340270C}"/>
              </a:ext>
            </a:extLst>
          </p:cNvPr>
          <p:cNvSpPr txBox="1"/>
          <p:nvPr>
            <p:custDataLst>
              <p:tags r:id="rId8"/>
            </p:custDataLst>
          </p:nvPr>
        </p:nvSpPr>
        <p:spPr>
          <a:xfrm>
            <a:off x="-2415365" y="3522798"/>
            <a:ext cx="2241317" cy="2084251"/>
          </a:xfrm>
          <a:prstGeom prst="rect">
            <a:avLst/>
          </a:prstGeom>
          <a:gradFill flip="none" rotWithShape="1">
            <a:gsLst>
              <a:gs pos="0">
                <a:srgbClr val="FFD400">
                  <a:tint val="66000"/>
                  <a:satMod val="160000"/>
                </a:srgbClr>
              </a:gs>
              <a:gs pos="50000">
                <a:srgbClr val="FFD400">
                  <a:tint val="44500"/>
                  <a:satMod val="160000"/>
                </a:srgbClr>
              </a:gs>
              <a:gs pos="100000">
                <a:srgbClr val="FFD400">
                  <a:tint val="23500"/>
                  <a:satMod val="160000"/>
                </a:srgbClr>
              </a:gs>
            </a:gsLst>
            <a:lin ang="2700000" scaled="1"/>
            <a:tileRect/>
          </a:gradFill>
          <a:ln>
            <a:noFill/>
          </a:ln>
        </p:spPr>
        <p:txBody>
          <a:bodyPr wrap="square" lIns="91440" tIns="182880" rIns="91440" bIns="91440" rtlCol="0">
            <a:noAutofit/>
          </a:bodyPr>
          <a:lstStyle/>
          <a:p>
            <a:pPr marL="512064" marR="0">
              <a:lnSpc>
                <a:spcPct val="107000"/>
              </a:lnSpc>
              <a:spcBef>
                <a:spcPts val="0"/>
              </a:spcBef>
              <a:spcAft>
                <a:spcPts val="800"/>
              </a:spcAft>
            </a:pPr>
            <a:endParaRPr lang="en-US" sz="1400">
              <a:solidFill>
                <a:srgbClr val="00A76D"/>
              </a:solidFill>
              <a:effectLst/>
            </a:endParaRPr>
          </a:p>
        </p:txBody>
      </p:sp>
      <p:sp>
        <p:nvSpPr>
          <p:cNvPr id="33" name="ZoneTexte 32">
            <a:extLst>
              <a:ext uri="{FF2B5EF4-FFF2-40B4-BE49-F238E27FC236}">
                <a16:creationId xmlns:a16="http://schemas.microsoft.com/office/drawing/2014/main" id="{5FFB4B59-1CDF-2003-B8EF-9558A797AF31}"/>
              </a:ext>
            </a:extLst>
          </p:cNvPr>
          <p:cNvSpPr txBox="1"/>
          <p:nvPr>
            <p:custDataLst>
              <p:tags r:id="rId9"/>
            </p:custDataLst>
          </p:nvPr>
        </p:nvSpPr>
        <p:spPr>
          <a:xfrm>
            <a:off x="-2415366" y="4561658"/>
            <a:ext cx="2241315" cy="938719"/>
          </a:xfrm>
          <a:prstGeom prst="rect">
            <a:avLst/>
          </a:prstGeom>
          <a:noFill/>
        </p:spPr>
        <p:txBody>
          <a:bodyPr wrap="square">
            <a:spAutoFit/>
          </a:bodyPr>
          <a:lstStyle/>
          <a:p>
            <a:pPr algn="l" rtl="0" fontAlgn="base"/>
            <a:r>
              <a:rPr lang="fr-CA" sz="1100" b="0" i="0">
                <a:effectLst/>
                <a:latin typeface="Inter" panose="02000503000000020004" pitchFamily="2" charset="0"/>
                <a:ea typeface="Inter" panose="02000503000000020004" pitchFamily="2" charset="0"/>
              </a:rPr>
              <a:t>Assurez-vous que votre politique soit adaptée et applicable à tous les départements de votre organisation. </a:t>
            </a:r>
          </a:p>
        </p:txBody>
      </p:sp>
      <p:sp>
        <p:nvSpPr>
          <p:cNvPr id="35" name="TextBox 3">
            <a:extLst>
              <a:ext uri="{FF2B5EF4-FFF2-40B4-BE49-F238E27FC236}">
                <a16:creationId xmlns:a16="http://schemas.microsoft.com/office/drawing/2014/main" id="{D4AC8DE2-7C66-80F2-108C-A921EED01A1C}"/>
              </a:ext>
            </a:extLst>
          </p:cNvPr>
          <p:cNvSpPr txBox="1"/>
          <p:nvPr>
            <p:custDataLst>
              <p:tags r:id="rId10"/>
            </p:custDataLst>
          </p:nvPr>
        </p:nvSpPr>
        <p:spPr>
          <a:xfrm>
            <a:off x="-2415365" y="7124700"/>
            <a:ext cx="2273235" cy="3029058"/>
          </a:xfrm>
          <a:prstGeom prst="rect">
            <a:avLst/>
          </a:prstGeom>
          <a:gradFill flip="none" rotWithShape="1">
            <a:gsLst>
              <a:gs pos="0">
                <a:srgbClr val="FFD400">
                  <a:tint val="66000"/>
                  <a:satMod val="160000"/>
                </a:srgbClr>
              </a:gs>
              <a:gs pos="50000">
                <a:srgbClr val="FFD400">
                  <a:tint val="44500"/>
                  <a:satMod val="160000"/>
                </a:srgbClr>
              </a:gs>
              <a:gs pos="100000">
                <a:srgbClr val="FFD400">
                  <a:tint val="23500"/>
                  <a:satMod val="160000"/>
                </a:srgbClr>
              </a:gs>
            </a:gsLst>
            <a:lin ang="2700000" scaled="1"/>
            <a:tileRect/>
          </a:gradFill>
          <a:ln>
            <a:noFill/>
          </a:ln>
        </p:spPr>
        <p:txBody>
          <a:bodyPr wrap="square" lIns="91440" tIns="182880" rIns="91440" bIns="91440" rtlCol="0">
            <a:noAutofit/>
          </a:bodyPr>
          <a:lstStyle/>
          <a:p>
            <a:pPr marL="512064" marR="0">
              <a:lnSpc>
                <a:spcPct val="107000"/>
              </a:lnSpc>
              <a:spcBef>
                <a:spcPts val="0"/>
              </a:spcBef>
              <a:spcAft>
                <a:spcPts val="800"/>
              </a:spcAft>
            </a:pPr>
            <a:endParaRPr lang="en-US" sz="1400">
              <a:solidFill>
                <a:srgbClr val="00A76D"/>
              </a:solidFill>
              <a:effectLst/>
            </a:endParaRPr>
          </a:p>
        </p:txBody>
      </p:sp>
      <p:sp>
        <p:nvSpPr>
          <p:cNvPr id="37" name="ZoneTexte 36">
            <a:extLst>
              <a:ext uri="{FF2B5EF4-FFF2-40B4-BE49-F238E27FC236}">
                <a16:creationId xmlns:a16="http://schemas.microsoft.com/office/drawing/2014/main" id="{C6F42C21-615B-3674-6897-09B9397E936B}"/>
              </a:ext>
            </a:extLst>
          </p:cNvPr>
          <p:cNvSpPr txBox="1"/>
          <p:nvPr>
            <p:custDataLst>
              <p:tags r:id="rId11"/>
            </p:custDataLst>
          </p:nvPr>
        </p:nvSpPr>
        <p:spPr>
          <a:xfrm>
            <a:off x="-2415365" y="8207807"/>
            <a:ext cx="2241316" cy="1785104"/>
          </a:xfrm>
          <a:prstGeom prst="rect">
            <a:avLst/>
          </a:prstGeom>
          <a:noFill/>
        </p:spPr>
        <p:txBody>
          <a:bodyPr wrap="square">
            <a:spAutoFit/>
          </a:bodyPr>
          <a:lstStyle/>
          <a:p>
            <a:pPr algn="l" rtl="0" fontAlgn="base"/>
            <a:r>
              <a:rPr lang="fr-CA" sz="1100" b="0" i="1">
                <a:effectLst/>
                <a:latin typeface="Inter" panose="02000503000000020004" pitchFamily="2" charset="0"/>
                <a:ea typeface="Inter" panose="02000503000000020004" pitchFamily="2" charset="0"/>
              </a:rPr>
              <a:t>Pour améliorer la rétention et la mobilisation de vos employé(e)s, vous devez vous démarquer en tant qu’employeur(euse). </a:t>
            </a:r>
            <a:r>
              <a:rPr lang="fr-CA" sz="1100" b="0" i="0">
                <a:effectLst/>
                <a:latin typeface="Inter" panose="02000503000000020004" pitchFamily="2" charset="0"/>
                <a:ea typeface="Inter" panose="02000503000000020004" pitchFamily="2" charset="0"/>
              </a:rPr>
              <a:t> </a:t>
            </a:r>
          </a:p>
          <a:p>
            <a:pPr algn="l" rtl="0" fontAlgn="base"/>
            <a:r>
              <a:rPr lang="fr-CA" sz="1100" b="0" i="0">
                <a:effectLst/>
                <a:latin typeface="Inter" panose="02000503000000020004" pitchFamily="2" charset="0"/>
                <a:ea typeface="Inter" panose="02000503000000020004" pitchFamily="2" charset="0"/>
              </a:rPr>
              <a:t> </a:t>
            </a:r>
          </a:p>
          <a:p>
            <a:pPr algn="l" rtl="0" fontAlgn="base"/>
            <a:r>
              <a:rPr lang="fr-CA" sz="1100" b="0" i="1">
                <a:effectLst/>
                <a:latin typeface="Inter" panose="02000503000000020004" pitchFamily="2" charset="0"/>
                <a:ea typeface="Inter" panose="02000503000000020004" pitchFamily="2" charset="0"/>
              </a:rPr>
              <a:t>Vous pouvez vous référer ici, à une liste non exhaustive des </a:t>
            </a:r>
            <a:r>
              <a:rPr lang="fr-CA" sz="1100" b="1" i="1" u="sng">
                <a:effectLst/>
                <a:latin typeface="Inter" panose="02000503000000020004" pitchFamily="2" charset="0"/>
                <a:ea typeface="Inter" panose="02000503000000020004" pitchFamily="2" charset="0"/>
                <a:hlinkClick r:id="rId15"/>
              </a:rPr>
              <a:t>efforts de reconnaissance </a:t>
            </a:r>
            <a:r>
              <a:rPr lang="fr-CA" sz="1100" i="1">
                <a:effectLst/>
                <a:latin typeface="Inter" panose="02000503000000020004" pitchFamily="2" charset="0"/>
                <a:ea typeface="Inter" panose="02000503000000020004" pitchFamily="2" charset="0"/>
              </a:rPr>
              <a:t>disponibles</a:t>
            </a:r>
            <a:r>
              <a:rPr lang="fr-CA" sz="1100" i="1">
                <a:latin typeface="Inter" panose="02000503000000020004" pitchFamily="2" charset="0"/>
                <a:ea typeface="Inter" panose="02000503000000020004" pitchFamily="2" charset="0"/>
              </a:rPr>
              <a:t>.</a:t>
            </a:r>
            <a:endParaRPr lang="fr-CA" sz="1100" i="0">
              <a:effectLst/>
              <a:latin typeface="Inter" panose="02000503000000020004" pitchFamily="2" charset="0"/>
              <a:ea typeface="Inter" panose="02000503000000020004" pitchFamily="2" charset="0"/>
            </a:endParaRPr>
          </a:p>
        </p:txBody>
      </p:sp>
      <p:pic>
        <p:nvPicPr>
          <p:cNvPr id="38" name="Picture 3">
            <a:extLst>
              <a:ext uri="{FF2B5EF4-FFF2-40B4-BE49-F238E27FC236}">
                <a16:creationId xmlns:a16="http://schemas.microsoft.com/office/drawing/2014/main" id="{988F45B3-B350-CC1C-76BC-E43044FFE984}"/>
              </a:ext>
            </a:extLst>
          </p:cNvPr>
          <p:cNvPicPr>
            <a:picLocks noChangeAspect="1" noChangeArrowheads="1"/>
          </p:cNvPicPr>
          <p:nvPr>
            <p:custDataLst>
              <p:tags r:id="rId12"/>
            </p:custDataLst>
          </p:nvPr>
        </p:nvPicPr>
        <p:blipFill>
          <a:blip r:embed="rId16">
            <a:extLst>
              <a:ext uri="{28A0092B-C50C-407E-A947-70E740481C1C}">
                <a14:useLocalDpi xmlns:a14="http://schemas.microsoft.com/office/drawing/2010/main" val="0"/>
              </a:ext>
            </a:extLst>
          </a:blip>
          <a:srcRect/>
          <a:stretch>
            <a:fillRect/>
          </a:stretch>
        </p:blipFill>
        <p:spPr bwMode="auto">
          <a:xfrm>
            <a:off x="-1670845" y="3679166"/>
            <a:ext cx="752275" cy="775820"/>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3">
            <a:extLst>
              <a:ext uri="{FF2B5EF4-FFF2-40B4-BE49-F238E27FC236}">
                <a16:creationId xmlns:a16="http://schemas.microsoft.com/office/drawing/2014/main" id="{F2AA987E-389B-C37B-7E6D-2EEE8C8CE5BC}"/>
              </a:ext>
            </a:extLst>
          </p:cNvPr>
          <p:cNvPicPr>
            <a:picLocks noChangeAspect="1" noChangeArrowheads="1"/>
          </p:cNvPicPr>
          <p:nvPr>
            <p:custDataLst>
              <p:tags r:id="rId13"/>
            </p:custDataLst>
          </p:nvPr>
        </p:nvPicPr>
        <p:blipFill>
          <a:blip r:embed="rId16">
            <a:extLst>
              <a:ext uri="{28A0092B-C50C-407E-A947-70E740481C1C}">
                <a14:useLocalDpi xmlns:a14="http://schemas.microsoft.com/office/drawing/2010/main" val="0"/>
              </a:ext>
            </a:extLst>
          </a:blip>
          <a:srcRect/>
          <a:stretch>
            <a:fillRect/>
          </a:stretch>
        </p:blipFill>
        <p:spPr bwMode="auto">
          <a:xfrm>
            <a:off x="-1654886" y="7124700"/>
            <a:ext cx="752275" cy="77582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3E1E1"/>
        </a:solidFill>
        <a:effectLst/>
      </p:bgPr>
    </p:bg>
    <p:spTree>
      <p:nvGrpSpPr>
        <p:cNvPr id="1" name=""/>
        <p:cNvGrpSpPr/>
        <p:nvPr/>
      </p:nvGrpSpPr>
      <p:grpSpPr>
        <a:xfrm>
          <a:off x="0" y="0"/>
          <a:ext cx="0" cy="0"/>
          <a:chOff x="0" y="0"/>
          <a:chExt cx="0" cy="0"/>
        </a:xfrm>
      </p:grpSpPr>
      <p:sp>
        <p:nvSpPr>
          <p:cNvPr id="2" name="TextBox 2"/>
          <p:cNvSpPr txBox="1"/>
          <p:nvPr>
            <p:custDataLst>
              <p:tags r:id="rId1"/>
            </p:custDataLst>
          </p:nvPr>
        </p:nvSpPr>
        <p:spPr>
          <a:xfrm>
            <a:off x="399174" y="2069450"/>
            <a:ext cx="17489652" cy="677750"/>
          </a:xfrm>
          <a:prstGeom prst="rect">
            <a:avLst/>
          </a:prstGeom>
        </p:spPr>
        <p:txBody>
          <a:bodyPr lIns="0" tIns="0" rIns="0" bIns="0" rtlCol="0" anchor="t">
            <a:spAutoFit/>
          </a:bodyPr>
          <a:lstStyle/>
          <a:p>
            <a:pPr algn="l">
              <a:lnSpc>
                <a:spcPts val="1820"/>
              </a:lnSpc>
              <a:spcBef>
                <a:spcPct val="0"/>
              </a:spcBef>
            </a:pPr>
            <a:r>
              <a:rPr lang="fr-CA" sz="1400">
                <a:solidFill>
                  <a:srgbClr val="000000"/>
                </a:solidFill>
                <a:latin typeface="Inter"/>
                <a:ea typeface="Inter"/>
                <a:cs typeface="Inter"/>
                <a:sym typeface="Inter"/>
              </a:rPr>
              <a:t>Nous croyons fermement aux principes d’équité et d’égalité des chances en emploi. Ainsi, chaque employé(e) du commerce ou chaque personne candidate à un poste est évalué(e) objectivement sur ses compétences et ses qualités professionnelles dans le cadre d’un recrutement ou d’une évaluation de rendement, et non pas sur des critères discriminatoires liés à ses caractéristiques personnelles ou culturelles.</a:t>
            </a:r>
          </a:p>
        </p:txBody>
      </p:sp>
      <p:sp>
        <p:nvSpPr>
          <p:cNvPr id="3" name="TextBox 3"/>
          <p:cNvSpPr txBox="1"/>
          <p:nvPr>
            <p:custDataLst>
              <p:tags r:id="rId2"/>
            </p:custDataLst>
          </p:nvPr>
        </p:nvSpPr>
        <p:spPr>
          <a:xfrm>
            <a:off x="404131" y="5117176"/>
            <a:ext cx="10764062" cy="216085"/>
          </a:xfrm>
          <a:prstGeom prst="rect">
            <a:avLst/>
          </a:prstGeom>
        </p:spPr>
        <p:txBody>
          <a:bodyPr lIns="0" tIns="0" rIns="0" bIns="0" rtlCol="0" anchor="t">
            <a:spAutoFit/>
          </a:bodyPr>
          <a:lstStyle/>
          <a:p>
            <a:pPr algn="l">
              <a:lnSpc>
                <a:spcPts val="1820"/>
              </a:lnSpc>
              <a:spcBef>
                <a:spcPct val="0"/>
              </a:spcBef>
            </a:pPr>
            <a:r>
              <a:rPr lang="fr-CA" sz="1400">
                <a:solidFill>
                  <a:srgbClr val="000000"/>
                </a:solidFill>
                <a:latin typeface="Inter"/>
                <a:ea typeface="Inter"/>
                <a:cs typeface="Inter"/>
                <a:sym typeface="Inter"/>
              </a:rPr>
              <a:t>L’ancienneté dans notre commerce se calcule en jours et débute à la date où se termine la période de probation de l’employé(e). </a:t>
            </a:r>
          </a:p>
        </p:txBody>
      </p:sp>
      <p:grpSp>
        <p:nvGrpSpPr>
          <p:cNvPr id="4" name="Group 4"/>
          <p:cNvGrpSpPr>
            <a:grpSpLocks noGrp="1" noUngrp="1" noRot="1" noMove="1" noResize="1"/>
          </p:cNvGrpSpPr>
          <p:nvPr>
            <p:custDataLst>
              <p:tags r:id="rId3"/>
            </p:custDataLst>
          </p:nvPr>
        </p:nvGrpSpPr>
        <p:grpSpPr>
          <a:xfrm>
            <a:off x="404131" y="302304"/>
            <a:ext cx="2827126" cy="1179800"/>
            <a:chOff x="0" y="0"/>
            <a:chExt cx="3769501" cy="1573066"/>
          </a:xfrm>
        </p:grpSpPr>
        <p:grpSp>
          <p:nvGrpSpPr>
            <p:cNvPr id="5" name="Group 5"/>
            <p:cNvGrpSpPr>
              <a:grpSpLocks noGrp="1" noUngrp="1" noRot="1" noMove="1" noResize="1"/>
            </p:cNvGrpSpPr>
            <p:nvPr/>
          </p:nvGrpSpPr>
          <p:grpSpPr>
            <a:xfrm>
              <a:off x="0" y="0"/>
              <a:ext cx="3769501" cy="1573066"/>
              <a:chOff x="0" y="0"/>
              <a:chExt cx="973846" cy="406400"/>
            </a:xfrm>
          </p:grpSpPr>
          <p:sp>
            <p:nvSpPr>
              <p:cNvPr id="6" name="Freeform 6"/>
              <p:cNvSpPr>
                <a:spLocks noGrp="1" noRot="1" noMove="1" noResize="1" noEditPoints="1" noAdjustHandles="1" noChangeArrowheads="1" noChangeShapeType="1"/>
              </p:cNvSpPr>
              <p:nvPr/>
            </p:nvSpPr>
            <p:spPr>
              <a:xfrm>
                <a:off x="0" y="0"/>
                <a:ext cx="973846" cy="406400"/>
              </a:xfrm>
              <a:custGeom>
                <a:avLst/>
                <a:gdLst/>
                <a:ahLst/>
                <a:cxnLst/>
                <a:rect l="l" t="t" r="r" b="b"/>
                <a:pathLst>
                  <a:path w="973846" h="406400">
                    <a:moveTo>
                      <a:pt x="770647" y="0"/>
                    </a:moveTo>
                    <a:cubicBezTo>
                      <a:pt x="882871" y="0"/>
                      <a:pt x="973846" y="90976"/>
                      <a:pt x="973846" y="203200"/>
                    </a:cubicBezTo>
                    <a:cubicBezTo>
                      <a:pt x="973846" y="315424"/>
                      <a:pt x="882871" y="406400"/>
                      <a:pt x="770647" y="406400"/>
                    </a:cubicBezTo>
                    <a:lnTo>
                      <a:pt x="203200" y="406400"/>
                    </a:lnTo>
                    <a:cubicBezTo>
                      <a:pt x="90976" y="406400"/>
                      <a:pt x="0" y="315424"/>
                      <a:pt x="0" y="203200"/>
                    </a:cubicBezTo>
                    <a:cubicBezTo>
                      <a:pt x="0" y="90976"/>
                      <a:pt x="90976" y="0"/>
                      <a:pt x="203200" y="0"/>
                    </a:cubicBezTo>
                    <a:close/>
                  </a:path>
                </a:pathLst>
              </a:custGeom>
              <a:solidFill>
                <a:srgbClr val="FFD400"/>
              </a:solidFill>
            </p:spPr>
            <p:txBody>
              <a:bodyPr/>
              <a:lstStyle/>
              <a:p>
                <a:endParaRPr lang="fr-CA"/>
              </a:p>
            </p:txBody>
          </p:sp>
          <p:sp>
            <p:nvSpPr>
              <p:cNvPr id="7" name="TextBox 7"/>
              <p:cNvSpPr txBox="1">
                <a:spLocks noGrp="1" noRot="1" noMove="1" noResize="1" noEditPoints="1" noAdjustHandles="1" noChangeArrowheads="1" noChangeShapeType="1"/>
              </p:cNvSpPr>
              <p:nvPr/>
            </p:nvSpPr>
            <p:spPr>
              <a:xfrm>
                <a:off x="0" y="-38100"/>
                <a:ext cx="973846" cy="444500"/>
              </a:xfrm>
              <a:prstGeom prst="rect">
                <a:avLst/>
              </a:prstGeom>
            </p:spPr>
            <p:txBody>
              <a:bodyPr lIns="50800" tIns="50800" rIns="50800" bIns="50800" rtlCol="0" anchor="ctr"/>
              <a:lstStyle/>
              <a:p>
                <a:pPr algn="ctr">
                  <a:lnSpc>
                    <a:spcPts val="3217"/>
                  </a:lnSpc>
                </a:pPr>
                <a:endParaRPr/>
              </a:p>
            </p:txBody>
          </p:sp>
        </p:grpSp>
        <p:sp>
          <p:nvSpPr>
            <p:cNvPr id="8" name="TextBox 8"/>
            <p:cNvSpPr txBox="1">
              <a:spLocks noGrp="1" noRot="1" noMove="1" noResize="1" noEditPoints="1" noAdjustHandles="1" noChangeArrowheads="1" noChangeShapeType="1"/>
            </p:cNvSpPr>
            <p:nvPr/>
          </p:nvSpPr>
          <p:spPr>
            <a:xfrm>
              <a:off x="519316" y="556946"/>
              <a:ext cx="2730869" cy="436273"/>
            </a:xfrm>
            <a:prstGeom prst="rect">
              <a:avLst/>
            </a:prstGeom>
          </p:spPr>
          <p:txBody>
            <a:bodyPr lIns="0" tIns="0" rIns="0" bIns="0" rtlCol="0" anchor="t">
              <a:spAutoFit/>
            </a:bodyPr>
            <a:lstStyle/>
            <a:p>
              <a:pPr algn="l">
                <a:lnSpc>
                  <a:spcPts val="2799"/>
                </a:lnSpc>
              </a:pPr>
              <a:r>
                <a:rPr lang="fr-CA" sz="1999">
                  <a:solidFill>
                    <a:srgbClr val="FFFFFF"/>
                  </a:solidFill>
                  <a:latin typeface="Playfair Display Bold"/>
                  <a:ea typeface="Playfair Display Bold"/>
                  <a:cs typeface="Playfair Display Bold"/>
                  <a:sym typeface="Playfair Display Bold"/>
                </a:rPr>
                <a:t>Équité au travail</a:t>
              </a:r>
            </a:p>
          </p:txBody>
        </p:sp>
      </p:grpSp>
      <p:grpSp>
        <p:nvGrpSpPr>
          <p:cNvPr id="9" name="Group 9"/>
          <p:cNvGrpSpPr>
            <a:grpSpLocks noGrp="1" noUngrp="1" noRot="1" noMove="1" noResize="1"/>
          </p:cNvGrpSpPr>
          <p:nvPr>
            <p:custDataLst>
              <p:tags r:id="rId4"/>
            </p:custDataLst>
          </p:nvPr>
        </p:nvGrpSpPr>
        <p:grpSpPr>
          <a:xfrm>
            <a:off x="399174" y="3356352"/>
            <a:ext cx="2827126" cy="1179800"/>
            <a:chOff x="0" y="0"/>
            <a:chExt cx="3769501" cy="1573066"/>
          </a:xfrm>
        </p:grpSpPr>
        <p:grpSp>
          <p:nvGrpSpPr>
            <p:cNvPr id="10" name="Group 10"/>
            <p:cNvGrpSpPr>
              <a:grpSpLocks noGrp="1" noUngrp="1" noRot="1" noMove="1" noResize="1"/>
            </p:cNvGrpSpPr>
            <p:nvPr/>
          </p:nvGrpSpPr>
          <p:grpSpPr>
            <a:xfrm>
              <a:off x="0" y="0"/>
              <a:ext cx="3769501" cy="1573066"/>
              <a:chOff x="0" y="0"/>
              <a:chExt cx="973846" cy="406400"/>
            </a:xfrm>
          </p:grpSpPr>
          <p:sp>
            <p:nvSpPr>
              <p:cNvPr id="11" name="Freeform 11"/>
              <p:cNvSpPr>
                <a:spLocks noGrp="1" noRot="1" noMove="1" noResize="1" noEditPoints="1" noAdjustHandles="1" noChangeArrowheads="1" noChangeShapeType="1"/>
              </p:cNvSpPr>
              <p:nvPr/>
            </p:nvSpPr>
            <p:spPr>
              <a:xfrm>
                <a:off x="0" y="0"/>
                <a:ext cx="973846" cy="406400"/>
              </a:xfrm>
              <a:custGeom>
                <a:avLst/>
                <a:gdLst/>
                <a:ahLst/>
                <a:cxnLst/>
                <a:rect l="l" t="t" r="r" b="b"/>
                <a:pathLst>
                  <a:path w="973846" h="406400">
                    <a:moveTo>
                      <a:pt x="770647" y="0"/>
                    </a:moveTo>
                    <a:cubicBezTo>
                      <a:pt x="882871" y="0"/>
                      <a:pt x="973846" y="90976"/>
                      <a:pt x="973846" y="203200"/>
                    </a:cubicBezTo>
                    <a:cubicBezTo>
                      <a:pt x="973846" y="315424"/>
                      <a:pt x="882871" y="406400"/>
                      <a:pt x="770647" y="406400"/>
                    </a:cubicBezTo>
                    <a:lnTo>
                      <a:pt x="203200" y="406400"/>
                    </a:lnTo>
                    <a:cubicBezTo>
                      <a:pt x="90976" y="406400"/>
                      <a:pt x="0" y="315424"/>
                      <a:pt x="0" y="203200"/>
                    </a:cubicBezTo>
                    <a:cubicBezTo>
                      <a:pt x="0" y="90976"/>
                      <a:pt x="90976" y="0"/>
                      <a:pt x="203200" y="0"/>
                    </a:cubicBezTo>
                    <a:close/>
                  </a:path>
                </a:pathLst>
              </a:custGeom>
              <a:solidFill>
                <a:srgbClr val="FFD400"/>
              </a:solidFill>
            </p:spPr>
            <p:txBody>
              <a:bodyPr/>
              <a:lstStyle/>
              <a:p>
                <a:endParaRPr lang="fr-CA"/>
              </a:p>
            </p:txBody>
          </p:sp>
          <p:sp>
            <p:nvSpPr>
              <p:cNvPr id="12" name="TextBox 12"/>
              <p:cNvSpPr txBox="1">
                <a:spLocks noGrp="1" noRot="1" noMove="1" noResize="1" noEditPoints="1" noAdjustHandles="1" noChangeArrowheads="1" noChangeShapeType="1"/>
              </p:cNvSpPr>
              <p:nvPr/>
            </p:nvSpPr>
            <p:spPr>
              <a:xfrm>
                <a:off x="0" y="-38100"/>
                <a:ext cx="973846" cy="444500"/>
              </a:xfrm>
              <a:prstGeom prst="rect">
                <a:avLst/>
              </a:prstGeom>
            </p:spPr>
            <p:txBody>
              <a:bodyPr lIns="50800" tIns="50800" rIns="50800" bIns="50800" rtlCol="0" anchor="ctr"/>
              <a:lstStyle/>
              <a:p>
                <a:pPr algn="ctr">
                  <a:lnSpc>
                    <a:spcPts val="3217"/>
                  </a:lnSpc>
                </a:pPr>
                <a:endParaRPr/>
              </a:p>
            </p:txBody>
          </p:sp>
        </p:grpSp>
        <p:sp>
          <p:nvSpPr>
            <p:cNvPr id="13" name="TextBox 13"/>
            <p:cNvSpPr txBox="1">
              <a:spLocks noGrp="1" noRot="1" noMove="1" noResize="1" noEditPoints="1" noAdjustHandles="1" noChangeArrowheads="1" noChangeShapeType="1"/>
            </p:cNvSpPr>
            <p:nvPr/>
          </p:nvSpPr>
          <p:spPr>
            <a:xfrm>
              <a:off x="300567" y="322069"/>
              <a:ext cx="3168370" cy="915037"/>
            </a:xfrm>
            <a:prstGeom prst="rect">
              <a:avLst/>
            </a:prstGeom>
          </p:spPr>
          <p:txBody>
            <a:bodyPr lIns="0" tIns="0" rIns="0" bIns="0" rtlCol="0" anchor="t">
              <a:spAutoFit/>
            </a:bodyPr>
            <a:lstStyle/>
            <a:p>
              <a:pPr algn="ctr">
                <a:lnSpc>
                  <a:spcPts val="2799"/>
                </a:lnSpc>
              </a:pPr>
              <a:r>
                <a:rPr lang="fr-CA" sz="1999">
                  <a:solidFill>
                    <a:srgbClr val="FFFFFF"/>
                  </a:solidFill>
                  <a:latin typeface="Playfair Display Bold"/>
                  <a:ea typeface="Playfair Display Bold"/>
                  <a:cs typeface="Playfair Display Bold"/>
                  <a:sym typeface="Playfair Display Bold"/>
                </a:rPr>
                <a:t>Ancienneté au sein de l’équipe</a:t>
              </a:r>
            </a:p>
          </p:txBody>
        </p:sp>
      </p:grpSp>
      <p:grpSp>
        <p:nvGrpSpPr>
          <p:cNvPr id="14" name="Group 14"/>
          <p:cNvGrpSpPr>
            <a:grpSpLocks noGrp="1" noUngrp="1" noRot="1" noMove="1" noResize="1"/>
          </p:cNvGrpSpPr>
          <p:nvPr>
            <p:custDataLst>
              <p:tags r:id="rId5"/>
            </p:custDataLst>
          </p:nvPr>
        </p:nvGrpSpPr>
        <p:grpSpPr>
          <a:xfrm>
            <a:off x="399174" y="5947040"/>
            <a:ext cx="2827126" cy="1179800"/>
            <a:chOff x="0" y="0"/>
            <a:chExt cx="3769501" cy="1573066"/>
          </a:xfrm>
        </p:grpSpPr>
        <p:grpSp>
          <p:nvGrpSpPr>
            <p:cNvPr id="15" name="Group 15"/>
            <p:cNvGrpSpPr>
              <a:grpSpLocks noGrp="1" noUngrp="1" noRot="1" noMove="1" noResize="1"/>
            </p:cNvGrpSpPr>
            <p:nvPr/>
          </p:nvGrpSpPr>
          <p:grpSpPr>
            <a:xfrm>
              <a:off x="0" y="0"/>
              <a:ext cx="3769501" cy="1573066"/>
              <a:chOff x="0" y="0"/>
              <a:chExt cx="973846" cy="406400"/>
            </a:xfrm>
          </p:grpSpPr>
          <p:sp>
            <p:nvSpPr>
              <p:cNvPr id="16" name="Freeform 16"/>
              <p:cNvSpPr>
                <a:spLocks noGrp="1" noRot="1" noMove="1" noResize="1" noEditPoints="1" noAdjustHandles="1" noChangeArrowheads="1" noChangeShapeType="1"/>
              </p:cNvSpPr>
              <p:nvPr/>
            </p:nvSpPr>
            <p:spPr>
              <a:xfrm>
                <a:off x="0" y="0"/>
                <a:ext cx="973846" cy="406400"/>
              </a:xfrm>
              <a:custGeom>
                <a:avLst/>
                <a:gdLst/>
                <a:ahLst/>
                <a:cxnLst/>
                <a:rect l="l" t="t" r="r" b="b"/>
                <a:pathLst>
                  <a:path w="973846" h="406400">
                    <a:moveTo>
                      <a:pt x="770647" y="0"/>
                    </a:moveTo>
                    <a:cubicBezTo>
                      <a:pt x="882871" y="0"/>
                      <a:pt x="973846" y="90976"/>
                      <a:pt x="973846" y="203200"/>
                    </a:cubicBezTo>
                    <a:cubicBezTo>
                      <a:pt x="973846" y="315424"/>
                      <a:pt x="882871" y="406400"/>
                      <a:pt x="770647" y="406400"/>
                    </a:cubicBezTo>
                    <a:lnTo>
                      <a:pt x="203200" y="406400"/>
                    </a:lnTo>
                    <a:cubicBezTo>
                      <a:pt x="90976" y="406400"/>
                      <a:pt x="0" y="315424"/>
                      <a:pt x="0" y="203200"/>
                    </a:cubicBezTo>
                    <a:cubicBezTo>
                      <a:pt x="0" y="90976"/>
                      <a:pt x="90976" y="0"/>
                      <a:pt x="203200" y="0"/>
                    </a:cubicBezTo>
                    <a:close/>
                  </a:path>
                </a:pathLst>
              </a:custGeom>
              <a:solidFill>
                <a:srgbClr val="FFD400"/>
              </a:solidFill>
            </p:spPr>
            <p:txBody>
              <a:bodyPr/>
              <a:lstStyle/>
              <a:p>
                <a:endParaRPr lang="fr-CA"/>
              </a:p>
            </p:txBody>
          </p:sp>
          <p:sp>
            <p:nvSpPr>
              <p:cNvPr id="17" name="TextBox 17"/>
              <p:cNvSpPr txBox="1">
                <a:spLocks noGrp="1" noRot="1" noMove="1" noResize="1" noEditPoints="1" noAdjustHandles="1" noChangeArrowheads="1" noChangeShapeType="1"/>
              </p:cNvSpPr>
              <p:nvPr/>
            </p:nvSpPr>
            <p:spPr>
              <a:xfrm>
                <a:off x="0" y="-38100"/>
                <a:ext cx="973846" cy="444500"/>
              </a:xfrm>
              <a:prstGeom prst="rect">
                <a:avLst/>
              </a:prstGeom>
            </p:spPr>
            <p:txBody>
              <a:bodyPr lIns="50800" tIns="50800" rIns="50800" bIns="50800" rtlCol="0" anchor="ctr"/>
              <a:lstStyle/>
              <a:p>
                <a:pPr algn="ctr">
                  <a:lnSpc>
                    <a:spcPts val="3217"/>
                  </a:lnSpc>
                </a:pPr>
                <a:endParaRPr/>
              </a:p>
            </p:txBody>
          </p:sp>
        </p:grpSp>
        <p:sp>
          <p:nvSpPr>
            <p:cNvPr id="18" name="TextBox 18"/>
            <p:cNvSpPr txBox="1">
              <a:spLocks noGrp="1" noRot="1" noMove="1" noResize="1" noEditPoints="1" noAdjustHandles="1" noChangeArrowheads="1" noChangeShapeType="1"/>
            </p:cNvSpPr>
            <p:nvPr/>
          </p:nvSpPr>
          <p:spPr>
            <a:xfrm>
              <a:off x="300567" y="322069"/>
              <a:ext cx="3168370" cy="915037"/>
            </a:xfrm>
            <a:prstGeom prst="rect">
              <a:avLst/>
            </a:prstGeom>
          </p:spPr>
          <p:txBody>
            <a:bodyPr lIns="0" tIns="0" rIns="0" bIns="0" rtlCol="0" anchor="t">
              <a:spAutoFit/>
            </a:bodyPr>
            <a:lstStyle/>
            <a:p>
              <a:pPr algn="ctr">
                <a:lnSpc>
                  <a:spcPts val="2799"/>
                </a:lnSpc>
              </a:pPr>
              <a:r>
                <a:rPr lang="fr-CA" sz="1999">
                  <a:solidFill>
                    <a:srgbClr val="FFFFFF"/>
                  </a:solidFill>
                  <a:latin typeface="Playfair Display Bold"/>
                  <a:ea typeface="Playfair Display Bold"/>
                  <a:cs typeface="Playfair Display Bold"/>
                  <a:sym typeface="Playfair Display Bold"/>
                </a:rPr>
                <a:t>Suivi du dossier personnel</a:t>
              </a:r>
            </a:p>
          </p:txBody>
        </p:sp>
      </p:grpSp>
      <p:sp>
        <p:nvSpPr>
          <p:cNvPr id="19" name="TextBox 19"/>
          <p:cNvSpPr txBox="1"/>
          <p:nvPr>
            <p:custDataLst>
              <p:tags r:id="rId6"/>
            </p:custDataLst>
          </p:nvPr>
        </p:nvSpPr>
        <p:spPr>
          <a:xfrm>
            <a:off x="399174" y="7707865"/>
            <a:ext cx="17489652" cy="1143864"/>
          </a:xfrm>
          <a:prstGeom prst="rect">
            <a:avLst/>
          </a:prstGeom>
        </p:spPr>
        <p:txBody>
          <a:bodyPr lIns="0" tIns="0" rIns="0" bIns="0" rtlCol="0" anchor="t">
            <a:spAutoFit/>
          </a:bodyPr>
          <a:lstStyle/>
          <a:p>
            <a:pPr algn="l">
              <a:lnSpc>
                <a:spcPts val="1820"/>
              </a:lnSpc>
              <a:spcBef>
                <a:spcPct val="0"/>
              </a:spcBef>
            </a:pPr>
            <a:r>
              <a:rPr lang="fr-CA" sz="1400" dirty="0">
                <a:solidFill>
                  <a:srgbClr val="000000"/>
                </a:solidFill>
                <a:latin typeface="Inter"/>
                <a:ea typeface="Inter"/>
                <a:cs typeface="Inter"/>
                <a:sym typeface="Inter"/>
              </a:rPr>
              <a:t>Nous recueillons différents renseignements personnels pour constituer les dossiers des membres de notre personnel. Les renseignements constituant le dossier de l’employé(e) sont strictement confidentiels et peuvent inclure son CV, ses évaluations de rendement, ses avis disciplinaires qu’il(elle) a reçu, ses formulaires d’impôt ou tout autre document relatif à sa relation d’emploi avec notre commerce. </a:t>
            </a:r>
          </a:p>
          <a:p>
            <a:pPr algn="l">
              <a:lnSpc>
                <a:spcPts val="1820"/>
              </a:lnSpc>
              <a:spcBef>
                <a:spcPct val="0"/>
              </a:spcBef>
            </a:pPr>
            <a:endParaRPr lang="fr-CA" sz="1400" dirty="0">
              <a:solidFill>
                <a:srgbClr val="000000"/>
              </a:solidFill>
              <a:latin typeface="Inter"/>
              <a:ea typeface="Inter"/>
              <a:cs typeface="Inter"/>
              <a:sym typeface="Inter"/>
            </a:endParaRPr>
          </a:p>
          <a:p>
            <a:pPr algn="l">
              <a:lnSpc>
                <a:spcPts val="1820"/>
              </a:lnSpc>
              <a:spcBef>
                <a:spcPct val="0"/>
              </a:spcBef>
            </a:pPr>
            <a:r>
              <a:rPr lang="fr-CA" sz="1400" dirty="0">
                <a:solidFill>
                  <a:srgbClr val="000000"/>
                </a:solidFill>
                <a:latin typeface="Inter"/>
                <a:ea typeface="Inter"/>
                <a:cs typeface="Inter"/>
                <a:sym typeface="Inter"/>
              </a:rPr>
              <a:t>Bien que l’accès au dossier soit étroitement surveillé et limité, seul l’employé(e) peut faire une demande spéciale adressée à la direction pour pouvoir en consulter le contenu. Nous nous engageons par ailleurs à respecter tous les énoncés stipulés dans la </a:t>
            </a:r>
            <a:r>
              <a:rPr lang="fr-CA" sz="1400" dirty="0">
                <a:latin typeface="Inter"/>
                <a:ea typeface="Inter"/>
                <a:cs typeface="Inter"/>
                <a:sym typeface="Inter"/>
                <a:hlinkClick r:id="rId13"/>
              </a:rPr>
              <a:t>Loi sur la protection des renseignements personnels dans le secteur privé</a:t>
            </a:r>
            <a:r>
              <a:rPr lang="fr-CA" sz="1400" dirty="0">
                <a:latin typeface="Inter"/>
                <a:ea typeface="Inter"/>
                <a:cs typeface="Inter"/>
                <a:sym typeface="Inter"/>
              </a:rPr>
              <a:t>. </a:t>
            </a:r>
          </a:p>
        </p:txBody>
      </p:sp>
      <p:sp>
        <p:nvSpPr>
          <p:cNvPr id="31" name="Espace réservé du numéro de diapositive 30">
            <a:extLst>
              <a:ext uri="{FF2B5EF4-FFF2-40B4-BE49-F238E27FC236}">
                <a16:creationId xmlns:a16="http://schemas.microsoft.com/office/drawing/2014/main" id="{B69C585F-1668-7908-F384-AE1035C5D69C}"/>
              </a:ext>
            </a:extLst>
          </p:cNvPr>
          <p:cNvSpPr>
            <a:spLocks noGrp="1" noRot="1" noMove="1" noResize="1" noEditPoints="1" noAdjustHandles="1" noChangeArrowheads="1" noChangeShapeType="1"/>
          </p:cNvSpPr>
          <p:nvPr>
            <p:ph type="sldNum" sz="quarter" idx="12"/>
            <p:custDataLst>
              <p:tags r:id="rId7"/>
            </p:custDataLst>
          </p:nvPr>
        </p:nvSpPr>
        <p:spPr/>
        <p:txBody>
          <a:bodyPr/>
          <a:lstStyle/>
          <a:p>
            <a:fld id="{B6F15528-21DE-4FAA-801E-634DDDAF4B2B}" type="slidenum">
              <a:rPr lang="en-US" smtClean="0"/>
              <a:pPr/>
              <a:t>12</a:t>
            </a:fld>
            <a:endParaRPr lang="en-US"/>
          </a:p>
        </p:txBody>
      </p:sp>
      <p:grpSp>
        <p:nvGrpSpPr>
          <p:cNvPr id="32" name="Groupe 31">
            <a:extLst>
              <a:ext uri="{FF2B5EF4-FFF2-40B4-BE49-F238E27FC236}">
                <a16:creationId xmlns:a16="http://schemas.microsoft.com/office/drawing/2014/main" id="{7ADCBD78-8AC9-18F2-0B7F-168F5F40009F}"/>
              </a:ext>
            </a:extLst>
          </p:cNvPr>
          <p:cNvGrpSpPr/>
          <p:nvPr>
            <p:custDataLst>
              <p:tags r:id="rId8"/>
            </p:custDataLst>
          </p:nvPr>
        </p:nvGrpSpPr>
        <p:grpSpPr>
          <a:xfrm>
            <a:off x="-2590800" y="1110771"/>
            <a:ext cx="2439891" cy="1847826"/>
            <a:chOff x="-1428297" y="1376037"/>
            <a:chExt cx="1174799" cy="1556000"/>
          </a:xfrm>
        </p:grpSpPr>
        <p:sp>
          <p:nvSpPr>
            <p:cNvPr id="33" name="TextBox 3">
              <a:extLst>
                <a:ext uri="{FF2B5EF4-FFF2-40B4-BE49-F238E27FC236}">
                  <a16:creationId xmlns:a16="http://schemas.microsoft.com/office/drawing/2014/main" id="{76A13C8C-0200-646C-EAF9-37C2A89EC4E0}"/>
                </a:ext>
              </a:extLst>
            </p:cNvPr>
            <p:cNvSpPr txBox="1"/>
            <p:nvPr/>
          </p:nvSpPr>
          <p:spPr>
            <a:xfrm>
              <a:off x="-1428297" y="1376037"/>
              <a:ext cx="1174799" cy="1556000"/>
            </a:xfrm>
            <a:prstGeom prst="rect">
              <a:avLst/>
            </a:prstGeom>
            <a:gradFill flip="none" rotWithShape="1">
              <a:gsLst>
                <a:gs pos="0">
                  <a:srgbClr val="FFD400">
                    <a:tint val="66000"/>
                    <a:satMod val="160000"/>
                  </a:srgbClr>
                </a:gs>
                <a:gs pos="50000">
                  <a:srgbClr val="FFD400">
                    <a:tint val="44500"/>
                    <a:satMod val="160000"/>
                  </a:srgbClr>
                </a:gs>
                <a:gs pos="100000">
                  <a:srgbClr val="FFD400">
                    <a:tint val="23500"/>
                    <a:satMod val="160000"/>
                  </a:srgbClr>
                </a:gs>
              </a:gsLst>
              <a:lin ang="2700000" scaled="1"/>
              <a:tileRect/>
            </a:gradFill>
            <a:ln>
              <a:noFill/>
            </a:ln>
          </p:spPr>
          <p:txBody>
            <a:bodyPr wrap="square" lIns="91440" tIns="182880" rIns="91440" bIns="91440" rtlCol="0">
              <a:noAutofit/>
            </a:bodyPr>
            <a:lstStyle/>
            <a:p>
              <a:pPr marL="512064" marR="0">
                <a:lnSpc>
                  <a:spcPct val="107000"/>
                </a:lnSpc>
                <a:spcBef>
                  <a:spcPts val="0"/>
                </a:spcBef>
                <a:spcAft>
                  <a:spcPts val="800"/>
                </a:spcAft>
              </a:pPr>
              <a:endParaRPr lang="en-US" sz="1400">
                <a:solidFill>
                  <a:srgbClr val="00A76D"/>
                </a:solidFill>
                <a:effectLst/>
              </a:endParaRPr>
            </a:p>
          </p:txBody>
        </p:sp>
        <p:sp>
          <p:nvSpPr>
            <p:cNvPr id="35" name="ZoneTexte 34">
              <a:extLst>
                <a:ext uri="{FF2B5EF4-FFF2-40B4-BE49-F238E27FC236}">
                  <a16:creationId xmlns:a16="http://schemas.microsoft.com/office/drawing/2014/main" id="{3F014953-FA59-E9A2-45A0-194167B57209}"/>
                </a:ext>
              </a:extLst>
            </p:cNvPr>
            <p:cNvSpPr txBox="1"/>
            <p:nvPr/>
          </p:nvSpPr>
          <p:spPr>
            <a:xfrm>
              <a:off x="-1353943" y="2330781"/>
              <a:ext cx="1026090" cy="362837"/>
            </a:xfrm>
            <a:prstGeom prst="rect">
              <a:avLst/>
            </a:prstGeom>
            <a:noFill/>
          </p:spPr>
          <p:txBody>
            <a:bodyPr wrap="square" rtlCol="0">
              <a:spAutoFit/>
            </a:bodyPr>
            <a:lstStyle/>
            <a:p>
              <a:r>
                <a:rPr lang="fr-CA" sz="1100" b="0" i="0">
                  <a:effectLst/>
                  <a:latin typeface="Inter" panose="02000503000000020004" pitchFamily="2" charset="0"/>
                  <a:ea typeface="Inter" panose="02000503000000020004" pitchFamily="2" charset="0"/>
                </a:rPr>
                <a:t>Veuillez-vous référer à la </a:t>
              </a:r>
              <a:r>
                <a:rPr lang="fr-CA" sz="1100" b="1" i="1" u="sng" strike="noStrike">
                  <a:effectLst/>
                  <a:latin typeface="Inter" panose="02000503000000020004" pitchFamily="2" charset="0"/>
                  <a:ea typeface="Inter" panose="02000503000000020004" pitchFamily="2" charset="0"/>
                  <a:hlinkClick r:id="rId14">
                    <a:extLst>
                      <a:ext uri="{A12FA001-AC4F-418D-AE19-62706E023703}">
                        <ahyp:hlinkClr xmlns:ahyp="http://schemas.microsoft.com/office/drawing/2018/hyperlinkcolor" val="tx"/>
                      </a:ext>
                    </a:extLst>
                  </a:hlinkClick>
                </a:rPr>
                <a:t>Loi sur l’équité salariale </a:t>
              </a:r>
              <a:r>
                <a:rPr lang="fr-CA" sz="1000" b="0" i="0">
                  <a:effectLst/>
                  <a:latin typeface="Inter" panose="02000503000000020004" pitchFamily="2" charset="0"/>
                  <a:ea typeface="Inter" panose="02000503000000020004" pitchFamily="2" charset="0"/>
                </a:rPr>
                <a:t> </a:t>
              </a:r>
              <a:endParaRPr lang="fr-CA" sz="1000">
                <a:latin typeface="Inter" panose="02000503000000020004" pitchFamily="2" charset="0"/>
                <a:ea typeface="Inter" panose="02000503000000020004" pitchFamily="2" charset="0"/>
              </a:endParaRPr>
            </a:p>
          </p:txBody>
        </p:sp>
      </p:grpSp>
      <p:grpSp>
        <p:nvGrpSpPr>
          <p:cNvPr id="36" name="Groupe 35">
            <a:extLst>
              <a:ext uri="{FF2B5EF4-FFF2-40B4-BE49-F238E27FC236}">
                <a16:creationId xmlns:a16="http://schemas.microsoft.com/office/drawing/2014/main" id="{6E887C56-4117-B029-978C-2DC64CB09026}"/>
              </a:ext>
            </a:extLst>
          </p:cNvPr>
          <p:cNvGrpSpPr/>
          <p:nvPr>
            <p:custDataLst>
              <p:tags r:id="rId9"/>
            </p:custDataLst>
          </p:nvPr>
        </p:nvGrpSpPr>
        <p:grpSpPr>
          <a:xfrm>
            <a:off x="-2590800" y="6038874"/>
            <a:ext cx="2444599" cy="1847826"/>
            <a:chOff x="-1691976" y="1792628"/>
            <a:chExt cx="1177384" cy="1285550"/>
          </a:xfrm>
        </p:grpSpPr>
        <p:sp>
          <p:nvSpPr>
            <p:cNvPr id="37" name="TextBox 3">
              <a:extLst>
                <a:ext uri="{FF2B5EF4-FFF2-40B4-BE49-F238E27FC236}">
                  <a16:creationId xmlns:a16="http://schemas.microsoft.com/office/drawing/2014/main" id="{0C853329-B527-BDC8-CC05-BEEE70FD3DA3}"/>
                </a:ext>
              </a:extLst>
            </p:cNvPr>
            <p:cNvSpPr txBox="1"/>
            <p:nvPr/>
          </p:nvSpPr>
          <p:spPr>
            <a:xfrm>
              <a:off x="-1691976" y="1792628"/>
              <a:ext cx="1174232" cy="1285550"/>
            </a:xfrm>
            <a:prstGeom prst="rect">
              <a:avLst/>
            </a:prstGeom>
            <a:gradFill flip="none" rotWithShape="1">
              <a:gsLst>
                <a:gs pos="0">
                  <a:srgbClr val="FFD400">
                    <a:tint val="66000"/>
                    <a:satMod val="160000"/>
                  </a:srgbClr>
                </a:gs>
                <a:gs pos="50000">
                  <a:srgbClr val="FFD400">
                    <a:tint val="44500"/>
                    <a:satMod val="160000"/>
                  </a:srgbClr>
                </a:gs>
                <a:gs pos="100000">
                  <a:srgbClr val="FFD400">
                    <a:tint val="23500"/>
                    <a:satMod val="160000"/>
                  </a:srgbClr>
                </a:gs>
              </a:gsLst>
              <a:lin ang="2700000" scaled="1"/>
              <a:tileRect/>
            </a:gradFill>
            <a:ln>
              <a:noFill/>
            </a:ln>
          </p:spPr>
          <p:txBody>
            <a:bodyPr wrap="square" lIns="91440" tIns="182880" rIns="91440" bIns="91440" rtlCol="0">
              <a:noAutofit/>
            </a:bodyPr>
            <a:lstStyle/>
            <a:p>
              <a:pPr marL="512064" marR="0">
                <a:lnSpc>
                  <a:spcPct val="107000"/>
                </a:lnSpc>
                <a:spcBef>
                  <a:spcPts val="0"/>
                </a:spcBef>
                <a:spcAft>
                  <a:spcPts val="800"/>
                </a:spcAft>
              </a:pPr>
              <a:endParaRPr lang="en-US" sz="1400">
                <a:solidFill>
                  <a:srgbClr val="00A76D"/>
                </a:solidFill>
                <a:effectLst/>
              </a:endParaRPr>
            </a:p>
          </p:txBody>
        </p:sp>
        <p:sp>
          <p:nvSpPr>
            <p:cNvPr id="39" name="ZoneTexte 38">
              <a:extLst>
                <a:ext uri="{FF2B5EF4-FFF2-40B4-BE49-F238E27FC236}">
                  <a16:creationId xmlns:a16="http://schemas.microsoft.com/office/drawing/2014/main" id="{59FA37B3-17C9-4FC4-D5FD-4D1BA6A28382}"/>
                </a:ext>
              </a:extLst>
            </p:cNvPr>
            <p:cNvSpPr txBox="1"/>
            <p:nvPr/>
          </p:nvSpPr>
          <p:spPr>
            <a:xfrm>
              <a:off x="-1677292" y="2549536"/>
              <a:ext cx="1162700" cy="299772"/>
            </a:xfrm>
            <a:prstGeom prst="rect">
              <a:avLst/>
            </a:prstGeom>
            <a:noFill/>
          </p:spPr>
          <p:txBody>
            <a:bodyPr wrap="square" rtlCol="0">
              <a:spAutoFit/>
            </a:bodyPr>
            <a:lstStyle/>
            <a:p>
              <a:r>
                <a:rPr lang="fr-CA" sz="1100" b="0" i="0">
                  <a:effectLst/>
                  <a:latin typeface="Inter" panose="02000503000000020004" pitchFamily="2" charset="0"/>
                  <a:ea typeface="Inter" panose="02000503000000020004" pitchFamily="2" charset="0"/>
                </a:rPr>
                <a:t>Veuillez-vous référer à la</a:t>
              </a:r>
              <a:r>
                <a:rPr lang="fr-CA" sz="1100" b="1" i="0">
                  <a:effectLst/>
                  <a:latin typeface="Inter" panose="02000503000000020004" pitchFamily="2" charset="0"/>
                  <a:ea typeface="Inter" panose="02000503000000020004" pitchFamily="2" charset="0"/>
                </a:rPr>
                <a:t> </a:t>
              </a:r>
              <a:r>
                <a:rPr lang="fr-CA" sz="1100" b="1" i="1" u="sng" strike="noStrike">
                  <a:effectLst/>
                  <a:latin typeface="Inter" panose="02000503000000020004" pitchFamily="2" charset="0"/>
                  <a:ea typeface="Inter" panose="02000503000000020004" pitchFamily="2" charset="0"/>
                  <a:hlinkClick r:id="rId15">
                    <a:extLst>
                      <a:ext uri="{A12FA001-AC4F-418D-AE19-62706E023703}">
                        <ahyp:hlinkClr xmlns:ahyp="http://schemas.microsoft.com/office/drawing/2018/hyperlinkcolor" val="tx"/>
                      </a:ext>
                    </a:extLst>
                  </a:hlinkClick>
                </a:rPr>
                <a:t>Loi sur l’accès à l’information</a:t>
              </a:r>
              <a:r>
                <a:rPr lang="fr-CA" sz="1100" b="1" i="0">
                  <a:effectLst/>
                  <a:latin typeface="Inter" panose="02000503000000020004" pitchFamily="2" charset="0"/>
                  <a:ea typeface="Inter" panose="02000503000000020004" pitchFamily="2" charset="0"/>
                </a:rPr>
                <a:t>.</a:t>
              </a:r>
              <a:r>
                <a:rPr lang="fr-CA" sz="1100" b="0" i="0">
                  <a:effectLst/>
                  <a:latin typeface="Inter" panose="02000503000000020004" pitchFamily="2" charset="0"/>
                  <a:ea typeface="Inter" panose="02000503000000020004" pitchFamily="2" charset="0"/>
                </a:rPr>
                <a:t> </a:t>
              </a:r>
              <a:endParaRPr lang="fr-CA" sz="600">
                <a:latin typeface="Inter" panose="02000503000000020004" pitchFamily="2" charset="0"/>
                <a:ea typeface="Inter" panose="02000503000000020004" pitchFamily="2" charset="0"/>
              </a:endParaRPr>
            </a:p>
          </p:txBody>
        </p:sp>
      </p:grpSp>
      <p:pic>
        <p:nvPicPr>
          <p:cNvPr id="40" name="Picture 3">
            <a:extLst>
              <a:ext uri="{FF2B5EF4-FFF2-40B4-BE49-F238E27FC236}">
                <a16:creationId xmlns:a16="http://schemas.microsoft.com/office/drawing/2014/main" id="{51B5A377-A8EB-1517-25D2-C9A0125CA706}"/>
              </a:ext>
            </a:extLst>
          </p:cNvPr>
          <p:cNvPicPr>
            <a:picLocks noChangeAspect="1" noChangeArrowheads="1"/>
          </p:cNvPicPr>
          <p:nvPr>
            <p:custDataLst>
              <p:tags r:id="rId10"/>
            </p:custDataLst>
          </p:nvPr>
        </p:nvPicPr>
        <p:blipFill>
          <a:blip r:embed="rId16">
            <a:extLst>
              <a:ext uri="{28A0092B-C50C-407E-A947-70E740481C1C}">
                <a14:useLocalDpi xmlns:a14="http://schemas.microsoft.com/office/drawing/2010/main" val="0"/>
              </a:ext>
            </a:extLst>
          </a:blip>
          <a:srcRect/>
          <a:stretch>
            <a:fillRect/>
          </a:stretch>
        </p:blipFill>
        <p:spPr bwMode="auto">
          <a:xfrm>
            <a:off x="-1746994" y="1211114"/>
            <a:ext cx="752275" cy="775820"/>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3">
            <a:extLst>
              <a:ext uri="{FF2B5EF4-FFF2-40B4-BE49-F238E27FC236}">
                <a16:creationId xmlns:a16="http://schemas.microsoft.com/office/drawing/2014/main" id="{18BA0D36-34E1-69CE-BAB9-D4A450FCE128}"/>
              </a:ext>
            </a:extLst>
          </p:cNvPr>
          <p:cNvPicPr>
            <a:picLocks noChangeAspect="1" noChangeArrowheads="1"/>
          </p:cNvPicPr>
          <p:nvPr>
            <p:custDataLst>
              <p:tags r:id="rId11"/>
            </p:custDataLst>
          </p:nvPr>
        </p:nvPicPr>
        <p:blipFill>
          <a:blip r:embed="rId16">
            <a:extLst>
              <a:ext uri="{28A0092B-C50C-407E-A947-70E740481C1C}">
                <a14:useLocalDpi xmlns:a14="http://schemas.microsoft.com/office/drawing/2010/main" val="0"/>
              </a:ext>
            </a:extLst>
          </a:blip>
          <a:srcRect/>
          <a:stretch>
            <a:fillRect/>
          </a:stretch>
        </p:blipFill>
        <p:spPr bwMode="auto">
          <a:xfrm>
            <a:off x="-1747911" y="6175892"/>
            <a:ext cx="752275" cy="77582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3E1E1"/>
        </a:solidFill>
        <a:effectLst/>
      </p:bgPr>
    </p:bg>
    <p:spTree>
      <p:nvGrpSpPr>
        <p:cNvPr id="1" name=""/>
        <p:cNvGrpSpPr/>
        <p:nvPr/>
      </p:nvGrpSpPr>
      <p:grpSpPr>
        <a:xfrm>
          <a:off x="0" y="0"/>
          <a:ext cx="0" cy="0"/>
          <a:chOff x="0" y="0"/>
          <a:chExt cx="0" cy="0"/>
        </a:xfrm>
      </p:grpSpPr>
      <p:sp>
        <p:nvSpPr>
          <p:cNvPr id="2" name="TextBox 2"/>
          <p:cNvSpPr txBox="1"/>
          <p:nvPr>
            <p:custDataLst>
              <p:tags r:id="rId1"/>
            </p:custDataLst>
          </p:nvPr>
        </p:nvSpPr>
        <p:spPr>
          <a:xfrm>
            <a:off x="677941" y="1837610"/>
            <a:ext cx="17215841" cy="2972015"/>
          </a:xfrm>
          <a:prstGeom prst="rect">
            <a:avLst/>
          </a:prstGeom>
        </p:spPr>
        <p:txBody>
          <a:bodyPr lIns="0" tIns="0" rIns="0" bIns="0" rtlCol="0" anchor="t">
            <a:spAutoFit/>
          </a:bodyPr>
          <a:lstStyle/>
          <a:p>
            <a:pPr>
              <a:lnSpc>
                <a:spcPts val="1820"/>
              </a:lnSpc>
              <a:spcBef>
                <a:spcPct val="0"/>
              </a:spcBef>
            </a:pPr>
            <a:r>
              <a:rPr lang="fr-CA" sz="1400" dirty="0">
                <a:solidFill>
                  <a:srgbClr val="000000"/>
                </a:solidFill>
                <a:latin typeface="Inter"/>
                <a:ea typeface="Inter"/>
                <a:cs typeface="Inter"/>
                <a:sym typeface="Inter"/>
              </a:rPr>
              <a:t>Les mesures disciplinaires* dans notre commerce sont progressives, selon la nature du problème. Le but est de déceler le rendement insatisfaisant ou les comportements inacceptables. Pour connaître des exemples d’offenses pouvant faire l’objet d’interventions disciplinaires, veuillez vous référer à une </a:t>
            </a:r>
            <a:r>
              <a:rPr lang="fr-CA" sz="1400" dirty="0">
                <a:solidFill>
                  <a:srgbClr val="000000"/>
                </a:solidFill>
                <a:latin typeface="Inter"/>
                <a:ea typeface="Inter"/>
                <a:cs typeface="Inter"/>
                <a:sym typeface="Inter"/>
                <a:hlinkClick r:id="rId14"/>
              </a:rPr>
              <a:t>liste d’exemples non exhaustives d’offenses mineures et majeures</a:t>
            </a:r>
            <a:r>
              <a:rPr lang="fr-CA" sz="1400" dirty="0">
                <a:solidFill>
                  <a:srgbClr val="000000"/>
                </a:solidFill>
                <a:latin typeface="Inter"/>
                <a:ea typeface="Inter"/>
                <a:cs typeface="Inter"/>
                <a:sym typeface="Inter"/>
              </a:rPr>
              <a:t>. </a:t>
            </a:r>
          </a:p>
          <a:p>
            <a:pPr algn="l">
              <a:lnSpc>
                <a:spcPts val="1820"/>
              </a:lnSpc>
              <a:spcBef>
                <a:spcPct val="0"/>
              </a:spcBef>
            </a:pPr>
            <a:r>
              <a:rPr lang="fr-CA" sz="1400" dirty="0">
                <a:solidFill>
                  <a:srgbClr val="000000"/>
                </a:solidFill>
                <a:latin typeface="Inter"/>
                <a:ea typeface="Inter"/>
                <a:cs typeface="Inter"/>
                <a:sym typeface="Inter"/>
              </a:rPr>
              <a:t> </a:t>
            </a:r>
          </a:p>
          <a:p>
            <a:pPr algn="l">
              <a:lnSpc>
                <a:spcPts val="1820"/>
              </a:lnSpc>
              <a:spcBef>
                <a:spcPct val="0"/>
              </a:spcBef>
            </a:pPr>
            <a:r>
              <a:rPr lang="fr-CA" sz="1400" dirty="0">
                <a:solidFill>
                  <a:srgbClr val="000000"/>
                </a:solidFill>
                <a:latin typeface="Inter"/>
                <a:ea typeface="Inter"/>
                <a:cs typeface="Inter"/>
                <a:sym typeface="Inter"/>
              </a:rPr>
              <a:t>Voici les étapes qui sont suivies : </a:t>
            </a:r>
          </a:p>
          <a:p>
            <a:pPr marL="302261" lvl="1" indent="-151130" algn="l">
              <a:lnSpc>
                <a:spcPts val="1820"/>
              </a:lnSpc>
              <a:buFont typeface="Arial"/>
              <a:buChar char="•"/>
            </a:pPr>
            <a:r>
              <a:rPr lang="fr-CA" sz="1400" dirty="0">
                <a:solidFill>
                  <a:srgbClr val="000000"/>
                </a:solidFill>
                <a:latin typeface="Inter"/>
                <a:ea typeface="Inter"/>
                <a:cs typeface="Inter"/>
                <a:sym typeface="Inter"/>
              </a:rPr>
              <a:t>Avis verbal </a:t>
            </a:r>
          </a:p>
          <a:p>
            <a:pPr marL="302261" lvl="1" indent="-151130" algn="l">
              <a:lnSpc>
                <a:spcPts val="1820"/>
              </a:lnSpc>
              <a:buFont typeface="Arial"/>
              <a:buChar char="•"/>
            </a:pPr>
            <a:r>
              <a:rPr lang="fr-CA" sz="1400" dirty="0">
                <a:solidFill>
                  <a:srgbClr val="000000"/>
                </a:solidFill>
                <a:latin typeface="Inter"/>
                <a:ea typeface="Inter"/>
                <a:cs typeface="Inter"/>
                <a:sym typeface="Inter"/>
              </a:rPr>
              <a:t>Avis écrit</a:t>
            </a:r>
          </a:p>
          <a:p>
            <a:pPr marL="302261" lvl="1" indent="-151130" algn="l">
              <a:lnSpc>
                <a:spcPts val="1820"/>
              </a:lnSpc>
              <a:buFont typeface="Arial"/>
              <a:buChar char="•"/>
            </a:pPr>
            <a:r>
              <a:rPr lang="fr-CA" sz="1400" dirty="0">
                <a:solidFill>
                  <a:srgbClr val="000000"/>
                </a:solidFill>
                <a:latin typeface="Inter"/>
                <a:ea typeface="Inter"/>
                <a:cs typeface="Inter"/>
                <a:sym typeface="Inter"/>
              </a:rPr>
              <a:t>Suspension (avec ou sans solde, de courte ou longue durée)</a:t>
            </a:r>
          </a:p>
          <a:p>
            <a:pPr marL="302261" lvl="1" indent="-151130" algn="l">
              <a:lnSpc>
                <a:spcPts val="1820"/>
              </a:lnSpc>
              <a:buFont typeface="Arial"/>
              <a:buChar char="•"/>
            </a:pPr>
            <a:r>
              <a:rPr lang="fr-CA" sz="1400" dirty="0">
                <a:solidFill>
                  <a:srgbClr val="000000"/>
                </a:solidFill>
                <a:latin typeface="Inter"/>
                <a:ea typeface="Inter"/>
                <a:cs typeface="Inter"/>
                <a:sym typeface="Inter"/>
              </a:rPr>
              <a:t>Congédiement</a:t>
            </a:r>
          </a:p>
          <a:p>
            <a:pPr algn="l">
              <a:lnSpc>
                <a:spcPts val="1820"/>
              </a:lnSpc>
              <a:spcBef>
                <a:spcPct val="0"/>
              </a:spcBef>
            </a:pPr>
            <a:endParaRPr lang="fr-CA" sz="1400" dirty="0">
              <a:solidFill>
                <a:srgbClr val="000000"/>
              </a:solidFill>
              <a:latin typeface="Inter"/>
              <a:ea typeface="Inter"/>
              <a:cs typeface="Inter"/>
              <a:sym typeface="Inter"/>
            </a:endParaRPr>
          </a:p>
          <a:p>
            <a:pPr algn="l">
              <a:lnSpc>
                <a:spcPts val="1820"/>
              </a:lnSpc>
              <a:spcBef>
                <a:spcPct val="0"/>
              </a:spcBef>
            </a:pPr>
            <a:r>
              <a:rPr lang="fr-CA" sz="1400" dirty="0">
                <a:solidFill>
                  <a:srgbClr val="000000"/>
                </a:solidFill>
                <a:latin typeface="Inter"/>
                <a:ea typeface="Inter"/>
                <a:cs typeface="Inter"/>
                <a:sym typeface="Inter"/>
              </a:rPr>
              <a:t>Il peut arriver que le problème soit suffisamment sérieux pour qu’on ne suive pas les quatre étapes, par exemple si un(e) employé(e) s’est rendu(e) coupable de vol, d’agression ou qu’il(elle) a intentionnellement manqué à son devoir. </a:t>
            </a:r>
          </a:p>
          <a:p>
            <a:pPr algn="l">
              <a:lnSpc>
                <a:spcPts val="1820"/>
              </a:lnSpc>
              <a:spcBef>
                <a:spcPct val="0"/>
              </a:spcBef>
            </a:pPr>
            <a:endParaRPr lang="fr-CA" sz="1400" dirty="0">
              <a:solidFill>
                <a:srgbClr val="000000"/>
              </a:solidFill>
              <a:latin typeface="Inter"/>
              <a:ea typeface="Inter"/>
              <a:cs typeface="Inter"/>
              <a:sym typeface="Inter"/>
            </a:endParaRPr>
          </a:p>
          <a:p>
            <a:pPr algn="l">
              <a:lnSpc>
                <a:spcPts val="1820"/>
              </a:lnSpc>
              <a:spcBef>
                <a:spcPct val="0"/>
              </a:spcBef>
            </a:pPr>
            <a:r>
              <a:rPr lang="fr-CA" sz="1400" dirty="0">
                <a:solidFill>
                  <a:srgbClr val="000000"/>
                </a:solidFill>
                <a:latin typeface="Inter Italics"/>
                <a:ea typeface="Inter Italics"/>
                <a:cs typeface="Inter Italics"/>
                <a:sym typeface="Inter Italics"/>
              </a:rPr>
              <a:t>*Précisons que les conventions collectives ont préséance.</a:t>
            </a:r>
          </a:p>
        </p:txBody>
      </p:sp>
      <p:grpSp>
        <p:nvGrpSpPr>
          <p:cNvPr id="3" name="Group 3"/>
          <p:cNvGrpSpPr>
            <a:grpSpLocks noGrp="1" noUngrp="1" noRot="1" noMove="1" noResize="1"/>
          </p:cNvGrpSpPr>
          <p:nvPr>
            <p:custDataLst>
              <p:tags r:id="rId2"/>
            </p:custDataLst>
          </p:nvPr>
        </p:nvGrpSpPr>
        <p:grpSpPr>
          <a:xfrm>
            <a:off x="404131" y="302304"/>
            <a:ext cx="2827126" cy="1179800"/>
            <a:chOff x="0" y="0"/>
            <a:chExt cx="973846" cy="406400"/>
          </a:xfrm>
        </p:grpSpPr>
        <p:sp>
          <p:nvSpPr>
            <p:cNvPr id="4" name="Freeform 4"/>
            <p:cNvSpPr>
              <a:spLocks noGrp="1" noRot="1" noMove="1" noResize="1" noEditPoints="1" noAdjustHandles="1" noChangeArrowheads="1" noChangeShapeType="1"/>
            </p:cNvSpPr>
            <p:nvPr/>
          </p:nvSpPr>
          <p:spPr>
            <a:xfrm>
              <a:off x="0" y="0"/>
              <a:ext cx="973846" cy="406400"/>
            </a:xfrm>
            <a:custGeom>
              <a:avLst/>
              <a:gdLst/>
              <a:ahLst/>
              <a:cxnLst/>
              <a:rect l="l" t="t" r="r" b="b"/>
              <a:pathLst>
                <a:path w="973846" h="406400">
                  <a:moveTo>
                    <a:pt x="770647" y="0"/>
                  </a:moveTo>
                  <a:cubicBezTo>
                    <a:pt x="882871" y="0"/>
                    <a:pt x="973846" y="90976"/>
                    <a:pt x="973846" y="203200"/>
                  </a:cubicBezTo>
                  <a:cubicBezTo>
                    <a:pt x="973846" y="315424"/>
                    <a:pt x="882871" y="406400"/>
                    <a:pt x="770647" y="406400"/>
                  </a:cubicBezTo>
                  <a:lnTo>
                    <a:pt x="203200" y="406400"/>
                  </a:lnTo>
                  <a:cubicBezTo>
                    <a:pt x="90976" y="406400"/>
                    <a:pt x="0" y="315424"/>
                    <a:pt x="0" y="203200"/>
                  </a:cubicBezTo>
                  <a:cubicBezTo>
                    <a:pt x="0" y="90976"/>
                    <a:pt x="90976" y="0"/>
                    <a:pt x="203200" y="0"/>
                  </a:cubicBezTo>
                  <a:close/>
                </a:path>
              </a:pathLst>
            </a:custGeom>
            <a:solidFill>
              <a:srgbClr val="FFD400"/>
            </a:solidFill>
          </p:spPr>
          <p:txBody>
            <a:bodyPr/>
            <a:lstStyle/>
            <a:p>
              <a:endParaRPr lang="fr-CA"/>
            </a:p>
          </p:txBody>
        </p:sp>
        <p:sp>
          <p:nvSpPr>
            <p:cNvPr id="5" name="TextBox 5"/>
            <p:cNvSpPr txBox="1">
              <a:spLocks noGrp="1" noRot="1" noMove="1" noResize="1" noEditPoints="1" noAdjustHandles="1" noChangeArrowheads="1" noChangeShapeType="1"/>
            </p:cNvSpPr>
            <p:nvPr/>
          </p:nvSpPr>
          <p:spPr>
            <a:xfrm>
              <a:off x="0" y="-38100"/>
              <a:ext cx="973846" cy="444500"/>
            </a:xfrm>
            <a:prstGeom prst="rect">
              <a:avLst/>
            </a:prstGeom>
          </p:spPr>
          <p:txBody>
            <a:bodyPr lIns="50800" tIns="50800" rIns="50800" bIns="50800" rtlCol="0" anchor="ctr"/>
            <a:lstStyle/>
            <a:p>
              <a:pPr algn="ctr">
                <a:lnSpc>
                  <a:spcPts val="3217"/>
                </a:lnSpc>
              </a:pPr>
              <a:endParaRPr/>
            </a:p>
          </p:txBody>
        </p:sp>
      </p:grpSp>
      <p:sp>
        <p:nvSpPr>
          <p:cNvPr id="6" name="TextBox 6"/>
          <p:cNvSpPr txBox="1">
            <a:spLocks noGrp="1" noRot="1" noMove="1" noResize="1" noEditPoints="1" noAdjustHandles="1" noChangeArrowheads="1" noChangeShapeType="1"/>
          </p:cNvSpPr>
          <p:nvPr>
            <p:custDataLst>
              <p:tags r:id="rId3"/>
            </p:custDataLst>
          </p:nvPr>
        </p:nvSpPr>
        <p:spPr>
          <a:xfrm>
            <a:off x="857294" y="527187"/>
            <a:ext cx="1920798" cy="691933"/>
          </a:xfrm>
          <a:prstGeom prst="rect">
            <a:avLst/>
          </a:prstGeom>
        </p:spPr>
        <p:txBody>
          <a:bodyPr lIns="0" tIns="0" rIns="0" bIns="0" rtlCol="0" anchor="t">
            <a:spAutoFit/>
          </a:bodyPr>
          <a:lstStyle/>
          <a:p>
            <a:pPr algn="ctr">
              <a:lnSpc>
                <a:spcPts val="2800"/>
              </a:lnSpc>
            </a:pPr>
            <a:r>
              <a:rPr lang="fr-CA" sz="2000">
                <a:solidFill>
                  <a:srgbClr val="FFFFFF"/>
                </a:solidFill>
                <a:latin typeface="Playfair Display Bold"/>
                <a:ea typeface="Playfair Display Bold"/>
                <a:cs typeface="Playfair Display Bold"/>
                <a:sym typeface="Playfair Display Bold"/>
              </a:rPr>
              <a:t>Interventions disciplinaires</a:t>
            </a:r>
          </a:p>
        </p:txBody>
      </p:sp>
      <p:grpSp>
        <p:nvGrpSpPr>
          <p:cNvPr id="7" name="Group 7"/>
          <p:cNvGrpSpPr>
            <a:grpSpLocks noGrp="1" noUngrp="1" noRot="1" noMove="1" noResize="1"/>
          </p:cNvGrpSpPr>
          <p:nvPr>
            <p:custDataLst>
              <p:tags r:id="rId4"/>
            </p:custDataLst>
          </p:nvPr>
        </p:nvGrpSpPr>
        <p:grpSpPr>
          <a:xfrm>
            <a:off x="404131" y="5447800"/>
            <a:ext cx="2827126" cy="1179800"/>
            <a:chOff x="0" y="0"/>
            <a:chExt cx="973846" cy="406400"/>
          </a:xfrm>
        </p:grpSpPr>
        <p:sp>
          <p:nvSpPr>
            <p:cNvPr id="8" name="Freeform 8"/>
            <p:cNvSpPr>
              <a:spLocks noGrp="1" noRot="1" noMove="1" noResize="1" noEditPoints="1" noAdjustHandles="1" noChangeArrowheads="1" noChangeShapeType="1"/>
            </p:cNvSpPr>
            <p:nvPr/>
          </p:nvSpPr>
          <p:spPr>
            <a:xfrm>
              <a:off x="0" y="0"/>
              <a:ext cx="973846" cy="406400"/>
            </a:xfrm>
            <a:custGeom>
              <a:avLst/>
              <a:gdLst/>
              <a:ahLst/>
              <a:cxnLst/>
              <a:rect l="l" t="t" r="r" b="b"/>
              <a:pathLst>
                <a:path w="973846" h="406400">
                  <a:moveTo>
                    <a:pt x="770647" y="0"/>
                  </a:moveTo>
                  <a:cubicBezTo>
                    <a:pt x="882871" y="0"/>
                    <a:pt x="973846" y="90976"/>
                    <a:pt x="973846" y="203200"/>
                  </a:cubicBezTo>
                  <a:cubicBezTo>
                    <a:pt x="973846" y="315424"/>
                    <a:pt x="882871" y="406400"/>
                    <a:pt x="770647" y="406400"/>
                  </a:cubicBezTo>
                  <a:lnTo>
                    <a:pt x="203200" y="406400"/>
                  </a:lnTo>
                  <a:cubicBezTo>
                    <a:pt x="90976" y="406400"/>
                    <a:pt x="0" y="315424"/>
                    <a:pt x="0" y="203200"/>
                  </a:cubicBezTo>
                  <a:cubicBezTo>
                    <a:pt x="0" y="90976"/>
                    <a:pt x="90976" y="0"/>
                    <a:pt x="203200" y="0"/>
                  </a:cubicBezTo>
                  <a:close/>
                </a:path>
              </a:pathLst>
            </a:custGeom>
            <a:solidFill>
              <a:srgbClr val="FFD400"/>
            </a:solidFill>
          </p:spPr>
          <p:txBody>
            <a:bodyPr/>
            <a:lstStyle/>
            <a:p>
              <a:endParaRPr lang="fr-CA"/>
            </a:p>
          </p:txBody>
        </p:sp>
        <p:sp>
          <p:nvSpPr>
            <p:cNvPr id="9" name="TextBox 9"/>
            <p:cNvSpPr txBox="1">
              <a:spLocks noGrp="1" noRot="1" noMove="1" noResize="1" noEditPoints="1" noAdjustHandles="1" noChangeArrowheads="1" noChangeShapeType="1"/>
            </p:cNvSpPr>
            <p:nvPr/>
          </p:nvSpPr>
          <p:spPr>
            <a:xfrm>
              <a:off x="0" y="-38100"/>
              <a:ext cx="973846" cy="444500"/>
            </a:xfrm>
            <a:prstGeom prst="rect">
              <a:avLst/>
            </a:prstGeom>
          </p:spPr>
          <p:txBody>
            <a:bodyPr lIns="50800" tIns="50800" rIns="50800" bIns="50800" rtlCol="0" anchor="ctr"/>
            <a:lstStyle/>
            <a:p>
              <a:pPr algn="ctr">
                <a:lnSpc>
                  <a:spcPts val="3217"/>
                </a:lnSpc>
              </a:pPr>
              <a:endParaRPr/>
            </a:p>
          </p:txBody>
        </p:sp>
      </p:grpSp>
      <p:sp>
        <p:nvSpPr>
          <p:cNvPr id="10" name="TextBox 10"/>
          <p:cNvSpPr txBox="1"/>
          <p:nvPr>
            <p:custDataLst>
              <p:tags r:id="rId5"/>
            </p:custDataLst>
          </p:nvPr>
        </p:nvSpPr>
        <p:spPr>
          <a:xfrm>
            <a:off x="677941" y="6980024"/>
            <a:ext cx="17215841" cy="1372383"/>
          </a:xfrm>
          <a:prstGeom prst="rect">
            <a:avLst/>
          </a:prstGeom>
        </p:spPr>
        <p:txBody>
          <a:bodyPr lIns="0" tIns="0" rIns="0" bIns="0" rtlCol="0" anchor="t">
            <a:spAutoFit/>
          </a:bodyPr>
          <a:lstStyle/>
          <a:p>
            <a:pPr algn="l">
              <a:lnSpc>
                <a:spcPts val="1820"/>
              </a:lnSpc>
              <a:spcBef>
                <a:spcPct val="0"/>
              </a:spcBef>
            </a:pPr>
            <a:r>
              <a:rPr lang="fr-CA" sz="1400" dirty="0">
                <a:solidFill>
                  <a:srgbClr val="000000"/>
                </a:solidFill>
                <a:latin typeface="Inter"/>
                <a:ea typeface="Inter"/>
                <a:cs typeface="Inter"/>
                <a:sym typeface="Inter"/>
              </a:rPr>
              <a:t>Plusieurs raisons peuvent mener à une rupture du lien d’emploi. Notre commerce donnera un avis écrit de cessation d’emploi avant de mettre fin au contrat de travail de l’employé(e) ou avant de le.la mettre à pied. Les délais pour remettre l’avis à l’employé(e) varient selon la durée de son service continu. </a:t>
            </a:r>
          </a:p>
          <a:p>
            <a:pPr algn="l">
              <a:lnSpc>
                <a:spcPts val="1820"/>
              </a:lnSpc>
              <a:spcBef>
                <a:spcPct val="0"/>
              </a:spcBef>
            </a:pPr>
            <a:endParaRPr lang="fr-CA" sz="1400" dirty="0">
              <a:solidFill>
                <a:srgbClr val="000000"/>
              </a:solidFill>
              <a:latin typeface="Inter"/>
              <a:ea typeface="Inter"/>
              <a:cs typeface="Inter"/>
              <a:sym typeface="Inter"/>
            </a:endParaRPr>
          </a:p>
          <a:p>
            <a:pPr algn="l">
              <a:lnSpc>
                <a:spcPts val="1820"/>
              </a:lnSpc>
              <a:spcBef>
                <a:spcPct val="0"/>
              </a:spcBef>
            </a:pPr>
            <a:r>
              <a:rPr lang="fr-CA" sz="1400" dirty="0">
                <a:solidFill>
                  <a:srgbClr val="000000"/>
                </a:solidFill>
                <a:latin typeface="Inter"/>
                <a:ea typeface="Inter"/>
                <a:cs typeface="Inter"/>
                <a:sym typeface="Inter"/>
              </a:rPr>
              <a:t>Pour connaître les délais de préavis, veuillez-vous référer à la </a:t>
            </a:r>
            <a:r>
              <a:rPr lang="fr-CA" sz="1400" u="sng" dirty="0">
                <a:latin typeface="Inter"/>
                <a:ea typeface="Inter"/>
                <a:cs typeface="Inter"/>
                <a:sym typeface="Inter"/>
                <a:hlinkClick r:id="rId15"/>
              </a:rPr>
              <a:t>Loi sur les normes du travail (LNT).</a:t>
            </a:r>
            <a:endParaRPr lang="fr-CA" sz="1400" u="sng" dirty="0">
              <a:latin typeface="Inter"/>
              <a:ea typeface="Inter"/>
              <a:cs typeface="Inter"/>
              <a:sym typeface="Inter"/>
            </a:endParaRPr>
          </a:p>
          <a:p>
            <a:pPr algn="l">
              <a:lnSpc>
                <a:spcPts val="1820"/>
              </a:lnSpc>
              <a:spcBef>
                <a:spcPct val="0"/>
              </a:spcBef>
            </a:pPr>
            <a:endParaRPr lang="fr-CA" sz="1400" u="sng" dirty="0">
              <a:solidFill>
                <a:srgbClr val="004AAD"/>
              </a:solidFill>
              <a:latin typeface="Inter"/>
              <a:ea typeface="Inter"/>
              <a:cs typeface="Inter"/>
              <a:sym typeface="Inter"/>
            </a:endParaRPr>
          </a:p>
          <a:p>
            <a:pPr algn="l">
              <a:lnSpc>
                <a:spcPts val="1820"/>
              </a:lnSpc>
              <a:spcBef>
                <a:spcPct val="0"/>
              </a:spcBef>
            </a:pPr>
            <a:r>
              <a:rPr lang="fr-CA" sz="1400" dirty="0">
                <a:solidFill>
                  <a:srgbClr val="000000"/>
                </a:solidFill>
                <a:latin typeface="Inter"/>
                <a:ea typeface="Inter"/>
                <a:cs typeface="Inter"/>
                <a:sym typeface="Inter"/>
              </a:rPr>
              <a:t>Nous pouvons cependant remplacer ce préavis écrit, en tout ou en partie, en versant à l’employé(e) une indemnité en salaire équivalant à la partie non couverte par le préavis écrit. </a:t>
            </a:r>
          </a:p>
        </p:txBody>
      </p:sp>
      <p:sp>
        <p:nvSpPr>
          <p:cNvPr id="11" name="TextBox 11"/>
          <p:cNvSpPr txBox="1">
            <a:spLocks noGrp="1" noRot="1" noMove="1" noResize="1" noEditPoints="1" noAdjustHandles="1" noChangeArrowheads="1" noChangeShapeType="1"/>
          </p:cNvSpPr>
          <p:nvPr>
            <p:custDataLst>
              <p:tags r:id="rId6"/>
            </p:custDataLst>
          </p:nvPr>
        </p:nvSpPr>
        <p:spPr>
          <a:xfrm>
            <a:off x="857294" y="5848841"/>
            <a:ext cx="1920798" cy="339617"/>
          </a:xfrm>
          <a:prstGeom prst="rect">
            <a:avLst/>
          </a:prstGeom>
        </p:spPr>
        <p:txBody>
          <a:bodyPr lIns="0" tIns="0" rIns="0" bIns="0" rtlCol="0" anchor="t">
            <a:spAutoFit/>
          </a:bodyPr>
          <a:lstStyle/>
          <a:p>
            <a:pPr algn="l">
              <a:lnSpc>
                <a:spcPts val="2800"/>
              </a:lnSpc>
            </a:pPr>
            <a:r>
              <a:rPr lang="fr-CA" sz="2000">
                <a:solidFill>
                  <a:srgbClr val="FFFFFF"/>
                </a:solidFill>
                <a:latin typeface="Playfair Display Bold"/>
                <a:ea typeface="Playfair Display Bold"/>
                <a:cs typeface="Playfair Display Bold"/>
                <a:sym typeface="Playfair Display Bold"/>
              </a:rPr>
              <a:t>Fin de l’emploi</a:t>
            </a:r>
          </a:p>
        </p:txBody>
      </p:sp>
      <p:sp>
        <p:nvSpPr>
          <p:cNvPr id="23" name="Espace réservé du numéro de diapositive 22">
            <a:extLst>
              <a:ext uri="{FF2B5EF4-FFF2-40B4-BE49-F238E27FC236}">
                <a16:creationId xmlns:a16="http://schemas.microsoft.com/office/drawing/2014/main" id="{DF0119CA-DF6F-FC04-71E7-2AD3FA42D9C2}"/>
              </a:ext>
            </a:extLst>
          </p:cNvPr>
          <p:cNvSpPr>
            <a:spLocks noGrp="1" noRot="1" noMove="1" noResize="1" noEditPoints="1" noAdjustHandles="1" noChangeArrowheads="1" noChangeShapeType="1"/>
          </p:cNvSpPr>
          <p:nvPr>
            <p:ph type="sldNum" sz="quarter" idx="12"/>
            <p:custDataLst>
              <p:tags r:id="rId7"/>
            </p:custDataLst>
          </p:nvPr>
        </p:nvSpPr>
        <p:spPr/>
        <p:txBody>
          <a:bodyPr/>
          <a:lstStyle/>
          <a:p>
            <a:fld id="{B6F15528-21DE-4FAA-801E-634DDDAF4B2B}" type="slidenum">
              <a:rPr lang="en-US" smtClean="0"/>
              <a:pPr/>
              <a:t>13</a:t>
            </a:fld>
            <a:endParaRPr lang="en-US"/>
          </a:p>
        </p:txBody>
      </p:sp>
      <p:grpSp>
        <p:nvGrpSpPr>
          <p:cNvPr id="24" name="Groupe 23">
            <a:extLst>
              <a:ext uri="{FF2B5EF4-FFF2-40B4-BE49-F238E27FC236}">
                <a16:creationId xmlns:a16="http://schemas.microsoft.com/office/drawing/2014/main" id="{ACE0F52E-A384-61D0-3281-850BCEE74EE3}"/>
              </a:ext>
            </a:extLst>
          </p:cNvPr>
          <p:cNvGrpSpPr/>
          <p:nvPr>
            <p:custDataLst>
              <p:tags r:id="rId8"/>
            </p:custDataLst>
          </p:nvPr>
        </p:nvGrpSpPr>
        <p:grpSpPr>
          <a:xfrm>
            <a:off x="-3577595" y="892204"/>
            <a:ext cx="3481262" cy="1812896"/>
            <a:chOff x="-1347946" y="4810405"/>
            <a:chExt cx="1174233" cy="1409326"/>
          </a:xfrm>
        </p:grpSpPr>
        <p:sp>
          <p:nvSpPr>
            <p:cNvPr id="25" name="TextBox 3">
              <a:extLst>
                <a:ext uri="{FF2B5EF4-FFF2-40B4-BE49-F238E27FC236}">
                  <a16:creationId xmlns:a16="http://schemas.microsoft.com/office/drawing/2014/main" id="{559FF135-4DA0-86CB-6E47-2C0B2E4D4379}"/>
                </a:ext>
              </a:extLst>
            </p:cNvPr>
            <p:cNvSpPr txBox="1"/>
            <p:nvPr/>
          </p:nvSpPr>
          <p:spPr>
            <a:xfrm>
              <a:off x="-1347946" y="4810405"/>
              <a:ext cx="1174233" cy="1409326"/>
            </a:xfrm>
            <a:prstGeom prst="rect">
              <a:avLst/>
            </a:prstGeom>
            <a:gradFill flip="none" rotWithShape="1">
              <a:gsLst>
                <a:gs pos="0">
                  <a:srgbClr val="FFD400">
                    <a:tint val="66000"/>
                    <a:satMod val="160000"/>
                  </a:srgbClr>
                </a:gs>
                <a:gs pos="50000">
                  <a:srgbClr val="FFD400">
                    <a:tint val="44500"/>
                    <a:satMod val="160000"/>
                  </a:srgbClr>
                </a:gs>
                <a:gs pos="100000">
                  <a:srgbClr val="FFD400">
                    <a:tint val="23500"/>
                    <a:satMod val="160000"/>
                  </a:srgbClr>
                </a:gs>
              </a:gsLst>
              <a:lin ang="2700000" scaled="1"/>
              <a:tileRect/>
            </a:gradFill>
            <a:ln>
              <a:noFill/>
            </a:ln>
          </p:spPr>
          <p:txBody>
            <a:bodyPr wrap="square" lIns="91440" tIns="182880" rIns="91440" bIns="91440" rtlCol="0">
              <a:noAutofit/>
            </a:bodyPr>
            <a:lstStyle/>
            <a:p>
              <a:pPr marL="512064" marR="0">
                <a:lnSpc>
                  <a:spcPct val="107000"/>
                </a:lnSpc>
                <a:spcBef>
                  <a:spcPts val="0"/>
                </a:spcBef>
                <a:spcAft>
                  <a:spcPts val="800"/>
                </a:spcAft>
              </a:pPr>
              <a:endParaRPr lang="en-US" sz="1400">
                <a:solidFill>
                  <a:srgbClr val="00A76D"/>
                </a:solidFill>
                <a:effectLst/>
              </a:endParaRPr>
            </a:p>
          </p:txBody>
        </p:sp>
        <p:sp>
          <p:nvSpPr>
            <p:cNvPr id="27" name="ZoneTexte 26">
              <a:extLst>
                <a:ext uri="{FF2B5EF4-FFF2-40B4-BE49-F238E27FC236}">
                  <a16:creationId xmlns:a16="http://schemas.microsoft.com/office/drawing/2014/main" id="{BB4FE7D5-897E-96B8-4031-178B25314260}"/>
                </a:ext>
              </a:extLst>
            </p:cNvPr>
            <p:cNvSpPr txBox="1"/>
            <p:nvPr/>
          </p:nvSpPr>
          <p:spPr>
            <a:xfrm>
              <a:off x="-1319364" y="5613171"/>
              <a:ext cx="1129619" cy="334967"/>
            </a:xfrm>
            <a:prstGeom prst="rect">
              <a:avLst/>
            </a:prstGeom>
            <a:noFill/>
          </p:spPr>
          <p:txBody>
            <a:bodyPr wrap="square" rtlCol="0">
              <a:spAutoFit/>
            </a:bodyPr>
            <a:lstStyle/>
            <a:p>
              <a:r>
                <a:rPr lang="fr-CA" sz="1100" b="0" i="0">
                  <a:effectLst/>
                  <a:latin typeface="Inter" panose="02000503000000020004" pitchFamily="2" charset="0"/>
                  <a:ea typeface="Inter" panose="02000503000000020004" pitchFamily="2" charset="0"/>
                </a:rPr>
                <a:t>Veuillez-vous référer à la </a:t>
              </a:r>
              <a:r>
                <a:rPr lang="fr-CA" sz="1100" b="1" i="1" u="sng" strike="noStrike">
                  <a:effectLst/>
                  <a:latin typeface="Inter" panose="02000503000000020004" pitchFamily="2" charset="0"/>
                  <a:ea typeface="Inter" panose="02000503000000020004" pitchFamily="2" charset="0"/>
                  <a:hlinkClick r:id="rId15">
                    <a:extLst>
                      <a:ext uri="{A12FA001-AC4F-418D-AE19-62706E023703}">
                        <ahyp:hlinkClr xmlns:ahyp="http://schemas.microsoft.com/office/drawing/2018/hyperlinkcolor" val="tx"/>
                      </a:ext>
                    </a:extLst>
                  </a:hlinkClick>
                </a:rPr>
                <a:t>Loi sur les normes du travail (LNT)</a:t>
              </a:r>
              <a:r>
                <a:rPr lang="fr-CA" sz="1100" b="0" i="0">
                  <a:effectLst/>
                  <a:latin typeface="Inter" panose="02000503000000020004" pitchFamily="2" charset="0"/>
                  <a:ea typeface="Inter" panose="02000503000000020004" pitchFamily="2" charset="0"/>
                </a:rPr>
                <a:t>. </a:t>
              </a:r>
              <a:endParaRPr lang="fr-CA" sz="300">
                <a:latin typeface="Inter" panose="02000503000000020004" pitchFamily="2" charset="0"/>
                <a:ea typeface="Inter" panose="02000503000000020004" pitchFamily="2" charset="0"/>
              </a:endParaRPr>
            </a:p>
          </p:txBody>
        </p:sp>
      </p:grpSp>
      <p:sp>
        <p:nvSpPr>
          <p:cNvPr id="28" name="TextBox 3">
            <a:extLst>
              <a:ext uri="{FF2B5EF4-FFF2-40B4-BE49-F238E27FC236}">
                <a16:creationId xmlns:a16="http://schemas.microsoft.com/office/drawing/2014/main" id="{742A39AB-991C-D084-E03F-22CFC5C03611}"/>
              </a:ext>
            </a:extLst>
          </p:cNvPr>
          <p:cNvSpPr txBox="1"/>
          <p:nvPr>
            <p:custDataLst>
              <p:tags r:id="rId9"/>
            </p:custDataLst>
          </p:nvPr>
        </p:nvSpPr>
        <p:spPr>
          <a:xfrm>
            <a:off x="-3577595" y="4686211"/>
            <a:ext cx="3491351" cy="5600789"/>
          </a:xfrm>
          <a:prstGeom prst="rect">
            <a:avLst/>
          </a:prstGeom>
          <a:gradFill flip="none" rotWithShape="1">
            <a:gsLst>
              <a:gs pos="0">
                <a:srgbClr val="FFD400">
                  <a:tint val="66000"/>
                  <a:satMod val="160000"/>
                </a:srgbClr>
              </a:gs>
              <a:gs pos="50000">
                <a:srgbClr val="FFD400">
                  <a:tint val="44500"/>
                  <a:satMod val="160000"/>
                </a:srgbClr>
              </a:gs>
              <a:gs pos="100000">
                <a:srgbClr val="FFD400">
                  <a:tint val="23500"/>
                  <a:satMod val="160000"/>
                </a:srgbClr>
              </a:gs>
            </a:gsLst>
            <a:lin ang="2700000" scaled="1"/>
            <a:tileRect/>
          </a:gradFill>
          <a:ln>
            <a:noFill/>
          </a:ln>
        </p:spPr>
        <p:txBody>
          <a:bodyPr wrap="square" lIns="91440" tIns="182880" rIns="91440" bIns="91440" rtlCol="0">
            <a:noAutofit/>
          </a:bodyPr>
          <a:lstStyle/>
          <a:p>
            <a:pPr marL="512064" marR="0">
              <a:lnSpc>
                <a:spcPct val="107000"/>
              </a:lnSpc>
              <a:spcBef>
                <a:spcPts val="0"/>
              </a:spcBef>
              <a:spcAft>
                <a:spcPts val="800"/>
              </a:spcAft>
            </a:pPr>
            <a:endParaRPr lang="en-US" sz="1400" b="1">
              <a:solidFill>
                <a:srgbClr val="00A76D"/>
              </a:solidFill>
              <a:effectLst/>
            </a:endParaRPr>
          </a:p>
        </p:txBody>
      </p:sp>
      <p:sp>
        <p:nvSpPr>
          <p:cNvPr id="29" name="ZoneTexte 28">
            <a:extLst>
              <a:ext uri="{FF2B5EF4-FFF2-40B4-BE49-F238E27FC236}">
                <a16:creationId xmlns:a16="http://schemas.microsoft.com/office/drawing/2014/main" id="{CDECE777-5BD6-1E16-7FF9-4A246E947284}"/>
              </a:ext>
            </a:extLst>
          </p:cNvPr>
          <p:cNvSpPr txBox="1"/>
          <p:nvPr>
            <p:custDataLst>
              <p:tags r:id="rId10"/>
            </p:custDataLst>
          </p:nvPr>
        </p:nvSpPr>
        <p:spPr>
          <a:xfrm>
            <a:off x="-3577595" y="5644037"/>
            <a:ext cx="3538649" cy="4662815"/>
          </a:xfrm>
          <a:prstGeom prst="rect">
            <a:avLst/>
          </a:prstGeom>
          <a:noFill/>
        </p:spPr>
        <p:txBody>
          <a:bodyPr wrap="square" rtlCol="0">
            <a:spAutoFit/>
          </a:bodyPr>
          <a:lstStyle/>
          <a:p>
            <a:pPr algn="l" rtl="0" fontAlgn="base"/>
            <a:r>
              <a:rPr lang="fr-CA" sz="1100" b="0" i="0" dirty="0">
                <a:effectLst/>
                <a:latin typeface="Inter" panose="02000503000000020004" pitchFamily="2" charset="0"/>
                <a:ea typeface="Inter" panose="02000503000000020004" pitchFamily="2" charset="0"/>
              </a:rPr>
              <a:t>Plusieurs raisons peuvent mener à une rupture du lien d’emploi. Rappel de quelques définitions : </a:t>
            </a:r>
          </a:p>
          <a:p>
            <a:pPr algn="l" rtl="0" fontAlgn="base"/>
            <a:endParaRPr lang="fr-CA" sz="1100" b="0" i="0" dirty="0">
              <a:effectLst/>
              <a:latin typeface="Inter" panose="02000503000000020004" pitchFamily="2" charset="0"/>
              <a:ea typeface="Inter" panose="02000503000000020004" pitchFamily="2" charset="0"/>
            </a:endParaRPr>
          </a:p>
          <a:p>
            <a:pPr marL="171450" indent="-171450" algn="l" rtl="0" fontAlgn="base">
              <a:buFont typeface="Arial" panose="020B0604020202020204" pitchFamily="34" charset="0"/>
              <a:buChar char="•"/>
            </a:pPr>
            <a:r>
              <a:rPr lang="fr-CA" sz="1100" b="0" i="0" dirty="0">
                <a:effectLst/>
                <a:latin typeface="Inter" panose="02000503000000020004" pitchFamily="2" charset="0"/>
                <a:ea typeface="Inter" panose="02000503000000020004" pitchFamily="2" charset="0"/>
              </a:rPr>
              <a:t>Le </a:t>
            </a:r>
            <a:r>
              <a:rPr lang="fr-CA" sz="1100" b="1" i="0" dirty="0">
                <a:effectLst/>
                <a:latin typeface="Inter" panose="02000503000000020004" pitchFamily="2" charset="0"/>
                <a:ea typeface="Inter" panose="02000503000000020004" pitchFamily="2" charset="0"/>
              </a:rPr>
              <a:t>licenciement </a:t>
            </a:r>
            <a:r>
              <a:rPr lang="fr-CA" sz="1100" b="0" i="0" dirty="0">
                <a:effectLst/>
                <a:latin typeface="Inter" panose="02000503000000020004" pitchFamily="2" charset="0"/>
                <a:ea typeface="Inter" panose="02000503000000020004" pitchFamily="2" charset="0"/>
              </a:rPr>
              <a:t>est la rupture définitive, à l’initiative de l’employeur(</a:t>
            </a:r>
            <a:r>
              <a:rPr lang="fr-CA" sz="1100" b="0" i="0" dirty="0" err="1">
                <a:effectLst/>
                <a:latin typeface="Inter" panose="02000503000000020004" pitchFamily="2" charset="0"/>
                <a:ea typeface="Inter" panose="02000503000000020004" pitchFamily="2" charset="0"/>
              </a:rPr>
              <a:t>euse</a:t>
            </a:r>
            <a:r>
              <a:rPr lang="fr-CA" sz="1100" b="0" i="0" dirty="0">
                <a:effectLst/>
                <a:latin typeface="Inter" panose="02000503000000020004" pitchFamily="2" charset="0"/>
                <a:ea typeface="Inter" panose="02000503000000020004" pitchFamily="2" charset="0"/>
              </a:rPr>
              <a:t>), du lien d’emploi qui l’unit à une personne salariée pour des raisons économiques, organisationnelles ou techniques. </a:t>
            </a:r>
          </a:p>
          <a:p>
            <a:pPr marL="171450" indent="-171450" algn="l" rtl="0" fontAlgn="base">
              <a:buFont typeface="Arial" panose="020B0604020202020204" pitchFamily="34" charset="0"/>
              <a:buChar char="•"/>
            </a:pPr>
            <a:r>
              <a:rPr lang="fr-CA" sz="1100" b="0" i="0" dirty="0">
                <a:effectLst/>
                <a:latin typeface="Inter" panose="02000503000000020004" pitchFamily="2" charset="0"/>
                <a:ea typeface="Inter" panose="02000503000000020004" pitchFamily="2" charset="0"/>
              </a:rPr>
              <a:t>Le </a:t>
            </a:r>
            <a:r>
              <a:rPr lang="fr-CA" sz="1100" b="1" i="0" dirty="0">
                <a:effectLst/>
                <a:latin typeface="Inter" panose="02000503000000020004" pitchFamily="2" charset="0"/>
                <a:ea typeface="Inter" panose="02000503000000020004" pitchFamily="2" charset="0"/>
              </a:rPr>
              <a:t>congédiement </a:t>
            </a:r>
            <a:r>
              <a:rPr lang="fr-CA" sz="1100" b="0" i="0" dirty="0">
                <a:effectLst/>
                <a:latin typeface="Inter" panose="02000503000000020004" pitchFamily="2" charset="0"/>
                <a:ea typeface="Inter" panose="02000503000000020004" pitchFamily="2" charset="0"/>
              </a:rPr>
              <a:t>est la rupture définitive, à l’initiative de l’employeur(</a:t>
            </a:r>
            <a:r>
              <a:rPr lang="fr-CA" sz="1100" b="0" i="0" dirty="0" err="1">
                <a:effectLst/>
                <a:latin typeface="Inter" panose="02000503000000020004" pitchFamily="2" charset="0"/>
                <a:ea typeface="Inter" panose="02000503000000020004" pitchFamily="2" charset="0"/>
              </a:rPr>
              <a:t>euse</a:t>
            </a:r>
            <a:r>
              <a:rPr lang="fr-CA" sz="1100" b="0" i="0" dirty="0">
                <a:effectLst/>
                <a:latin typeface="Inter" panose="02000503000000020004" pitchFamily="2" charset="0"/>
                <a:ea typeface="Inter" panose="02000503000000020004" pitchFamily="2" charset="0"/>
              </a:rPr>
              <a:t>), du lien d’emploi qui l’unit à une personne salariée pour des raisons disciplinaires ou son incapacité à exécuter ses tâches. </a:t>
            </a:r>
          </a:p>
          <a:p>
            <a:pPr marL="171450" indent="-171450" algn="l" rtl="0" fontAlgn="base">
              <a:buFont typeface="Arial" panose="020B0604020202020204" pitchFamily="34" charset="0"/>
              <a:buChar char="•"/>
            </a:pPr>
            <a:r>
              <a:rPr lang="fr-CA" sz="1100" b="0" i="0" dirty="0">
                <a:effectLst/>
                <a:latin typeface="Inter" panose="02000503000000020004" pitchFamily="2" charset="0"/>
                <a:ea typeface="Inter" panose="02000503000000020004" pitchFamily="2" charset="0"/>
              </a:rPr>
              <a:t>La </a:t>
            </a:r>
            <a:r>
              <a:rPr lang="fr-CA" sz="1100" b="1" i="0" dirty="0">
                <a:effectLst/>
                <a:latin typeface="Inter" panose="02000503000000020004" pitchFamily="2" charset="0"/>
                <a:ea typeface="Inter" panose="02000503000000020004" pitchFamily="2" charset="0"/>
              </a:rPr>
              <a:t>mise à pied</a:t>
            </a:r>
            <a:r>
              <a:rPr lang="fr-CA" sz="1100" b="0" i="0" dirty="0">
                <a:effectLst/>
                <a:latin typeface="Inter" panose="02000503000000020004" pitchFamily="2" charset="0"/>
                <a:ea typeface="Inter" panose="02000503000000020004" pitchFamily="2" charset="0"/>
              </a:rPr>
              <a:t> est la suspension temporaire, à l’initiative de l’employeur(</a:t>
            </a:r>
            <a:r>
              <a:rPr lang="fr-CA" sz="1100" b="0" i="0" dirty="0" err="1">
                <a:effectLst/>
                <a:latin typeface="Inter" panose="02000503000000020004" pitchFamily="2" charset="0"/>
                <a:ea typeface="Inter" panose="02000503000000020004" pitchFamily="2" charset="0"/>
              </a:rPr>
              <a:t>euse</a:t>
            </a:r>
            <a:r>
              <a:rPr lang="fr-CA" sz="1100" b="0" i="0" dirty="0">
                <a:effectLst/>
                <a:latin typeface="Inter" panose="02000503000000020004" pitchFamily="2" charset="0"/>
                <a:ea typeface="Inter" panose="02000503000000020004" pitchFamily="2" charset="0"/>
              </a:rPr>
              <a:t>), du lien d’emploi qui l’unit à une personne salariée pour des raisons d’ordre économique, organisationnel ou technique. L’employé(e) mis(e) à pied peut donc être rappelé(e) au travail. Il(elle) conserve son lien d’emploi pendant la durée de sa mise à pied. </a:t>
            </a:r>
          </a:p>
          <a:p>
            <a:pPr marL="171450" indent="-171450" algn="l" rtl="0" fontAlgn="base">
              <a:buFont typeface="Arial" panose="020B0604020202020204" pitchFamily="34" charset="0"/>
              <a:buChar char="•"/>
            </a:pPr>
            <a:r>
              <a:rPr lang="fr-CA" sz="1100" b="0" i="0" dirty="0">
                <a:effectLst/>
                <a:latin typeface="Inter" panose="02000503000000020004" pitchFamily="2" charset="0"/>
                <a:ea typeface="Inter" panose="02000503000000020004" pitchFamily="2" charset="0"/>
              </a:rPr>
              <a:t>La </a:t>
            </a:r>
            <a:r>
              <a:rPr lang="fr-CA" sz="1100" b="1" i="0" dirty="0">
                <a:effectLst/>
                <a:latin typeface="Inter" panose="02000503000000020004" pitchFamily="2" charset="0"/>
                <a:ea typeface="Inter" panose="02000503000000020004" pitchFamily="2" charset="0"/>
              </a:rPr>
              <a:t>démission </a:t>
            </a:r>
            <a:r>
              <a:rPr lang="fr-CA" sz="1100" b="0" i="0" dirty="0">
                <a:effectLst/>
                <a:latin typeface="Inter" panose="02000503000000020004" pitchFamily="2" charset="0"/>
                <a:ea typeface="Inter" panose="02000503000000020004" pitchFamily="2" charset="0"/>
              </a:rPr>
              <a:t>est la rupture définitive, à l’initiative d’une personne salariée, du lien d’emploi qui l’unit à son employeur(</a:t>
            </a:r>
            <a:r>
              <a:rPr lang="fr-CA" sz="1100" b="0" i="0" dirty="0" err="1">
                <a:effectLst/>
                <a:latin typeface="Inter" panose="02000503000000020004" pitchFamily="2" charset="0"/>
                <a:ea typeface="Inter" panose="02000503000000020004" pitchFamily="2" charset="0"/>
              </a:rPr>
              <a:t>euse</a:t>
            </a:r>
            <a:r>
              <a:rPr lang="fr-CA" sz="1100" b="0" i="0" dirty="0">
                <a:effectLst/>
                <a:latin typeface="Inter" panose="02000503000000020004" pitchFamily="2" charset="0"/>
                <a:ea typeface="Inter" panose="02000503000000020004" pitchFamily="2" charset="0"/>
              </a:rPr>
              <a:t>). </a:t>
            </a:r>
          </a:p>
          <a:p>
            <a:pPr marL="171450" indent="-171450" algn="l" rtl="0" fontAlgn="base">
              <a:buFont typeface="Arial" panose="020B0604020202020204" pitchFamily="34" charset="0"/>
              <a:buChar char="•"/>
            </a:pPr>
            <a:endParaRPr lang="fr-CA" sz="1100" b="0" i="0" dirty="0">
              <a:effectLst/>
              <a:latin typeface="Inter" panose="02000503000000020004" pitchFamily="2" charset="0"/>
              <a:ea typeface="Inter" panose="02000503000000020004" pitchFamily="2" charset="0"/>
            </a:endParaRPr>
          </a:p>
          <a:p>
            <a:pPr algn="l" rtl="0" fontAlgn="base"/>
            <a:r>
              <a:rPr lang="fr-CA" sz="1100" b="0" i="0" dirty="0">
                <a:effectLst/>
                <a:latin typeface="Inter" panose="02000503000000020004" pitchFamily="2" charset="0"/>
                <a:ea typeface="Inter" panose="02000503000000020004" pitchFamily="2" charset="0"/>
              </a:rPr>
              <a:t>Veuillez-vous référer à la </a:t>
            </a:r>
            <a:r>
              <a:rPr kumimoji="0" lang="fr-CA" sz="1100" b="1" i="1" u="sng" strike="noStrike" kern="1200" cap="none" spc="0" normalizeH="0" baseline="0" noProof="0" dirty="0">
                <a:ln>
                  <a:noFill/>
                </a:ln>
                <a:solidFill>
                  <a:prstClr val="black"/>
                </a:solidFill>
                <a:effectLst/>
                <a:uLnTx/>
                <a:uFillTx/>
                <a:latin typeface="Inter" panose="02000503000000020004" pitchFamily="2" charset="0"/>
                <a:ea typeface="Inter" panose="02000503000000020004" pitchFamily="2" charset="0"/>
                <a:cs typeface="+mn-cs"/>
                <a:hlinkClick r:id="rId15">
                  <a:extLst>
                    <a:ext uri="{A12FA001-AC4F-418D-AE19-62706E023703}">
                      <ahyp:hlinkClr xmlns:ahyp="http://schemas.microsoft.com/office/drawing/2018/hyperlinkcolor" val="tx"/>
                    </a:ext>
                  </a:extLst>
                </a:hlinkClick>
              </a:rPr>
              <a:t>Loi sur les normes du travail (LNT)</a:t>
            </a:r>
            <a:r>
              <a:rPr kumimoji="0" lang="fr-CA" sz="1100" b="0" i="0" u="none" strike="noStrike" kern="1200" cap="none" spc="0" normalizeH="0" baseline="0" noProof="0" dirty="0">
                <a:ln>
                  <a:noFill/>
                </a:ln>
                <a:solidFill>
                  <a:prstClr val="black"/>
                </a:solidFill>
                <a:effectLst/>
                <a:uLnTx/>
                <a:uFillTx/>
                <a:latin typeface="Inter" panose="02000503000000020004" pitchFamily="2" charset="0"/>
                <a:ea typeface="Inter" panose="02000503000000020004" pitchFamily="2" charset="0"/>
                <a:cs typeface="+mn-cs"/>
              </a:rPr>
              <a:t>. </a:t>
            </a:r>
            <a:endParaRPr lang="fr-CA" sz="2000" dirty="0"/>
          </a:p>
        </p:txBody>
      </p:sp>
      <p:pic>
        <p:nvPicPr>
          <p:cNvPr id="31" name="Picture 3">
            <a:extLst>
              <a:ext uri="{FF2B5EF4-FFF2-40B4-BE49-F238E27FC236}">
                <a16:creationId xmlns:a16="http://schemas.microsoft.com/office/drawing/2014/main" id="{DDD14ABE-1BA0-F974-F4B5-15E12F31D289}"/>
              </a:ext>
            </a:extLst>
          </p:cNvPr>
          <p:cNvPicPr>
            <a:picLocks noChangeAspect="1" noChangeArrowheads="1"/>
          </p:cNvPicPr>
          <p:nvPr>
            <p:custDataLst>
              <p:tags r:id="rId11"/>
            </p:custDataLst>
          </p:nvPr>
        </p:nvPicPr>
        <p:blipFill>
          <a:blip r:embed="rId16">
            <a:extLst>
              <a:ext uri="{28A0092B-C50C-407E-A947-70E740481C1C}">
                <a14:useLocalDpi xmlns:a14="http://schemas.microsoft.com/office/drawing/2010/main" val="0"/>
              </a:ext>
            </a:extLst>
          </a:blip>
          <a:srcRect/>
          <a:stretch>
            <a:fillRect/>
          </a:stretch>
        </p:blipFill>
        <p:spPr bwMode="auto">
          <a:xfrm>
            <a:off x="-2194497" y="969451"/>
            <a:ext cx="752275" cy="77582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
            <a:extLst>
              <a:ext uri="{FF2B5EF4-FFF2-40B4-BE49-F238E27FC236}">
                <a16:creationId xmlns:a16="http://schemas.microsoft.com/office/drawing/2014/main" id="{12B3A686-A7CB-4F38-CB1B-984CCC859415}"/>
              </a:ext>
            </a:extLst>
          </p:cNvPr>
          <p:cNvPicPr>
            <a:picLocks noChangeAspect="1" noChangeArrowheads="1"/>
          </p:cNvPicPr>
          <p:nvPr>
            <p:custDataLst>
              <p:tags r:id="rId12"/>
            </p:custDataLst>
          </p:nvPr>
        </p:nvPicPr>
        <p:blipFill>
          <a:blip r:embed="rId16">
            <a:extLst>
              <a:ext uri="{28A0092B-C50C-407E-A947-70E740481C1C}">
                <a14:useLocalDpi xmlns:a14="http://schemas.microsoft.com/office/drawing/2010/main" val="0"/>
              </a:ext>
            </a:extLst>
          </a:blip>
          <a:srcRect/>
          <a:stretch>
            <a:fillRect/>
          </a:stretch>
        </p:blipFill>
        <p:spPr bwMode="auto">
          <a:xfrm>
            <a:off x="-2208058" y="4808661"/>
            <a:ext cx="752275" cy="77582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3E1E1"/>
        </a:solidFill>
        <a:effectLst/>
      </p:bgPr>
    </p:bg>
    <p:spTree>
      <p:nvGrpSpPr>
        <p:cNvPr id="1" name=""/>
        <p:cNvGrpSpPr/>
        <p:nvPr/>
      </p:nvGrpSpPr>
      <p:grpSpPr>
        <a:xfrm>
          <a:off x="0" y="0"/>
          <a:ext cx="0" cy="0"/>
          <a:chOff x="0" y="0"/>
          <a:chExt cx="0" cy="0"/>
        </a:xfrm>
      </p:grpSpPr>
      <p:sp>
        <p:nvSpPr>
          <p:cNvPr id="2" name="Freeform 2"/>
          <p:cNvSpPr>
            <a:spLocks noGrp="1" noRot="1" noMove="1" noResize="1" noEditPoints="1" noAdjustHandles="1" noChangeArrowheads="1" noChangeShapeType="1"/>
          </p:cNvSpPr>
          <p:nvPr/>
        </p:nvSpPr>
        <p:spPr>
          <a:xfrm>
            <a:off x="-1059963" y="1028700"/>
            <a:ext cx="5786837" cy="2531741"/>
          </a:xfrm>
          <a:custGeom>
            <a:avLst/>
            <a:gdLst/>
            <a:ahLst/>
            <a:cxnLst/>
            <a:rect l="l" t="t" r="r" b="b"/>
            <a:pathLst>
              <a:path w="5786837" h="2531741">
                <a:moveTo>
                  <a:pt x="0" y="0"/>
                </a:moveTo>
                <a:lnTo>
                  <a:pt x="5786838" y="0"/>
                </a:lnTo>
                <a:lnTo>
                  <a:pt x="5786838" y="2531741"/>
                </a:lnTo>
                <a:lnTo>
                  <a:pt x="0" y="2531741"/>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fr-CA"/>
          </a:p>
        </p:txBody>
      </p:sp>
      <p:sp>
        <p:nvSpPr>
          <p:cNvPr id="3" name="Freeform 3"/>
          <p:cNvSpPr>
            <a:spLocks noGrp="1" noRot="1" noMove="1" noResize="1" noEditPoints="1" noAdjustHandles="1" noChangeArrowheads="1" noChangeShapeType="1"/>
          </p:cNvSpPr>
          <p:nvPr/>
        </p:nvSpPr>
        <p:spPr>
          <a:xfrm flipH="1">
            <a:off x="9539709" y="1316838"/>
            <a:ext cx="9513988" cy="8139677"/>
          </a:xfrm>
          <a:custGeom>
            <a:avLst/>
            <a:gdLst/>
            <a:ahLst/>
            <a:cxnLst/>
            <a:rect l="l" t="t" r="r" b="b"/>
            <a:pathLst>
              <a:path w="9513988" h="8139677">
                <a:moveTo>
                  <a:pt x="9513988" y="0"/>
                </a:moveTo>
                <a:lnTo>
                  <a:pt x="0" y="0"/>
                </a:lnTo>
                <a:lnTo>
                  <a:pt x="0" y="8139677"/>
                </a:lnTo>
                <a:lnTo>
                  <a:pt x="9513988" y="8139677"/>
                </a:lnTo>
                <a:lnTo>
                  <a:pt x="9513988" y="0"/>
                </a:lnTo>
                <a:close/>
              </a:path>
            </a:pathLst>
          </a:custGeom>
          <a:blipFill>
            <a:blip r:embed="rId4"/>
            <a:stretch>
              <a:fillRect b="-1104"/>
            </a:stretch>
          </a:blipFill>
        </p:spPr>
        <p:txBody>
          <a:bodyPr/>
          <a:lstStyle/>
          <a:p>
            <a:endParaRPr lang="fr-CA"/>
          </a:p>
        </p:txBody>
      </p:sp>
      <p:sp>
        <p:nvSpPr>
          <p:cNvPr id="4" name="Freeform 4"/>
          <p:cNvSpPr>
            <a:spLocks noGrp="1" noRot="1" noMove="1" noResize="1" noEditPoints="1" noAdjustHandles="1" noChangeArrowheads="1" noChangeShapeType="1"/>
          </p:cNvSpPr>
          <p:nvPr/>
        </p:nvSpPr>
        <p:spPr>
          <a:xfrm>
            <a:off x="10737034" y="8143605"/>
            <a:ext cx="7550966" cy="3056295"/>
          </a:xfrm>
          <a:custGeom>
            <a:avLst/>
            <a:gdLst/>
            <a:ahLst/>
            <a:cxnLst/>
            <a:rect l="l" t="t" r="r" b="b"/>
            <a:pathLst>
              <a:path w="7550966" h="3056295">
                <a:moveTo>
                  <a:pt x="0" y="0"/>
                </a:moveTo>
                <a:lnTo>
                  <a:pt x="7550966" y="0"/>
                </a:lnTo>
                <a:lnTo>
                  <a:pt x="7550966" y="3056295"/>
                </a:lnTo>
                <a:lnTo>
                  <a:pt x="0" y="3056295"/>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fr-CA"/>
          </a:p>
        </p:txBody>
      </p:sp>
      <p:sp>
        <p:nvSpPr>
          <p:cNvPr id="5" name="Freeform 5"/>
          <p:cNvSpPr>
            <a:spLocks noGrp="1" noRot="1" noMove="1" noResize="1" noEditPoints="1" noAdjustHandles="1" noChangeArrowheads="1" noChangeShapeType="1"/>
          </p:cNvSpPr>
          <p:nvPr/>
        </p:nvSpPr>
        <p:spPr>
          <a:xfrm>
            <a:off x="252804" y="4011933"/>
            <a:ext cx="4474071" cy="1131567"/>
          </a:xfrm>
          <a:custGeom>
            <a:avLst/>
            <a:gdLst/>
            <a:ahLst/>
            <a:cxnLst/>
            <a:rect l="l" t="t" r="r" b="b"/>
            <a:pathLst>
              <a:path w="4474071" h="1131567">
                <a:moveTo>
                  <a:pt x="0" y="0"/>
                </a:moveTo>
                <a:lnTo>
                  <a:pt x="4474071" y="0"/>
                </a:lnTo>
                <a:lnTo>
                  <a:pt x="4474071" y="1131567"/>
                </a:lnTo>
                <a:lnTo>
                  <a:pt x="0" y="1131567"/>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fr-CA"/>
          </a:p>
        </p:txBody>
      </p:sp>
      <p:sp>
        <p:nvSpPr>
          <p:cNvPr id="6" name="TextBox 6"/>
          <p:cNvSpPr txBox="1">
            <a:spLocks noGrp="1" noRot="1" noMove="1" noResize="1" noEditPoints="1" noAdjustHandles="1" noChangeArrowheads="1" noChangeShapeType="1"/>
          </p:cNvSpPr>
          <p:nvPr/>
        </p:nvSpPr>
        <p:spPr>
          <a:xfrm>
            <a:off x="326973" y="1742175"/>
            <a:ext cx="3412139" cy="1047642"/>
          </a:xfrm>
          <a:prstGeom prst="rect">
            <a:avLst/>
          </a:prstGeom>
        </p:spPr>
        <p:txBody>
          <a:bodyPr lIns="0" tIns="0" rIns="0" bIns="0" rtlCol="0" anchor="t">
            <a:spAutoFit/>
          </a:bodyPr>
          <a:lstStyle/>
          <a:p>
            <a:pPr algn="ctr">
              <a:lnSpc>
                <a:spcPts val="4200"/>
              </a:lnSpc>
            </a:pPr>
            <a:r>
              <a:rPr lang="en-US" sz="3000" b="1">
                <a:solidFill>
                  <a:srgbClr val="FFFFFF"/>
                </a:solidFill>
                <a:latin typeface="Playfair Display Heavy"/>
                <a:ea typeface="Playfair Display Heavy"/>
                <a:cs typeface="Playfair Display Heavy"/>
                <a:sym typeface="Playfair Display Heavy"/>
              </a:rPr>
              <a:t>Module 3 : Salaires et avantages</a:t>
            </a:r>
          </a:p>
        </p:txBody>
      </p:sp>
      <p:sp>
        <p:nvSpPr>
          <p:cNvPr id="7" name="TextBox 7"/>
          <p:cNvSpPr txBox="1">
            <a:spLocks noGrp="1" noRot="1" noMove="1" noResize="1" noEditPoints="1" noAdjustHandles="1" noChangeArrowheads="1" noChangeShapeType="1"/>
          </p:cNvSpPr>
          <p:nvPr/>
        </p:nvSpPr>
        <p:spPr>
          <a:xfrm>
            <a:off x="568806" y="4236404"/>
            <a:ext cx="3842065" cy="606425"/>
          </a:xfrm>
          <a:prstGeom prst="rect">
            <a:avLst/>
          </a:prstGeom>
        </p:spPr>
        <p:txBody>
          <a:bodyPr lIns="0" tIns="0" rIns="0" bIns="0" rtlCol="0" anchor="t">
            <a:spAutoFit/>
          </a:bodyPr>
          <a:lstStyle/>
          <a:p>
            <a:pPr algn="ctr">
              <a:lnSpc>
                <a:spcPts val="4900"/>
              </a:lnSpc>
            </a:pPr>
            <a:r>
              <a:rPr lang="en-US" sz="3500" b="1">
                <a:solidFill>
                  <a:srgbClr val="000000"/>
                </a:solidFill>
                <a:latin typeface="Playfair Display Bold"/>
                <a:ea typeface="Playfair Display Bold"/>
                <a:cs typeface="Playfair Display Bold"/>
                <a:sym typeface="Playfair Display Bold"/>
              </a:rPr>
              <a:t>Table des matières</a:t>
            </a:r>
          </a:p>
        </p:txBody>
      </p:sp>
      <p:sp>
        <p:nvSpPr>
          <p:cNvPr id="8" name="Freeform 8"/>
          <p:cNvSpPr>
            <a:spLocks noGrp="1" noRot="1" noMove="1" noResize="1" noEditPoints="1" noAdjustHandles="1" noChangeArrowheads="1" noChangeShapeType="1"/>
          </p:cNvSpPr>
          <p:nvPr/>
        </p:nvSpPr>
        <p:spPr>
          <a:xfrm>
            <a:off x="252804" y="8501673"/>
            <a:ext cx="2935783" cy="675230"/>
          </a:xfrm>
          <a:custGeom>
            <a:avLst/>
            <a:gdLst/>
            <a:ahLst/>
            <a:cxnLst/>
            <a:rect l="l" t="t" r="r" b="b"/>
            <a:pathLst>
              <a:path w="2935783" h="675230">
                <a:moveTo>
                  <a:pt x="0" y="0"/>
                </a:moveTo>
                <a:lnTo>
                  <a:pt x="2935782" y="0"/>
                </a:lnTo>
                <a:lnTo>
                  <a:pt x="2935782" y="675230"/>
                </a:lnTo>
                <a:lnTo>
                  <a:pt x="0" y="675230"/>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fr-CA"/>
          </a:p>
        </p:txBody>
      </p:sp>
      <p:sp>
        <p:nvSpPr>
          <p:cNvPr id="9" name="Freeform 9"/>
          <p:cNvSpPr>
            <a:spLocks noGrp="1" noRot="1" noMove="1" noResize="1" noEditPoints="1" noAdjustHandles="1" noChangeArrowheads="1" noChangeShapeType="1"/>
          </p:cNvSpPr>
          <p:nvPr/>
        </p:nvSpPr>
        <p:spPr>
          <a:xfrm>
            <a:off x="252804" y="5534464"/>
            <a:ext cx="2935783" cy="675230"/>
          </a:xfrm>
          <a:custGeom>
            <a:avLst/>
            <a:gdLst/>
            <a:ahLst/>
            <a:cxnLst/>
            <a:rect l="l" t="t" r="r" b="b"/>
            <a:pathLst>
              <a:path w="2935783" h="675230">
                <a:moveTo>
                  <a:pt x="0" y="0"/>
                </a:moveTo>
                <a:lnTo>
                  <a:pt x="2935782" y="0"/>
                </a:lnTo>
                <a:lnTo>
                  <a:pt x="2935782" y="675230"/>
                </a:lnTo>
                <a:lnTo>
                  <a:pt x="0" y="675230"/>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fr-CA"/>
          </a:p>
        </p:txBody>
      </p:sp>
      <p:sp>
        <p:nvSpPr>
          <p:cNvPr id="10" name="Freeform 10"/>
          <p:cNvSpPr>
            <a:spLocks noGrp="1" noRot="1" noMove="1" noResize="1" noEditPoints="1" noAdjustHandles="1" noChangeArrowheads="1" noChangeShapeType="1"/>
          </p:cNvSpPr>
          <p:nvPr/>
        </p:nvSpPr>
        <p:spPr>
          <a:xfrm>
            <a:off x="252804" y="7513574"/>
            <a:ext cx="2935783" cy="675230"/>
          </a:xfrm>
          <a:custGeom>
            <a:avLst/>
            <a:gdLst/>
            <a:ahLst/>
            <a:cxnLst/>
            <a:rect l="l" t="t" r="r" b="b"/>
            <a:pathLst>
              <a:path w="2935783" h="675230">
                <a:moveTo>
                  <a:pt x="0" y="0"/>
                </a:moveTo>
                <a:lnTo>
                  <a:pt x="2935782" y="0"/>
                </a:lnTo>
                <a:lnTo>
                  <a:pt x="2935782" y="675230"/>
                </a:lnTo>
                <a:lnTo>
                  <a:pt x="0" y="675230"/>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fr-CA"/>
          </a:p>
        </p:txBody>
      </p:sp>
      <p:sp>
        <p:nvSpPr>
          <p:cNvPr id="11" name="TextBox 11"/>
          <p:cNvSpPr txBox="1">
            <a:spLocks noGrp="1" noRot="1" noMove="1" noResize="1" noEditPoints="1" noAdjustHandles="1" noChangeArrowheads="1" noChangeShapeType="1"/>
          </p:cNvSpPr>
          <p:nvPr/>
        </p:nvSpPr>
        <p:spPr>
          <a:xfrm>
            <a:off x="1018922" y="5719679"/>
            <a:ext cx="1787877" cy="266700"/>
          </a:xfrm>
          <a:prstGeom prst="rect">
            <a:avLst/>
          </a:prstGeom>
        </p:spPr>
        <p:txBody>
          <a:bodyPr lIns="0" tIns="0" rIns="0" bIns="0" rtlCol="0" anchor="t">
            <a:spAutoFit/>
          </a:bodyPr>
          <a:lstStyle/>
          <a:p>
            <a:pPr algn="ctr">
              <a:lnSpc>
                <a:spcPts val="2100"/>
              </a:lnSpc>
            </a:pPr>
            <a:r>
              <a:rPr lang="en-US" sz="1500">
                <a:solidFill>
                  <a:srgbClr val="FFFFFF"/>
                </a:solidFill>
                <a:latin typeface="Inter"/>
                <a:ea typeface="Inter"/>
                <a:cs typeface="Inter"/>
                <a:sym typeface="Inter"/>
              </a:rPr>
              <a:t>Paiement du salaire</a:t>
            </a:r>
          </a:p>
        </p:txBody>
      </p:sp>
      <p:sp>
        <p:nvSpPr>
          <p:cNvPr id="12" name="TextBox 12"/>
          <p:cNvSpPr txBox="1">
            <a:spLocks noGrp="1" noRot="1" noMove="1" noResize="1" noEditPoints="1" noAdjustHandles="1" noChangeArrowheads="1" noChangeShapeType="1"/>
          </p:cNvSpPr>
          <p:nvPr/>
        </p:nvSpPr>
        <p:spPr>
          <a:xfrm>
            <a:off x="1110044" y="7717852"/>
            <a:ext cx="1783115" cy="266673"/>
          </a:xfrm>
          <a:prstGeom prst="rect">
            <a:avLst/>
          </a:prstGeom>
        </p:spPr>
        <p:txBody>
          <a:bodyPr lIns="0" tIns="0" rIns="0" bIns="0" rtlCol="0" anchor="t">
            <a:spAutoFit/>
          </a:bodyPr>
          <a:lstStyle/>
          <a:p>
            <a:pPr algn="l">
              <a:lnSpc>
                <a:spcPts val="2100"/>
              </a:lnSpc>
            </a:pPr>
            <a:r>
              <a:rPr lang="en-US" sz="1500" err="1">
                <a:solidFill>
                  <a:srgbClr val="FFFFFF"/>
                </a:solidFill>
                <a:latin typeface="Inter"/>
                <a:ea typeface="Inter"/>
                <a:cs typeface="Inter"/>
                <a:sym typeface="Inter"/>
              </a:rPr>
              <a:t>Révision</a:t>
            </a:r>
            <a:r>
              <a:rPr lang="en-US" sz="1500">
                <a:solidFill>
                  <a:srgbClr val="FFFFFF"/>
                </a:solidFill>
                <a:latin typeface="Inter"/>
                <a:ea typeface="Inter"/>
                <a:cs typeface="Inter"/>
                <a:sym typeface="Inter"/>
              </a:rPr>
              <a:t> du </a:t>
            </a:r>
            <a:r>
              <a:rPr lang="en-US" sz="1500" err="1">
                <a:solidFill>
                  <a:srgbClr val="FFFFFF"/>
                </a:solidFill>
                <a:latin typeface="Inter"/>
                <a:ea typeface="Inter"/>
                <a:cs typeface="Inter"/>
                <a:sym typeface="Inter"/>
              </a:rPr>
              <a:t>salaire</a:t>
            </a:r>
            <a:endParaRPr lang="en-US" sz="1500">
              <a:solidFill>
                <a:srgbClr val="FFFFFF"/>
              </a:solidFill>
              <a:latin typeface="Inter"/>
              <a:ea typeface="Inter"/>
              <a:cs typeface="Inter"/>
              <a:sym typeface="Inter"/>
            </a:endParaRPr>
          </a:p>
        </p:txBody>
      </p:sp>
      <p:sp>
        <p:nvSpPr>
          <p:cNvPr id="13" name="TextBox 13"/>
          <p:cNvSpPr txBox="1">
            <a:spLocks noGrp="1" noRot="1" noMove="1" noResize="1" noEditPoints="1" noAdjustHandles="1" noChangeArrowheads="1" noChangeShapeType="1"/>
          </p:cNvSpPr>
          <p:nvPr/>
        </p:nvSpPr>
        <p:spPr>
          <a:xfrm>
            <a:off x="882655" y="8572615"/>
            <a:ext cx="2075488" cy="533346"/>
          </a:xfrm>
          <a:prstGeom prst="rect">
            <a:avLst/>
          </a:prstGeom>
        </p:spPr>
        <p:txBody>
          <a:bodyPr lIns="0" tIns="0" rIns="0" bIns="0" rtlCol="0" anchor="t">
            <a:spAutoFit/>
          </a:bodyPr>
          <a:lstStyle/>
          <a:p>
            <a:pPr algn="ctr">
              <a:lnSpc>
                <a:spcPts val="2100"/>
              </a:lnSpc>
            </a:pPr>
            <a:r>
              <a:rPr lang="en-US" sz="1500">
                <a:solidFill>
                  <a:srgbClr val="FFFFFF"/>
                </a:solidFill>
                <a:latin typeface="Inter"/>
                <a:ea typeface="Inter"/>
                <a:cs typeface="Inter"/>
                <a:sym typeface="Inter"/>
              </a:rPr>
              <a:t>Assurances collectives au travail</a:t>
            </a:r>
          </a:p>
        </p:txBody>
      </p:sp>
      <p:sp>
        <p:nvSpPr>
          <p:cNvPr id="14" name="TextBox 14"/>
          <p:cNvSpPr txBox="1">
            <a:spLocks noGrp="1" noRot="1" noMove="1" noResize="1" noEditPoints="1" noAdjustHandles="1" noChangeArrowheads="1" noChangeShapeType="1"/>
          </p:cNvSpPr>
          <p:nvPr/>
        </p:nvSpPr>
        <p:spPr>
          <a:xfrm>
            <a:off x="307221" y="5699676"/>
            <a:ext cx="372200" cy="306705"/>
          </a:xfrm>
          <a:prstGeom prst="rect">
            <a:avLst/>
          </a:prstGeom>
        </p:spPr>
        <p:txBody>
          <a:bodyPr wrap="square" lIns="0" tIns="0" rIns="0" bIns="0" rtlCol="0" anchor="t">
            <a:spAutoFit/>
          </a:bodyPr>
          <a:lstStyle/>
          <a:p>
            <a:pPr algn="ctr">
              <a:lnSpc>
                <a:spcPts val="2520"/>
              </a:lnSpc>
            </a:pPr>
            <a:r>
              <a:rPr lang="en-US" sz="1800" b="1">
                <a:solidFill>
                  <a:srgbClr val="FFFFFF"/>
                </a:solidFill>
                <a:latin typeface="Inter Bold"/>
                <a:ea typeface="Inter Bold"/>
                <a:cs typeface="Inter Bold"/>
                <a:sym typeface="Inter Bold"/>
              </a:rPr>
              <a:t>15</a:t>
            </a:r>
          </a:p>
        </p:txBody>
      </p:sp>
      <p:sp>
        <p:nvSpPr>
          <p:cNvPr id="15" name="Freeform 15"/>
          <p:cNvSpPr>
            <a:spLocks noGrp="1" noRot="1" noMove="1" noResize="1" noEditPoints="1" noAdjustHandles="1" noChangeArrowheads="1" noChangeShapeType="1"/>
          </p:cNvSpPr>
          <p:nvPr/>
        </p:nvSpPr>
        <p:spPr>
          <a:xfrm>
            <a:off x="252804" y="6524019"/>
            <a:ext cx="2935783" cy="675230"/>
          </a:xfrm>
          <a:custGeom>
            <a:avLst/>
            <a:gdLst/>
            <a:ahLst/>
            <a:cxnLst/>
            <a:rect l="l" t="t" r="r" b="b"/>
            <a:pathLst>
              <a:path w="2935783" h="675230">
                <a:moveTo>
                  <a:pt x="0" y="0"/>
                </a:moveTo>
                <a:lnTo>
                  <a:pt x="2935782" y="0"/>
                </a:lnTo>
                <a:lnTo>
                  <a:pt x="2935782" y="675230"/>
                </a:lnTo>
                <a:lnTo>
                  <a:pt x="0" y="675230"/>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fr-CA"/>
          </a:p>
        </p:txBody>
      </p:sp>
      <p:sp>
        <p:nvSpPr>
          <p:cNvPr id="16" name="TextBox 16"/>
          <p:cNvSpPr txBox="1">
            <a:spLocks noGrp="1" noRot="1" noMove="1" noResize="1" noEditPoints="1" noAdjustHandles="1" noChangeArrowheads="1" noChangeShapeType="1"/>
          </p:cNvSpPr>
          <p:nvPr/>
        </p:nvSpPr>
        <p:spPr>
          <a:xfrm>
            <a:off x="307219" y="6708281"/>
            <a:ext cx="372202" cy="306705"/>
          </a:xfrm>
          <a:prstGeom prst="rect">
            <a:avLst/>
          </a:prstGeom>
        </p:spPr>
        <p:txBody>
          <a:bodyPr wrap="square" lIns="0" tIns="0" rIns="0" bIns="0" rtlCol="0" anchor="t">
            <a:spAutoFit/>
          </a:bodyPr>
          <a:lstStyle/>
          <a:p>
            <a:pPr algn="ctr">
              <a:lnSpc>
                <a:spcPts val="2520"/>
              </a:lnSpc>
            </a:pPr>
            <a:r>
              <a:rPr lang="en-US" sz="1800" b="1">
                <a:solidFill>
                  <a:srgbClr val="FFFFFF"/>
                </a:solidFill>
                <a:latin typeface="Inter Bold"/>
                <a:ea typeface="Inter Bold"/>
                <a:cs typeface="Inter Bold"/>
                <a:sym typeface="Inter Bold"/>
              </a:rPr>
              <a:t>15</a:t>
            </a:r>
          </a:p>
        </p:txBody>
      </p:sp>
      <p:sp>
        <p:nvSpPr>
          <p:cNvPr id="17" name="TextBox 17"/>
          <p:cNvSpPr txBox="1">
            <a:spLocks noGrp="1" noRot="1" noMove="1" noResize="1" noEditPoints="1" noAdjustHandles="1" noChangeArrowheads="1" noChangeShapeType="1"/>
          </p:cNvSpPr>
          <p:nvPr/>
        </p:nvSpPr>
        <p:spPr>
          <a:xfrm>
            <a:off x="1487457" y="6728283"/>
            <a:ext cx="691995" cy="266700"/>
          </a:xfrm>
          <a:prstGeom prst="rect">
            <a:avLst/>
          </a:prstGeom>
        </p:spPr>
        <p:txBody>
          <a:bodyPr lIns="0" tIns="0" rIns="0" bIns="0" rtlCol="0" anchor="t">
            <a:spAutoFit/>
          </a:bodyPr>
          <a:lstStyle/>
          <a:p>
            <a:pPr algn="ctr">
              <a:lnSpc>
                <a:spcPts val="2100"/>
              </a:lnSpc>
            </a:pPr>
            <a:r>
              <a:rPr lang="en-US" sz="1500" err="1">
                <a:solidFill>
                  <a:srgbClr val="FFFFFF"/>
                </a:solidFill>
                <a:latin typeface="Inter"/>
                <a:ea typeface="Inter"/>
                <a:cs typeface="Inter"/>
                <a:sym typeface="Inter"/>
              </a:rPr>
              <a:t>Salaire</a:t>
            </a:r>
            <a:endParaRPr lang="en-US" sz="1500">
              <a:solidFill>
                <a:srgbClr val="FFFFFF"/>
              </a:solidFill>
              <a:latin typeface="Inter"/>
              <a:ea typeface="Inter"/>
              <a:cs typeface="Inter"/>
              <a:sym typeface="Inter"/>
            </a:endParaRPr>
          </a:p>
        </p:txBody>
      </p:sp>
      <p:sp>
        <p:nvSpPr>
          <p:cNvPr id="18" name="TextBox 18"/>
          <p:cNvSpPr txBox="1">
            <a:spLocks noGrp="1" noRot="1" noMove="1" noResize="1" noEditPoints="1" noAdjustHandles="1" noChangeArrowheads="1" noChangeShapeType="1"/>
          </p:cNvSpPr>
          <p:nvPr/>
        </p:nvSpPr>
        <p:spPr>
          <a:xfrm>
            <a:off x="334427" y="7698803"/>
            <a:ext cx="317785" cy="306705"/>
          </a:xfrm>
          <a:prstGeom prst="rect">
            <a:avLst/>
          </a:prstGeom>
        </p:spPr>
        <p:txBody>
          <a:bodyPr wrap="square" lIns="0" tIns="0" rIns="0" bIns="0" rtlCol="0" anchor="t">
            <a:spAutoFit/>
          </a:bodyPr>
          <a:lstStyle/>
          <a:p>
            <a:pPr algn="ctr">
              <a:lnSpc>
                <a:spcPts val="2520"/>
              </a:lnSpc>
            </a:pPr>
            <a:r>
              <a:rPr lang="en-US" sz="1800" b="1">
                <a:solidFill>
                  <a:srgbClr val="FFFFFF"/>
                </a:solidFill>
                <a:latin typeface="Inter Bold"/>
                <a:ea typeface="Inter Bold"/>
                <a:cs typeface="Inter Bold"/>
                <a:sym typeface="Inter Bold"/>
              </a:rPr>
              <a:t>15</a:t>
            </a:r>
          </a:p>
        </p:txBody>
      </p:sp>
      <p:sp>
        <p:nvSpPr>
          <p:cNvPr id="19" name="TextBox 19"/>
          <p:cNvSpPr txBox="1">
            <a:spLocks noGrp="1" noRot="1" noMove="1" noResize="1" noEditPoints="1" noAdjustHandles="1" noChangeArrowheads="1" noChangeShapeType="1"/>
          </p:cNvSpPr>
          <p:nvPr/>
        </p:nvSpPr>
        <p:spPr>
          <a:xfrm>
            <a:off x="334427" y="8664074"/>
            <a:ext cx="317785" cy="306705"/>
          </a:xfrm>
          <a:prstGeom prst="rect">
            <a:avLst/>
          </a:prstGeom>
        </p:spPr>
        <p:txBody>
          <a:bodyPr wrap="square" lIns="0" tIns="0" rIns="0" bIns="0" rtlCol="0" anchor="t">
            <a:spAutoFit/>
          </a:bodyPr>
          <a:lstStyle/>
          <a:p>
            <a:pPr algn="ctr">
              <a:lnSpc>
                <a:spcPts val="2520"/>
              </a:lnSpc>
            </a:pPr>
            <a:r>
              <a:rPr lang="en-US" sz="1800" b="1">
                <a:solidFill>
                  <a:srgbClr val="FFFFFF"/>
                </a:solidFill>
                <a:latin typeface="Inter Bold"/>
                <a:ea typeface="Inter Bold"/>
                <a:cs typeface="Inter Bold"/>
                <a:sym typeface="Inter Bold"/>
              </a:rPr>
              <a:t>15</a:t>
            </a:r>
          </a:p>
        </p:txBody>
      </p:sp>
      <p:sp>
        <p:nvSpPr>
          <p:cNvPr id="20" name="Espace réservé du numéro de diapositive 29">
            <a:extLst>
              <a:ext uri="{FF2B5EF4-FFF2-40B4-BE49-F238E27FC236}">
                <a16:creationId xmlns:a16="http://schemas.microsoft.com/office/drawing/2014/main" id="{EFEE4193-513B-EE92-7899-A12DA9FFAF54}"/>
              </a:ext>
            </a:extLst>
          </p:cNvPr>
          <p:cNvSpPr>
            <a:spLocks noGrp="1" noRot="1" noMove="1" noResize="1" noEditPoints="1" noAdjustHandles="1" noChangeArrowheads="1" noChangeShapeType="1"/>
          </p:cNvSpPr>
          <p:nvPr>
            <p:ph type="sldNum" sz="quarter" idx="12"/>
            <p:custDataLst>
              <p:tags r:id="rId1"/>
            </p:custDataLst>
          </p:nvPr>
        </p:nvSpPr>
        <p:spPr>
          <a:xfrm>
            <a:off x="15925800" y="9791700"/>
            <a:ext cx="2133600" cy="365125"/>
          </a:xfrm>
        </p:spPr>
        <p:txBody>
          <a:bodyPr/>
          <a:lstStyle/>
          <a:p>
            <a:fld id="{B6F15528-21DE-4FAA-801E-634DDDAF4B2B}" type="slidenum">
              <a:rPr lang="en-US" smtClean="0"/>
              <a:pPr/>
              <a:t>14</a:t>
            </a:fld>
            <a:endParaRPr lang="en-US"/>
          </a:p>
        </p:txBody>
      </p:sp>
    </p:spTree>
    <p:extLst>
      <p:ext uri="{BB962C8B-B14F-4D97-AF65-F5344CB8AC3E}">
        <p14:creationId xmlns:p14="http://schemas.microsoft.com/office/powerpoint/2010/main" val="2333908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3E1E1"/>
        </a:solidFill>
        <a:effectLst/>
      </p:bgPr>
    </p:bg>
    <p:spTree>
      <p:nvGrpSpPr>
        <p:cNvPr id="1" name=""/>
        <p:cNvGrpSpPr/>
        <p:nvPr/>
      </p:nvGrpSpPr>
      <p:grpSpPr>
        <a:xfrm>
          <a:off x="0" y="0"/>
          <a:ext cx="0" cy="0"/>
          <a:chOff x="0" y="0"/>
          <a:chExt cx="0" cy="0"/>
        </a:xfrm>
      </p:grpSpPr>
      <p:sp>
        <p:nvSpPr>
          <p:cNvPr id="2" name="TextBox 2"/>
          <p:cNvSpPr txBox="1"/>
          <p:nvPr>
            <p:custDataLst>
              <p:tags r:id="rId1"/>
            </p:custDataLst>
          </p:nvPr>
        </p:nvSpPr>
        <p:spPr>
          <a:xfrm>
            <a:off x="404131" y="1721353"/>
            <a:ext cx="17489652" cy="915345"/>
          </a:xfrm>
          <a:prstGeom prst="rect">
            <a:avLst/>
          </a:prstGeom>
        </p:spPr>
        <p:txBody>
          <a:bodyPr lIns="0" tIns="0" rIns="0" bIns="0" rtlCol="0" anchor="t">
            <a:spAutoFit/>
          </a:bodyPr>
          <a:lstStyle/>
          <a:p>
            <a:pPr algn="l">
              <a:lnSpc>
                <a:spcPts val="1820"/>
              </a:lnSpc>
              <a:spcBef>
                <a:spcPct val="0"/>
              </a:spcBef>
            </a:pPr>
            <a:r>
              <a:rPr lang="fr-CA" sz="1400">
                <a:solidFill>
                  <a:srgbClr val="000000"/>
                </a:solidFill>
                <a:latin typeface="Inter"/>
                <a:ea typeface="Inter"/>
                <a:cs typeface="Inter"/>
                <a:sym typeface="Inter"/>
              </a:rPr>
              <a:t>Nous vous demandons de nous fournir un spécimen de chèque à votre embauche afin que nous déposions votre paie dans votre compte bancaire. Le salaire de base est versé toutes les</a:t>
            </a:r>
            <a:r>
              <a:rPr lang="fr-CA" sz="1400">
                <a:highlight>
                  <a:srgbClr val="00FF00"/>
                </a:highlight>
                <a:latin typeface="Inter"/>
                <a:ea typeface="Inter"/>
                <a:cs typeface="Inter"/>
                <a:sym typeface="Inter"/>
              </a:rPr>
              <a:t> [X] </a:t>
            </a:r>
            <a:r>
              <a:rPr lang="fr-CA" sz="1400">
                <a:solidFill>
                  <a:srgbClr val="000000"/>
                </a:solidFill>
                <a:latin typeface="Inter"/>
                <a:ea typeface="Inter"/>
                <a:cs typeface="Inter"/>
                <a:sym typeface="Inter"/>
              </a:rPr>
              <a:t>semaines, </a:t>
            </a:r>
            <a:r>
              <a:rPr lang="fr-CA" sz="1400">
                <a:highlight>
                  <a:srgbClr val="00FF00"/>
                </a:highlight>
                <a:latin typeface="Inter"/>
                <a:ea typeface="Inter"/>
                <a:cs typeface="Inter"/>
                <a:sym typeface="Inter"/>
              </a:rPr>
              <a:t>les jeudis</a:t>
            </a:r>
            <a:r>
              <a:rPr lang="fr-CA" sz="1400">
                <a:solidFill>
                  <a:srgbClr val="000000"/>
                </a:solidFill>
                <a:latin typeface="Inter"/>
                <a:ea typeface="Inter"/>
                <a:cs typeface="Inter"/>
                <a:sym typeface="Inter"/>
              </a:rPr>
              <a:t>, par virement automatique. </a:t>
            </a:r>
          </a:p>
          <a:p>
            <a:pPr algn="l">
              <a:lnSpc>
                <a:spcPts val="1820"/>
              </a:lnSpc>
              <a:spcBef>
                <a:spcPct val="0"/>
              </a:spcBef>
            </a:pPr>
            <a:endParaRPr lang="fr-CA" sz="1400">
              <a:solidFill>
                <a:srgbClr val="000000"/>
              </a:solidFill>
              <a:latin typeface="Inter"/>
              <a:ea typeface="Inter"/>
              <a:cs typeface="Inter"/>
              <a:sym typeface="Inter"/>
            </a:endParaRPr>
          </a:p>
          <a:p>
            <a:pPr algn="l">
              <a:lnSpc>
                <a:spcPts val="1820"/>
              </a:lnSpc>
              <a:spcBef>
                <a:spcPct val="0"/>
              </a:spcBef>
            </a:pPr>
            <a:r>
              <a:rPr lang="fr-CA" sz="1400">
                <a:solidFill>
                  <a:srgbClr val="000000"/>
                </a:solidFill>
                <a:latin typeface="Inter"/>
                <a:ea typeface="Inter"/>
                <a:cs typeface="Inter"/>
                <a:sym typeface="Inter"/>
              </a:rPr>
              <a:t>Il est très important d’aviser le(la) responsable de la paie de tout changement de situation bancaire. </a:t>
            </a:r>
          </a:p>
        </p:txBody>
      </p:sp>
      <p:sp>
        <p:nvSpPr>
          <p:cNvPr id="3" name="TextBox 3"/>
          <p:cNvSpPr txBox="1"/>
          <p:nvPr>
            <p:custDataLst>
              <p:tags r:id="rId2"/>
            </p:custDataLst>
          </p:nvPr>
        </p:nvSpPr>
        <p:spPr>
          <a:xfrm>
            <a:off x="312777" y="4309205"/>
            <a:ext cx="17472854" cy="686826"/>
          </a:xfrm>
          <a:prstGeom prst="rect">
            <a:avLst/>
          </a:prstGeom>
        </p:spPr>
        <p:txBody>
          <a:bodyPr lIns="0" tIns="0" rIns="0" bIns="0" rtlCol="0" anchor="t">
            <a:spAutoFit/>
          </a:bodyPr>
          <a:lstStyle/>
          <a:p>
            <a:pPr algn="l">
              <a:lnSpc>
                <a:spcPts val="1820"/>
              </a:lnSpc>
              <a:spcBef>
                <a:spcPct val="0"/>
              </a:spcBef>
            </a:pPr>
            <a:r>
              <a:rPr lang="fr-CA" sz="1400" dirty="0">
                <a:solidFill>
                  <a:srgbClr val="000000"/>
                </a:solidFill>
                <a:latin typeface="Inter"/>
                <a:ea typeface="Inter"/>
                <a:cs typeface="Inter"/>
                <a:sym typeface="Inter"/>
              </a:rPr>
              <a:t>Votre salaire est déterminé avant votre embauche. </a:t>
            </a:r>
          </a:p>
          <a:p>
            <a:pPr algn="l">
              <a:lnSpc>
                <a:spcPts val="1820"/>
              </a:lnSpc>
              <a:spcBef>
                <a:spcPct val="0"/>
              </a:spcBef>
            </a:pPr>
            <a:endParaRPr lang="fr-CA" sz="1400" dirty="0">
              <a:solidFill>
                <a:srgbClr val="000000"/>
              </a:solidFill>
              <a:latin typeface="Inter"/>
              <a:ea typeface="Inter"/>
              <a:cs typeface="Inter"/>
              <a:sym typeface="Inter"/>
            </a:endParaRPr>
          </a:p>
          <a:p>
            <a:pPr algn="l">
              <a:lnSpc>
                <a:spcPts val="1820"/>
              </a:lnSpc>
              <a:spcBef>
                <a:spcPct val="0"/>
              </a:spcBef>
            </a:pPr>
            <a:r>
              <a:rPr lang="fr-CA" sz="1400" dirty="0">
                <a:solidFill>
                  <a:srgbClr val="000000"/>
                </a:solidFill>
                <a:latin typeface="Inter"/>
                <a:ea typeface="Inter"/>
                <a:cs typeface="Inter"/>
                <a:sym typeface="Inter"/>
              </a:rPr>
              <a:t>Pour fixer le salaire, les responsables ont tenu compte des tâches à accomplir et de l’expérience pertinente reconnue. Notre commerce respecte la </a:t>
            </a:r>
            <a:r>
              <a:rPr lang="fr-CA" sz="1400" u="sng" dirty="0">
                <a:latin typeface="Inter" panose="02000503000000020004" pitchFamily="2" charset="0"/>
                <a:ea typeface="Inter" panose="02000503000000020004" pitchFamily="2" charset="0"/>
                <a:cs typeface="Inter Bold"/>
                <a:sym typeface="Inter Bold"/>
                <a:hlinkClick r:id="rId20"/>
              </a:rPr>
              <a:t>Loi sur l’équité salariale</a:t>
            </a:r>
            <a:r>
              <a:rPr lang="fr-CA" sz="1400" u="sng" dirty="0">
                <a:latin typeface="Inter Bold"/>
                <a:ea typeface="Inter Bold"/>
                <a:cs typeface="Inter Bold"/>
                <a:sym typeface="Inter Bold"/>
              </a:rPr>
              <a:t>. </a:t>
            </a:r>
          </a:p>
        </p:txBody>
      </p:sp>
      <p:grpSp>
        <p:nvGrpSpPr>
          <p:cNvPr id="4" name="Group 4"/>
          <p:cNvGrpSpPr>
            <a:grpSpLocks noGrp="1" noUngrp="1" noRot="1" noMove="1" noResize="1"/>
          </p:cNvGrpSpPr>
          <p:nvPr>
            <p:custDataLst>
              <p:tags r:id="rId3"/>
            </p:custDataLst>
          </p:nvPr>
        </p:nvGrpSpPr>
        <p:grpSpPr>
          <a:xfrm>
            <a:off x="404131" y="302304"/>
            <a:ext cx="2827126" cy="1179800"/>
            <a:chOff x="0" y="0"/>
            <a:chExt cx="3769501" cy="1573066"/>
          </a:xfrm>
        </p:grpSpPr>
        <p:grpSp>
          <p:nvGrpSpPr>
            <p:cNvPr id="5" name="Group 5"/>
            <p:cNvGrpSpPr>
              <a:grpSpLocks noGrp="1" noUngrp="1" noRot="1" noMove="1" noResize="1"/>
            </p:cNvGrpSpPr>
            <p:nvPr/>
          </p:nvGrpSpPr>
          <p:grpSpPr>
            <a:xfrm>
              <a:off x="0" y="0"/>
              <a:ext cx="3769501" cy="1573066"/>
              <a:chOff x="0" y="0"/>
              <a:chExt cx="973846" cy="406400"/>
            </a:xfrm>
          </p:grpSpPr>
          <p:sp>
            <p:nvSpPr>
              <p:cNvPr id="6" name="Freeform 6"/>
              <p:cNvSpPr>
                <a:spLocks noGrp="1" noRot="1" noMove="1" noResize="1" noEditPoints="1" noAdjustHandles="1" noChangeArrowheads="1" noChangeShapeType="1"/>
              </p:cNvSpPr>
              <p:nvPr/>
            </p:nvSpPr>
            <p:spPr>
              <a:xfrm>
                <a:off x="0" y="0"/>
                <a:ext cx="973846" cy="406400"/>
              </a:xfrm>
              <a:custGeom>
                <a:avLst/>
                <a:gdLst/>
                <a:ahLst/>
                <a:cxnLst/>
                <a:rect l="l" t="t" r="r" b="b"/>
                <a:pathLst>
                  <a:path w="973846" h="406400">
                    <a:moveTo>
                      <a:pt x="770647" y="0"/>
                    </a:moveTo>
                    <a:cubicBezTo>
                      <a:pt x="882871" y="0"/>
                      <a:pt x="973846" y="90976"/>
                      <a:pt x="973846" y="203200"/>
                    </a:cubicBezTo>
                    <a:cubicBezTo>
                      <a:pt x="973846" y="315424"/>
                      <a:pt x="882871" y="406400"/>
                      <a:pt x="770647" y="406400"/>
                    </a:cubicBezTo>
                    <a:lnTo>
                      <a:pt x="203200" y="406400"/>
                    </a:lnTo>
                    <a:cubicBezTo>
                      <a:pt x="90976" y="406400"/>
                      <a:pt x="0" y="315424"/>
                      <a:pt x="0" y="203200"/>
                    </a:cubicBezTo>
                    <a:cubicBezTo>
                      <a:pt x="0" y="90976"/>
                      <a:pt x="90976" y="0"/>
                      <a:pt x="203200" y="0"/>
                    </a:cubicBezTo>
                    <a:close/>
                  </a:path>
                </a:pathLst>
              </a:custGeom>
              <a:solidFill>
                <a:srgbClr val="F15822"/>
              </a:solidFill>
            </p:spPr>
            <p:txBody>
              <a:bodyPr/>
              <a:lstStyle/>
              <a:p>
                <a:endParaRPr lang="fr-CA"/>
              </a:p>
            </p:txBody>
          </p:sp>
          <p:sp>
            <p:nvSpPr>
              <p:cNvPr id="7" name="TextBox 7"/>
              <p:cNvSpPr txBox="1">
                <a:spLocks noGrp="1" noRot="1" noMove="1" noResize="1" noEditPoints="1" noAdjustHandles="1" noChangeArrowheads="1" noChangeShapeType="1"/>
              </p:cNvSpPr>
              <p:nvPr/>
            </p:nvSpPr>
            <p:spPr>
              <a:xfrm>
                <a:off x="0" y="-38100"/>
                <a:ext cx="973846" cy="444500"/>
              </a:xfrm>
              <a:prstGeom prst="rect">
                <a:avLst/>
              </a:prstGeom>
            </p:spPr>
            <p:txBody>
              <a:bodyPr lIns="50800" tIns="50800" rIns="50800" bIns="50800" rtlCol="0" anchor="ctr"/>
              <a:lstStyle/>
              <a:p>
                <a:pPr algn="ctr">
                  <a:lnSpc>
                    <a:spcPts val="3217"/>
                  </a:lnSpc>
                </a:pPr>
                <a:endParaRPr/>
              </a:p>
            </p:txBody>
          </p:sp>
        </p:grpSp>
        <p:sp>
          <p:nvSpPr>
            <p:cNvPr id="8" name="TextBox 8"/>
            <p:cNvSpPr txBox="1">
              <a:spLocks noGrp="1" noRot="1" noMove="1" noResize="1" noEditPoints="1" noAdjustHandles="1" noChangeArrowheads="1" noChangeShapeType="1"/>
            </p:cNvSpPr>
            <p:nvPr/>
          </p:nvSpPr>
          <p:spPr>
            <a:xfrm>
              <a:off x="275187" y="556947"/>
              <a:ext cx="3219128" cy="430598"/>
            </a:xfrm>
            <a:prstGeom prst="rect">
              <a:avLst/>
            </a:prstGeom>
          </p:spPr>
          <p:txBody>
            <a:bodyPr lIns="0" tIns="0" rIns="0" bIns="0" rtlCol="0" anchor="t">
              <a:spAutoFit/>
            </a:bodyPr>
            <a:lstStyle/>
            <a:p>
              <a:pPr algn="l">
                <a:lnSpc>
                  <a:spcPts val="2799"/>
                </a:lnSpc>
              </a:pPr>
              <a:r>
                <a:rPr lang="en-US" sz="1999" err="1">
                  <a:solidFill>
                    <a:srgbClr val="FFFFFF"/>
                  </a:solidFill>
                  <a:latin typeface="Playfair Display Bold"/>
                  <a:ea typeface="Playfair Display Bold"/>
                  <a:cs typeface="Playfair Display Bold"/>
                  <a:sym typeface="Playfair Display Bold"/>
                </a:rPr>
                <a:t>Paiement</a:t>
              </a:r>
              <a:r>
                <a:rPr lang="en-US" sz="1999">
                  <a:solidFill>
                    <a:srgbClr val="FFFFFF"/>
                  </a:solidFill>
                  <a:latin typeface="Playfair Display Bold"/>
                  <a:ea typeface="Playfair Display Bold"/>
                  <a:cs typeface="Playfair Display Bold"/>
                  <a:sym typeface="Playfair Display Bold"/>
                </a:rPr>
                <a:t> du </a:t>
              </a:r>
              <a:r>
                <a:rPr lang="en-US" sz="1999" err="1">
                  <a:solidFill>
                    <a:srgbClr val="FFFFFF"/>
                  </a:solidFill>
                  <a:latin typeface="Playfair Display Bold"/>
                  <a:ea typeface="Playfair Display Bold"/>
                  <a:cs typeface="Playfair Display Bold"/>
                  <a:sym typeface="Playfair Display Bold"/>
                </a:rPr>
                <a:t>salaire</a:t>
              </a:r>
              <a:endParaRPr lang="en-US" sz="1999">
                <a:solidFill>
                  <a:srgbClr val="FFFFFF"/>
                </a:solidFill>
                <a:latin typeface="Playfair Display Bold"/>
                <a:ea typeface="Playfair Display Bold"/>
                <a:cs typeface="Playfair Display Bold"/>
                <a:sym typeface="Playfair Display Bold"/>
              </a:endParaRPr>
            </a:p>
          </p:txBody>
        </p:sp>
      </p:grpSp>
      <p:grpSp>
        <p:nvGrpSpPr>
          <p:cNvPr id="9" name="Group 9"/>
          <p:cNvGrpSpPr>
            <a:grpSpLocks noGrp="1" noUngrp="1" noRot="1" noMove="1" noResize="1"/>
          </p:cNvGrpSpPr>
          <p:nvPr>
            <p:custDataLst>
              <p:tags r:id="rId4"/>
            </p:custDataLst>
          </p:nvPr>
        </p:nvGrpSpPr>
        <p:grpSpPr>
          <a:xfrm>
            <a:off x="404131" y="2776980"/>
            <a:ext cx="2827126" cy="1179800"/>
            <a:chOff x="0" y="0"/>
            <a:chExt cx="3769501" cy="1573066"/>
          </a:xfrm>
        </p:grpSpPr>
        <p:grpSp>
          <p:nvGrpSpPr>
            <p:cNvPr id="10" name="Group 10"/>
            <p:cNvGrpSpPr>
              <a:grpSpLocks noGrp="1" noUngrp="1" noRot="1" noMove="1" noResize="1"/>
            </p:cNvGrpSpPr>
            <p:nvPr/>
          </p:nvGrpSpPr>
          <p:grpSpPr>
            <a:xfrm>
              <a:off x="0" y="0"/>
              <a:ext cx="3769501" cy="1573066"/>
              <a:chOff x="0" y="0"/>
              <a:chExt cx="973846" cy="406400"/>
            </a:xfrm>
          </p:grpSpPr>
          <p:sp>
            <p:nvSpPr>
              <p:cNvPr id="11" name="Freeform 11"/>
              <p:cNvSpPr>
                <a:spLocks noGrp="1" noRot="1" noMove="1" noResize="1" noEditPoints="1" noAdjustHandles="1" noChangeArrowheads="1" noChangeShapeType="1"/>
              </p:cNvSpPr>
              <p:nvPr/>
            </p:nvSpPr>
            <p:spPr>
              <a:xfrm>
                <a:off x="0" y="0"/>
                <a:ext cx="973846" cy="406400"/>
              </a:xfrm>
              <a:custGeom>
                <a:avLst/>
                <a:gdLst/>
                <a:ahLst/>
                <a:cxnLst/>
                <a:rect l="l" t="t" r="r" b="b"/>
                <a:pathLst>
                  <a:path w="973846" h="406400">
                    <a:moveTo>
                      <a:pt x="770647" y="0"/>
                    </a:moveTo>
                    <a:cubicBezTo>
                      <a:pt x="882871" y="0"/>
                      <a:pt x="973846" y="90976"/>
                      <a:pt x="973846" y="203200"/>
                    </a:cubicBezTo>
                    <a:cubicBezTo>
                      <a:pt x="973846" y="315424"/>
                      <a:pt x="882871" y="406400"/>
                      <a:pt x="770647" y="406400"/>
                    </a:cubicBezTo>
                    <a:lnTo>
                      <a:pt x="203200" y="406400"/>
                    </a:lnTo>
                    <a:cubicBezTo>
                      <a:pt x="90976" y="406400"/>
                      <a:pt x="0" y="315424"/>
                      <a:pt x="0" y="203200"/>
                    </a:cubicBezTo>
                    <a:cubicBezTo>
                      <a:pt x="0" y="90976"/>
                      <a:pt x="90976" y="0"/>
                      <a:pt x="203200" y="0"/>
                    </a:cubicBezTo>
                    <a:close/>
                  </a:path>
                </a:pathLst>
              </a:custGeom>
              <a:solidFill>
                <a:srgbClr val="F15822"/>
              </a:solidFill>
            </p:spPr>
            <p:txBody>
              <a:bodyPr/>
              <a:lstStyle/>
              <a:p>
                <a:endParaRPr lang="fr-CA"/>
              </a:p>
            </p:txBody>
          </p:sp>
          <p:sp>
            <p:nvSpPr>
              <p:cNvPr id="12" name="TextBox 12"/>
              <p:cNvSpPr txBox="1">
                <a:spLocks noGrp="1" noRot="1" noMove="1" noResize="1" noEditPoints="1" noAdjustHandles="1" noChangeArrowheads="1" noChangeShapeType="1"/>
              </p:cNvSpPr>
              <p:nvPr/>
            </p:nvSpPr>
            <p:spPr>
              <a:xfrm>
                <a:off x="0" y="-38100"/>
                <a:ext cx="973846" cy="444500"/>
              </a:xfrm>
              <a:prstGeom prst="rect">
                <a:avLst/>
              </a:prstGeom>
            </p:spPr>
            <p:txBody>
              <a:bodyPr lIns="50800" tIns="50800" rIns="50800" bIns="50800" rtlCol="0" anchor="ctr"/>
              <a:lstStyle/>
              <a:p>
                <a:pPr algn="ctr">
                  <a:lnSpc>
                    <a:spcPts val="3217"/>
                  </a:lnSpc>
                </a:pPr>
                <a:endParaRPr/>
              </a:p>
            </p:txBody>
          </p:sp>
        </p:grpSp>
        <p:sp>
          <p:nvSpPr>
            <p:cNvPr id="13" name="TextBox 13"/>
            <p:cNvSpPr txBox="1">
              <a:spLocks noGrp="1" noRot="1" noMove="1" noResize="1" noEditPoints="1" noAdjustHandles="1" noChangeArrowheads="1" noChangeShapeType="1"/>
            </p:cNvSpPr>
            <p:nvPr/>
          </p:nvSpPr>
          <p:spPr>
            <a:xfrm>
              <a:off x="832759" y="556947"/>
              <a:ext cx="1860373" cy="430598"/>
            </a:xfrm>
            <a:prstGeom prst="rect">
              <a:avLst/>
            </a:prstGeom>
          </p:spPr>
          <p:txBody>
            <a:bodyPr lIns="0" tIns="0" rIns="0" bIns="0" rtlCol="0" anchor="t">
              <a:spAutoFit/>
            </a:bodyPr>
            <a:lstStyle/>
            <a:p>
              <a:pPr algn="ctr">
                <a:lnSpc>
                  <a:spcPts val="2799"/>
                </a:lnSpc>
              </a:pPr>
              <a:r>
                <a:rPr lang="en-US" sz="1999" err="1">
                  <a:solidFill>
                    <a:srgbClr val="FFFFFF"/>
                  </a:solidFill>
                  <a:latin typeface="Playfair Display Bold"/>
                  <a:ea typeface="Playfair Display Bold"/>
                  <a:cs typeface="Playfair Display Bold"/>
                  <a:sym typeface="Playfair Display Bold"/>
                </a:rPr>
                <a:t>Salaire</a:t>
              </a:r>
              <a:endParaRPr lang="en-US" sz="1999">
                <a:solidFill>
                  <a:srgbClr val="FFFFFF"/>
                </a:solidFill>
                <a:latin typeface="Playfair Display Bold"/>
                <a:ea typeface="Playfair Display Bold"/>
                <a:cs typeface="Playfair Display Bold"/>
                <a:sym typeface="Playfair Display Bold"/>
              </a:endParaRPr>
            </a:p>
          </p:txBody>
        </p:sp>
      </p:grpSp>
      <p:grpSp>
        <p:nvGrpSpPr>
          <p:cNvPr id="14" name="Group 14"/>
          <p:cNvGrpSpPr>
            <a:grpSpLocks noGrp="1" noUngrp="1" noRot="1" noMove="1" noResize="1"/>
          </p:cNvGrpSpPr>
          <p:nvPr>
            <p:custDataLst>
              <p:tags r:id="rId5"/>
            </p:custDataLst>
          </p:nvPr>
        </p:nvGrpSpPr>
        <p:grpSpPr>
          <a:xfrm>
            <a:off x="312777" y="5281781"/>
            <a:ext cx="2827126" cy="1179800"/>
            <a:chOff x="0" y="0"/>
            <a:chExt cx="3769501" cy="1573066"/>
          </a:xfrm>
        </p:grpSpPr>
        <p:grpSp>
          <p:nvGrpSpPr>
            <p:cNvPr id="15" name="Group 15"/>
            <p:cNvGrpSpPr>
              <a:grpSpLocks noGrp="1" noUngrp="1" noRot="1" noMove="1" noResize="1"/>
            </p:cNvGrpSpPr>
            <p:nvPr/>
          </p:nvGrpSpPr>
          <p:grpSpPr>
            <a:xfrm>
              <a:off x="0" y="0"/>
              <a:ext cx="3769501" cy="1573066"/>
              <a:chOff x="0" y="0"/>
              <a:chExt cx="973846" cy="406400"/>
            </a:xfrm>
          </p:grpSpPr>
          <p:sp>
            <p:nvSpPr>
              <p:cNvPr id="16" name="Freeform 16"/>
              <p:cNvSpPr>
                <a:spLocks noGrp="1" noRot="1" noMove="1" noResize="1" noEditPoints="1" noAdjustHandles="1" noChangeArrowheads="1" noChangeShapeType="1"/>
              </p:cNvSpPr>
              <p:nvPr/>
            </p:nvSpPr>
            <p:spPr>
              <a:xfrm>
                <a:off x="0" y="0"/>
                <a:ext cx="973846" cy="406400"/>
              </a:xfrm>
              <a:custGeom>
                <a:avLst/>
                <a:gdLst/>
                <a:ahLst/>
                <a:cxnLst/>
                <a:rect l="l" t="t" r="r" b="b"/>
                <a:pathLst>
                  <a:path w="973846" h="406400">
                    <a:moveTo>
                      <a:pt x="770647" y="0"/>
                    </a:moveTo>
                    <a:cubicBezTo>
                      <a:pt x="882871" y="0"/>
                      <a:pt x="973846" y="90976"/>
                      <a:pt x="973846" y="203200"/>
                    </a:cubicBezTo>
                    <a:cubicBezTo>
                      <a:pt x="973846" y="315424"/>
                      <a:pt x="882871" y="406400"/>
                      <a:pt x="770647" y="406400"/>
                    </a:cubicBezTo>
                    <a:lnTo>
                      <a:pt x="203200" y="406400"/>
                    </a:lnTo>
                    <a:cubicBezTo>
                      <a:pt x="90976" y="406400"/>
                      <a:pt x="0" y="315424"/>
                      <a:pt x="0" y="203200"/>
                    </a:cubicBezTo>
                    <a:cubicBezTo>
                      <a:pt x="0" y="90976"/>
                      <a:pt x="90976" y="0"/>
                      <a:pt x="203200" y="0"/>
                    </a:cubicBezTo>
                    <a:close/>
                  </a:path>
                </a:pathLst>
              </a:custGeom>
              <a:solidFill>
                <a:srgbClr val="F15822"/>
              </a:solidFill>
            </p:spPr>
            <p:txBody>
              <a:bodyPr/>
              <a:lstStyle/>
              <a:p>
                <a:endParaRPr lang="fr-CA"/>
              </a:p>
            </p:txBody>
          </p:sp>
          <p:sp>
            <p:nvSpPr>
              <p:cNvPr id="17" name="TextBox 17"/>
              <p:cNvSpPr txBox="1">
                <a:spLocks noGrp="1" noRot="1" noMove="1" noResize="1" noEditPoints="1" noAdjustHandles="1" noChangeArrowheads="1" noChangeShapeType="1"/>
              </p:cNvSpPr>
              <p:nvPr/>
            </p:nvSpPr>
            <p:spPr>
              <a:xfrm>
                <a:off x="0" y="-38100"/>
                <a:ext cx="973846" cy="444500"/>
              </a:xfrm>
              <a:prstGeom prst="rect">
                <a:avLst/>
              </a:prstGeom>
            </p:spPr>
            <p:txBody>
              <a:bodyPr lIns="50800" tIns="50800" rIns="50800" bIns="50800" rtlCol="0" anchor="ctr"/>
              <a:lstStyle/>
              <a:p>
                <a:pPr algn="ctr">
                  <a:lnSpc>
                    <a:spcPts val="3217"/>
                  </a:lnSpc>
                </a:pPr>
                <a:endParaRPr/>
              </a:p>
            </p:txBody>
          </p:sp>
        </p:grpSp>
        <p:sp>
          <p:nvSpPr>
            <p:cNvPr id="18" name="TextBox 18"/>
            <p:cNvSpPr txBox="1">
              <a:spLocks noGrp="1" noRot="1" noMove="1" noResize="1" noEditPoints="1" noAdjustHandles="1" noChangeArrowheads="1" noChangeShapeType="1"/>
            </p:cNvSpPr>
            <p:nvPr/>
          </p:nvSpPr>
          <p:spPr>
            <a:xfrm>
              <a:off x="832759" y="322069"/>
              <a:ext cx="1860373" cy="900353"/>
            </a:xfrm>
            <a:prstGeom prst="rect">
              <a:avLst/>
            </a:prstGeom>
          </p:spPr>
          <p:txBody>
            <a:bodyPr lIns="0" tIns="0" rIns="0" bIns="0" rtlCol="0" anchor="t">
              <a:spAutoFit/>
            </a:bodyPr>
            <a:lstStyle/>
            <a:p>
              <a:pPr algn="ctr">
                <a:lnSpc>
                  <a:spcPts val="2799"/>
                </a:lnSpc>
              </a:pPr>
              <a:r>
                <a:rPr lang="en-US" sz="1999">
                  <a:solidFill>
                    <a:srgbClr val="FFFFFF"/>
                  </a:solidFill>
                  <a:latin typeface="Playfair Display Bold"/>
                  <a:ea typeface="Playfair Display Bold"/>
                  <a:cs typeface="Playfair Display Bold"/>
                  <a:sym typeface="Playfair Display Bold"/>
                </a:rPr>
                <a:t>Révision du salaire</a:t>
              </a:r>
            </a:p>
          </p:txBody>
        </p:sp>
      </p:grpSp>
      <p:sp>
        <p:nvSpPr>
          <p:cNvPr id="19" name="TextBox 19"/>
          <p:cNvSpPr txBox="1"/>
          <p:nvPr>
            <p:custDataLst>
              <p:tags r:id="rId6"/>
            </p:custDataLst>
          </p:nvPr>
        </p:nvSpPr>
        <p:spPr>
          <a:xfrm>
            <a:off x="312777" y="6726111"/>
            <a:ext cx="17581005" cy="458308"/>
          </a:xfrm>
          <a:prstGeom prst="rect">
            <a:avLst/>
          </a:prstGeom>
        </p:spPr>
        <p:txBody>
          <a:bodyPr lIns="0" tIns="0" rIns="0" bIns="0" rtlCol="0" anchor="t">
            <a:spAutoFit/>
          </a:bodyPr>
          <a:lstStyle/>
          <a:p>
            <a:pPr algn="l">
              <a:lnSpc>
                <a:spcPts val="1820"/>
              </a:lnSpc>
              <a:spcBef>
                <a:spcPct val="0"/>
              </a:spcBef>
            </a:pPr>
            <a:r>
              <a:rPr lang="fr-CA" sz="1400">
                <a:solidFill>
                  <a:srgbClr val="000000"/>
                </a:solidFill>
                <a:latin typeface="Inter"/>
                <a:ea typeface="Inter"/>
                <a:cs typeface="Inter"/>
                <a:sym typeface="Inter"/>
              </a:rPr>
              <a:t>La rémunération est révisée annuellement en fonction de votre performance, relativement à l’atteinte des objectifs de rendement, et à notre capacité d’offrir une augmentation. Une évaluation annuelle positive ne signifie donc pas qu’il y aura d’emblée une augmentation de salaire.</a:t>
            </a:r>
          </a:p>
        </p:txBody>
      </p:sp>
      <p:sp>
        <p:nvSpPr>
          <p:cNvPr id="20" name="TextBox 20"/>
          <p:cNvSpPr txBox="1"/>
          <p:nvPr>
            <p:custDataLst>
              <p:tags r:id="rId7"/>
            </p:custDataLst>
          </p:nvPr>
        </p:nvSpPr>
        <p:spPr>
          <a:xfrm>
            <a:off x="312777" y="8800199"/>
            <a:ext cx="17581005" cy="1143864"/>
          </a:xfrm>
          <a:prstGeom prst="rect">
            <a:avLst/>
          </a:prstGeom>
        </p:spPr>
        <p:txBody>
          <a:bodyPr lIns="0" tIns="0" rIns="0" bIns="0" rtlCol="0" anchor="t">
            <a:spAutoFit/>
          </a:bodyPr>
          <a:lstStyle/>
          <a:p>
            <a:pPr algn="l">
              <a:lnSpc>
                <a:spcPts val="1820"/>
              </a:lnSpc>
              <a:spcBef>
                <a:spcPct val="0"/>
              </a:spcBef>
            </a:pPr>
            <a:r>
              <a:rPr lang="fr-CA" sz="1400" i="1">
                <a:solidFill>
                  <a:srgbClr val="000000"/>
                </a:solidFill>
                <a:latin typeface="Inter"/>
                <a:ea typeface="Inter"/>
                <a:cs typeface="Inter"/>
                <a:sym typeface="Inter"/>
              </a:rPr>
              <a:t>Exemple de libellé applicable aux employeur(euse)s offrant une assurance collective </a:t>
            </a:r>
            <a:r>
              <a:rPr lang="fr-CA" sz="1400">
                <a:solidFill>
                  <a:srgbClr val="000000"/>
                </a:solidFill>
                <a:latin typeface="Inter"/>
                <a:ea typeface="Inter"/>
                <a:cs typeface="Inter"/>
                <a:sym typeface="Inter"/>
              </a:rPr>
              <a:t>: Le personnel de notre commerce est couvert par un régime d’assurance collective offrant différentes protections. La participation au régime d’assurance maladie du commerce auprès de l’assureur choisi est obligatoire pour tout employé(e), sauf sur présentation d’une preuve que celui(celle)-ci et les personnes qui sont à sa charge sont assuré(e)s en vertu d’un autre régime d’assurance maladie comportant des prestations similaires. Le régime d’assurance salaire de longue durée et le régime d’assurance vie sont obligatoires. Les primes sont assumées par l’employé(e) et par le commerce. Elles sont retenues à la source sur chaque paie de l’employé(e), lequel(laquelle) dispose d’un délai de</a:t>
            </a:r>
            <a:r>
              <a:rPr lang="fr-CA" sz="1400">
                <a:highlight>
                  <a:srgbClr val="00FF00"/>
                </a:highlight>
                <a:latin typeface="Inter"/>
                <a:ea typeface="Inter"/>
                <a:cs typeface="Inter"/>
                <a:sym typeface="Inter"/>
              </a:rPr>
              <a:t> [X] </a:t>
            </a:r>
            <a:r>
              <a:rPr lang="fr-CA" sz="1400">
                <a:solidFill>
                  <a:srgbClr val="000000"/>
                </a:solidFill>
                <a:latin typeface="Inter"/>
                <a:ea typeface="Inter"/>
                <a:cs typeface="Inter"/>
                <a:sym typeface="Inter"/>
              </a:rPr>
              <a:t>jours après son embauche pour régulariser son dossier d’assurance collective en communiquant avec la personne responsable du commerce. </a:t>
            </a:r>
          </a:p>
        </p:txBody>
      </p:sp>
      <p:grpSp>
        <p:nvGrpSpPr>
          <p:cNvPr id="21" name="Group 21"/>
          <p:cNvGrpSpPr>
            <a:grpSpLocks noGrp="1" noUngrp="1" noRot="1" noMove="1" noResize="1"/>
          </p:cNvGrpSpPr>
          <p:nvPr>
            <p:custDataLst>
              <p:tags r:id="rId8"/>
            </p:custDataLst>
          </p:nvPr>
        </p:nvGrpSpPr>
        <p:grpSpPr>
          <a:xfrm>
            <a:off x="312777" y="7467999"/>
            <a:ext cx="2827126" cy="1179800"/>
            <a:chOff x="0" y="0"/>
            <a:chExt cx="3769501" cy="1573066"/>
          </a:xfrm>
        </p:grpSpPr>
        <p:grpSp>
          <p:nvGrpSpPr>
            <p:cNvPr id="22" name="Group 22"/>
            <p:cNvGrpSpPr>
              <a:grpSpLocks noGrp="1" noUngrp="1" noRot="1" noMove="1" noResize="1"/>
            </p:cNvGrpSpPr>
            <p:nvPr/>
          </p:nvGrpSpPr>
          <p:grpSpPr>
            <a:xfrm>
              <a:off x="0" y="0"/>
              <a:ext cx="3769501" cy="1573066"/>
              <a:chOff x="0" y="0"/>
              <a:chExt cx="973846" cy="406400"/>
            </a:xfrm>
          </p:grpSpPr>
          <p:sp>
            <p:nvSpPr>
              <p:cNvPr id="23" name="Freeform 23"/>
              <p:cNvSpPr>
                <a:spLocks noGrp="1" noRot="1" noMove="1" noResize="1" noEditPoints="1" noAdjustHandles="1" noChangeArrowheads="1" noChangeShapeType="1"/>
              </p:cNvSpPr>
              <p:nvPr/>
            </p:nvSpPr>
            <p:spPr>
              <a:xfrm>
                <a:off x="0" y="0"/>
                <a:ext cx="973846" cy="406400"/>
              </a:xfrm>
              <a:custGeom>
                <a:avLst/>
                <a:gdLst/>
                <a:ahLst/>
                <a:cxnLst/>
                <a:rect l="l" t="t" r="r" b="b"/>
                <a:pathLst>
                  <a:path w="973846" h="406400">
                    <a:moveTo>
                      <a:pt x="770647" y="0"/>
                    </a:moveTo>
                    <a:cubicBezTo>
                      <a:pt x="882871" y="0"/>
                      <a:pt x="973846" y="90976"/>
                      <a:pt x="973846" y="203200"/>
                    </a:cubicBezTo>
                    <a:cubicBezTo>
                      <a:pt x="973846" y="315424"/>
                      <a:pt x="882871" y="406400"/>
                      <a:pt x="770647" y="406400"/>
                    </a:cubicBezTo>
                    <a:lnTo>
                      <a:pt x="203200" y="406400"/>
                    </a:lnTo>
                    <a:cubicBezTo>
                      <a:pt x="90976" y="406400"/>
                      <a:pt x="0" y="315424"/>
                      <a:pt x="0" y="203200"/>
                    </a:cubicBezTo>
                    <a:cubicBezTo>
                      <a:pt x="0" y="90976"/>
                      <a:pt x="90976" y="0"/>
                      <a:pt x="203200" y="0"/>
                    </a:cubicBezTo>
                    <a:close/>
                  </a:path>
                </a:pathLst>
              </a:custGeom>
              <a:solidFill>
                <a:srgbClr val="F15822"/>
              </a:solidFill>
            </p:spPr>
            <p:txBody>
              <a:bodyPr/>
              <a:lstStyle/>
              <a:p>
                <a:endParaRPr lang="fr-CA"/>
              </a:p>
            </p:txBody>
          </p:sp>
          <p:sp>
            <p:nvSpPr>
              <p:cNvPr id="24" name="TextBox 24"/>
              <p:cNvSpPr txBox="1">
                <a:spLocks noGrp="1" noRot="1" noMove="1" noResize="1" noEditPoints="1" noAdjustHandles="1" noChangeArrowheads="1" noChangeShapeType="1"/>
              </p:cNvSpPr>
              <p:nvPr/>
            </p:nvSpPr>
            <p:spPr>
              <a:xfrm>
                <a:off x="0" y="-38100"/>
                <a:ext cx="973846" cy="444500"/>
              </a:xfrm>
              <a:prstGeom prst="rect">
                <a:avLst/>
              </a:prstGeom>
            </p:spPr>
            <p:txBody>
              <a:bodyPr lIns="50800" tIns="50800" rIns="50800" bIns="50800" rtlCol="0" anchor="ctr"/>
              <a:lstStyle/>
              <a:p>
                <a:pPr algn="ctr">
                  <a:lnSpc>
                    <a:spcPts val="3217"/>
                  </a:lnSpc>
                </a:pPr>
                <a:endParaRPr/>
              </a:p>
            </p:txBody>
          </p:sp>
        </p:grpSp>
        <p:sp>
          <p:nvSpPr>
            <p:cNvPr id="25" name="TextBox 25"/>
            <p:cNvSpPr txBox="1">
              <a:spLocks noGrp="1" noRot="1" noMove="1" noResize="1" noEditPoints="1" noAdjustHandles="1" noChangeArrowheads="1" noChangeShapeType="1"/>
            </p:cNvSpPr>
            <p:nvPr/>
          </p:nvSpPr>
          <p:spPr>
            <a:xfrm>
              <a:off x="416380" y="87191"/>
              <a:ext cx="2936741" cy="1370109"/>
            </a:xfrm>
            <a:prstGeom prst="rect">
              <a:avLst/>
            </a:prstGeom>
          </p:spPr>
          <p:txBody>
            <a:bodyPr lIns="0" tIns="0" rIns="0" bIns="0" rtlCol="0" anchor="t">
              <a:spAutoFit/>
            </a:bodyPr>
            <a:lstStyle/>
            <a:p>
              <a:pPr algn="ctr">
                <a:lnSpc>
                  <a:spcPts val="2799"/>
                </a:lnSpc>
              </a:pPr>
              <a:r>
                <a:rPr lang="en-US" sz="1999">
                  <a:solidFill>
                    <a:srgbClr val="FFFFFF"/>
                  </a:solidFill>
                  <a:latin typeface="Playfair Display Bold"/>
                  <a:ea typeface="Playfair Display Bold"/>
                  <a:cs typeface="Playfair Display Bold"/>
                  <a:sym typeface="Playfair Display Bold"/>
                </a:rPr>
                <a:t>Assurances collectives au travail</a:t>
              </a:r>
            </a:p>
          </p:txBody>
        </p:sp>
      </p:grpSp>
      <p:sp>
        <p:nvSpPr>
          <p:cNvPr id="37" name="Espace réservé du numéro de diapositive 36">
            <a:extLst>
              <a:ext uri="{FF2B5EF4-FFF2-40B4-BE49-F238E27FC236}">
                <a16:creationId xmlns:a16="http://schemas.microsoft.com/office/drawing/2014/main" id="{8ABAD8C6-6E90-B469-F7A2-7C96F582278C}"/>
              </a:ext>
            </a:extLst>
          </p:cNvPr>
          <p:cNvSpPr>
            <a:spLocks noGrp="1" noRot="1" noMove="1" noResize="1" noEditPoints="1" noAdjustHandles="1" noChangeArrowheads="1" noChangeShapeType="1"/>
          </p:cNvSpPr>
          <p:nvPr>
            <p:ph type="sldNum" sz="quarter" idx="12"/>
            <p:custDataLst>
              <p:tags r:id="rId9"/>
            </p:custDataLst>
          </p:nvPr>
        </p:nvSpPr>
        <p:spPr/>
        <p:txBody>
          <a:bodyPr/>
          <a:lstStyle/>
          <a:p>
            <a:fld id="{B6F15528-21DE-4FAA-801E-634DDDAF4B2B}" type="slidenum">
              <a:rPr lang="en-US" smtClean="0"/>
              <a:pPr/>
              <a:t>15</a:t>
            </a:fld>
            <a:endParaRPr lang="en-US"/>
          </a:p>
        </p:txBody>
      </p:sp>
      <p:grpSp>
        <p:nvGrpSpPr>
          <p:cNvPr id="38" name="Groupe 37">
            <a:extLst>
              <a:ext uri="{FF2B5EF4-FFF2-40B4-BE49-F238E27FC236}">
                <a16:creationId xmlns:a16="http://schemas.microsoft.com/office/drawing/2014/main" id="{E6E06D19-1A79-E908-7672-FDF6C32D595C}"/>
              </a:ext>
            </a:extLst>
          </p:cNvPr>
          <p:cNvGrpSpPr/>
          <p:nvPr>
            <p:custDataLst>
              <p:tags r:id="rId10"/>
            </p:custDataLst>
          </p:nvPr>
        </p:nvGrpSpPr>
        <p:grpSpPr>
          <a:xfrm>
            <a:off x="-2666999" y="571499"/>
            <a:ext cx="2564132" cy="1687532"/>
            <a:chOff x="-1484438" y="1177377"/>
            <a:chExt cx="1437278" cy="1398984"/>
          </a:xfrm>
        </p:grpSpPr>
        <p:sp>
          <p:nvSpPr>
            <p:cNvPr id="39" name="TextBox 3">
              <a:extLst>
                <a:ext uri="{FF2B5EF4-FFF2-40B4-BE49-F238E27FC236}">
                  <a16:creationId xmlns:a16="http://schemas.microsoft.com/office/drawing/2014/main" id="{966C7A22-C332-5838-1EB4-DBA9E4FAE366}"/>
                </a:ext>
              </a:extLst>
            </p:cNvPr>
            <p:cNvSpPr txBox="1"/>
            <p:nvPr/>
          </p:nvSpPr>
          <p:spPr>
            <a:xfrm>
              <a:off x="-1484438" y="1177377"/>
              <a:ext cx="1408923" cy="1398984"/>
            </a:xfrm>
            <a:prstGeom prst="rect">
              <a:avLst/>
            </a:prstGeom>
            <a:gradFill flip="none" rotWithShape="1">
              <a:gsLst>
                <a:gs pos="0">
                  <a:srgbClr val="FD5000">
                    <a:tint val="66000"/>
                    <a:satMod val="160000"/>
                  </a:srgbClr>
                </a:gs>
                <a:gs pos="50000">
                  <a:srgbClr val="FD5000">
                    <a:tint val="44500"/>
                    <a:satMod val="160000"/>
                  </a:srgbClr>
                </a:gs>
                <a:gs pos="100000">
                  <a:srgbClr val="FD5000">
                    <a:tint val="23500"/>
                    <a:satMod val="160000"/>
                  </a:srgbClr>
                </a:gs>
              </a:gsLst>
              <a:lin ang="2700000" scaled="1"/>
              <a:tileRect/>
            </a:gradFill>
            <a:ln>
              <a:noFill/>
            </a:ln>
          </p:spPr>
          <p:txBody>
            <a:bodyPr wrap="square" lIns="91440" tIns="182880" rIns="91440" bIns="91440" rtlCol="0">
              <a:noAutofit/>
            </a:bodyPr>
            <a:lstStyle/>
            <a:p>
              <a:pPr marL="512064" marR="0">
                <a:lnSpc>
                  <a:spcPct val="107000"/>
                </a:lnSpc>
                <a:spcBef>
                  <a:spcPts val="0"/>
                </a:spcBef>
                <a:spcAft>
                  <a:spcPts val="800"/>
                </a:spcAft>
              </a:pPr>
              <a:endParaRPr lang="en-US" sz="1400">
                <a:solidFill>
                  <a:srgbClr val="00A76D"/>
                </a:solidFill>
                <a:effectLst/>
              </a:endParaRPr>
            </a:p>
          </p:txBody>
        </p:sp>
        <p:sp>
          <p:nvSpPr>
            <p:cNvPr id="41" name="ZoneTexte 40">
              <a:extLst>
                <a:ext uri="{FF2B5EF4-FFF2-40B4-BE49-F238E27FC236}">
                  <a16:creationId xmlns:a16="http://schemas.microsoft.com/office/drawing/2014/main" id="{62F50353-987E-A7B6-06FA-8E194C9B80CD}"/>
                </a:ext>
              </a:extLst>
            </p:cNvPr>
            <p:cNvSpPr txBox="1"/>
            <p:nvPr/>
          </p:nvSpPr>
          <p:spPr>
            <a:xfrm>
              <a:off x="-1456083" y="1942503"/>
              <a:ext cx="1408923" cy="357210"/>
            </a:xfrm>
            <a:prstGeom prst="rect">
              <a:avLst/>
            </a:prstGeom>
            <a:noFill/>
          </p:spPr>
          <p:txBody>
            <a:bodyPr wrap="square" rtlCol="0">
              <a:spAutoFit/>
            </a:bodyPr>
            <a:lstStyle/>
            <a:p>
              <a:r>
                <a:rPr lang="fr-CA" sz="1100" b="0" i="0">
                  <a:effectLst/>
                  <a:latin typeface="Inter" panose="02000503000000020004" pitchFamily="2" charset="0"/>
                  <a:ea typeface="Inter" panose="02000503000000020004" pitchFamily="2" charset="0"/>
                </a:rPr>
                <a:t>Veuillez-vous référer à la </a:t>
              </a:r>
              <a:r>
                <a:rPr lang="fr-CA" sz="1100" b="1" i="1" u="sng" strike="noStrike">
                  <a:effectLst/>
                  <a:latin typeface="Inter" panose="02000503000000020004" pitchFamily="2" charset="0"/>
                  <a:ea typeface="Inter" panose="02000503000000020004" pitchFamily="2" charset="0"/>
                  <a:hlinkClick r:id="rId21">
                    <a:extLst>
                      <a:ext uri="{A12FA001-AC4F-418D-AE19-62706E023703}">
                        <ahyp:hlinkClr xmlns:ahyp="http://schemas.microsoft.com/office/drawing/2018/hyperlinkcolor" val="tx"/>
                      </a:ext>
                    </a:extLst>
                  </a:hlinkClick>
                </a:rPr>
                <a:t>Loi sur les normes du travail (LNT)</a:t>
              </a:r>
              <a:r>
                <a:rPr lang="fr-CA" sz="1100" b="0" i="0">
                  <a:effectLst/>
                  <a:latin typeface="Inter" panose="02000503000000020004" pitchFamily="2" charset="0"/>
                  <a:ea typeface="Inter" panose="02000503000000020004" pitchFamily="2" charset="0"/>
                </a:rPr>
                <a:t>. </a:t>
              </a:r>
              <a:endParaRPr lang="fr-CA" sz="1100">
                <a:latin typeface="Inter" panose="02000503000000020004" pitchFamily="2" charset="0"/>
                <a:ea typeface="Inter" panose="02000503000000020004" pitchFamily="2" charset="0"/>
              </a:endParaRPr>
            </a:p>
          </p:txBody>
        </p:sp>
      </p:grpSp>
      <p:grpSp>
        <p:nvGrpSpPr>
          <p:cNvPr id="46" name="Groupe 45">
            <a:extLst>
              <a:ext uri="{FF2B5EF4-FFF2-40B4-BE49-F238E27FC236}">
                <a16:creationId xmlns:a16="http://schemas.microsoft.com/office/drawing/2014/main" id="{E69024D2-6ECA-75C5-99D6-5572CC2EE0A1}"/>
              </a:ext>
            </a:extLst>
          </p:cNvPr>
          <p:cNvGrpSpPr/>
          <p:nvPr>
            <p:custDataLst>
              <p:tags r:id="rId11"/>
            </p:custDataLst>
          </p:nvPr>
        </p:nvGrpSpPr>
        <p:grpSpPr>
          <a:xfrm>
            <a:off x="-2666999" y="4463766"/>
            <a:ext cx="2615736" cy="3061692"/>
            <a:chOff x="-2252842" y="1190431"/>
            <a:chExt cx="2168866" cy="2886148"/>
          </a:xfrm>
        </p:grpSpPr>
        <p:sp>
          <p:nvSpPr>
            <p:cNvPr id="47" name="TextBox 3">
              <a:extLst>
                <a:ext uri="{FF2B5EF4-FFF2-40B4-BE49-F238E27FC236}">
                  <a16:creationId xmlns:a16="http://schemas.microsoft.com/office/drawing/2014/main" id="{BE952211-FA88-ED4E-1421-0A9065F52116}"/>
                </a:ext>
              </a:extLst>
            </p:cNvPr>
            <p:cNvSpPr txBox="1"/>
            <p:nvPr/>
          </p:nvSpPr>
          <p:spPr>
            <a:xfrm>
              <a:off x="-2252842" y="1190431"/>
              <a:ext cx="2168866" cy="2639185"/>
            </a:xfrm>
            <a:prstGeom prst="rect">
              <a:avLst/>
            </a:prstGeom>
            <a:gradFill flip="none" rotWithShape="1">
              <a:gsLst>
                <a:gs pos="0">
                  <a:srgbClr val="FD5000">
                    <a:tint val="66000"/>
                    <a:satMod val="160000"/>
                  </a:srgbClr>
                </a:gs>
                <a:gs pos="50000">
                  <a:srgbClr val="FD5000">
                    <a:tint val="44500"/>
                    <a:satMod val="160000"/>
                  </a:srgbClr>
                </a:gs>
                <a:gs pos="100000">
                  <a:srgbClr val="FD5000">
                    <a:tint val="23500"/>
                    <a:satMod val="160000"/>
                  </a:srgbClr>
                </a:gs>
              </a:gsLst>
              <a:lin ang="2700000" scaled="1"/>
              <a:tileRect/>
            </a:gradFill>
            <a:ln>
              <a:noFill/>
            </a:ln>
          </p:spPr>
          <p:txBody>
            <a:bodyPr wrap="square" lIns="91440" tIns="182880" rIns="91440" bIns="91440" rtlCol="0">
              <a:noAutofit/>
            </a:bodyPr>
            <a:lstStyle/>
            <a:p>
              <a:pPr marL="512064" marR="0">
                <a:lnSpc>
                  <a:spcPct val="107000"/>
                </a:lnSpc>
                <a:spcBef>
                  <a:spcPts val="0"/>
                </a:spcBef>
                <a:spcAft>
                  <a:spcPts val="800"/>
                </a:spcAft>
              </a:pPr>
              <a:endParaRPr lang="en-US" sz="1400">
                <a:solidFill>
                  <a:srgbClr val="00A76D"/>
                </a:solidFill>
                <a:effectLst/>
              </a:endParaRPr>
            </a:p>
          </p:txBody>
        </p:sp>
        <p:sp>
          <p:nvSpPr>
            <p:cNvPr id="49" name="ZoneTexte 48">
              <a:extLst>
                <a:ext uri="{FF2B5EF4-FFF2-40B4-BE49-F238E27FC236}">
                  <a16:creationId xmlns:a16="http://schemas.microsoft.com/office/drawing/2014/main" id="{B9A0470F-F4A5-97E7-36BA-2F0E1BDA1A67}"/>
                </a:ext>
              </a:extLst>
            </p:cNvPr>
            <p:cNvSpPr txBox="1"/>
            <p:nvPr/>
          </p:nvSpPr>
          <p:spPr>
            <a:xfrm>
              <a:off x="-2218656" y="1973137"/>
              <a:ext cx="2098933" cy="2103442"/>
            </a:xfrm>
            <a:prstGeom prst="rect">
              <a:avLst/>
            </a:prstGeom>
            <a:noFill/>
          </p:spPr>
          <p:txBody>
            <a:bodyPr wrap="square" rtlCol="0">
              <a:spAutoFit/>
            </a:bodyPr>
            <a:lstStyle/>
            <a:p>
              <a:pPr rtl="0" fontAlgn="base"/>
              <a:r>
                <a:rPr lang="fr-CA" sz="1100" b="0" i="0" dirty="0">
                  <a:effectLst/>
                  <a:latin typeface="Inter" panose="02000503000000020004" pitchFamily="2" charset="0"/>
                  <a:ea typeface="Inter" panose="02000503000000020004" pitchFamily="2" charset="0"/>
                </a:rPr>
                <a:t>Vous pouvez synchroniser la révision salariale avec l’évaluation de rendement. Par ailleurs, sachez qu’informer vos employé(e)s à l’avance du pourcentage d’augmentation déterminé annuellement par la direction peut aider à gérer leurs attentes.  </a:t>
              </a:r>
            </a:p>
            <a:p>
              <a:pPr algn="just" rtl="0" fontAlgn="base"/>
              <a:endParaRPr lang="fr-CA" sz="1100" b="0" i="0" dirty="0">
                <a:effectLst/>
                <a:latin typeface="Inter" panose="02000503000000020004" pitchFamily="2" charset="0"/>
                <a:ea typeface="Inter" panose="02000503000000020004" pitchFamily="2" charset="0"/>
              </a:endParaRPr>
            </a:p>
            <a:p>
              <a:pPr algn="l" rtl="0" fontAlgn="base"/>
              <a:r>
                <a:rPr lang="fr-CA" sz="1100" b="0" i="0" dirty="0">
                  <a:effectLst/>
                  <a:latin typeface="Inter" panose="02000503000000020004" pitchFamily="2" charset="0"/>
                  <a:ea typeface="Inter" panose="02000503000000020004" pitchFamily="2" charset="0"/>
                </a:rPr>
                <a:t>Veuillez-vous référer à la </a:t>
              </a:r>
              <a:r>
                <a:rPr lang="fr-CA" sz="1100" b="1" i="1" u="sng" strike="noStrike" dirty="0">
                  <a:effectLst/>
                  <a:latin typeface="Inter" panose="02000503000000020004" pitchFamily="2" charset="0"/>
                  <a:ea typeface="Inter" panose="02000503000000020004" pitchFamily="2" charset="0"/>
                  <a:hlinkClick r:id="rId21">
                    <a:extLst>
                      <a:ext uri="{A12FA001-AC4F-418D-AE19-62706E023703}">
                        <ahyp:hlinkClr xmlns:ahyp="http://schemas.microsoft.com/office/drawing/2018/hyperlinkcolor" val="tx"/>
                      </a:ext>
                    </a:extLst>
                  </a:hlinkClick>
                </a:rPr>
                <a:t>Loi sur les normes du travail (LNT)</a:t>
              </a:r>
              <a:r>
                <a:rPr lang="fr-CA" sz="1100" b="0" i="0" dirty="0">
                  <a:effectLst/>
                  <a:latin typeface="Inter" panose="02000503000000020004" pitchFamily="2" charset="0"/>
                  <a:ea typeface="Inter" panose="02000503000000020004" pitchFamily="2" charset="0"/>
                </a:rPr>
                <a:t>. </a:t>
              </a:r>
            </a:p>
            <a:p>
              <a:endParaRPr lang="fr-CA" dirty="0"/>
            </a:p>
          </p:txBody>
        </p:sp>
      </p:grpSp>
      <p:sp>
        <p:nvSpPr>
          <p:cNvPr id="51" name="TextBox 3">
            <a:extLst>
              <a:ext uri="{FF2B5EF4-FFF2-40B4-BE49-F238E27FC236}">
                <a16:creationId xmlns:a16="http://schemas.microsoft.com/office/drawing/2014/main" id="{E7AC750A-1C0F-A373-6A31-30EDC3133DFB}"/>
              </a:ext>
            </a:extLst>
          </p:cNvPr>
          <p:cNvSpPr txBox="1"/>
          <p:nvPr>
            <p:custDataLst>
              <p:tags r:id="rId12"/>
            </p:custDataLst>
          </p:nvPr>
        </p:nvSpPr>
        <p:spPr>
          <a:xfrm>
            <a:off x="-2666999" y="7467999"/>
            <a:ext cx="2615736" cy="2819001"/>
          </a:xfrm>
          <a:prstGeom prst="rect">
            <a:avLst/>
          </a:prstGeom>
          <a:gradFill flip="none" rotWithShape="1">
            <a:gsLst>
              <a:gs pos="0">
                <a:srgbClr val="FD5000">
                  <a:tint val="66000"/>
                  <a:satMod val="160000"/>
                </a:srgbClr>
              </a:gs>
              <a:gs pos="50000">
                <a:srgbClr val="FD5000">
                  <a:tint val="44500"/>
                  <a:satMod val="160000"/>
                </a:srgbClr>
              </a:gs>
              <a:gs pos="100000">
                <a:srgbClr val="FD5000">
                  <a:tint val="23500"/>
                  <a:satMod val="160000"/>
                </a:srgbClr>
              </a:gs>
            </a:gsLst>
            <a:lin ang="2700000" scaled="1"/>
            <a:tileRect/>
          </a:gradFill>
          <a:ln>
            <a:noFill/>
          </a:ln>
        </p:spPr>
        <p:txBody>
          <a:bodyPr wrap="square" lIns="91440" tIns="182880" rIns="91440" bIns="91440" rtlCol="0">
            <a:noAutofit/>
          </a:bodyPr>
          <a:lstStyle/>
          <a:p>
            <a:pPr marL="512064" marR="0">
              <a:lnSpc>
                <a:spcPct val="107000"/>
              </a:lnSpc>
              <a:spcBef>
                <a:spcPts val="0"/>
              </a:spcBef>
              <a:spcAft>
                <a:spcPts val="800"/>
              </a:spcAft>
            </a:pPr>
            <a:endParaRPr lang="en-US" sz="1400">
              <a:solidFill>
                <a:srgbClr val="00A76D"/>
              </a:solidFill>
              <a:effectLst/>
            </a:endParaRPr>
          </a:p>
        </p:txBody>
      </p:sp>
      <p:sp>
        <p:nvSpPr>
          <p:cNvPr id="53" name="ZoneTexte 52">
            <a:extLst>
              <a:ext uri="{FF2B5EF4-FFF2-40B4-BE49-F238E27FC236}">
                <a16:creationId xmlns:a16="http://schemas.microsoft.com/office/drawing/2014/main" id="{8E0C40D1-FCF6-1017-E051-DE4A6461CA8E}"/>
              </a:ext>
            </a:extLst>
          </p:cNvPr>
          <p:cNvSpPr txBox="1"/>
          <p:nvPr>
            <p:custDataLst>
              <p:tags r:id="rId13"/>
            </p:custDataLst>
          </p:nvPr>
        </p:nvSpPr>
        <p:spPr>
          <a:xfrm>
            <a:off x="-2634143" y="8352771"/>
            <a:ext cx="2565168" cy="1954381"/>
          </a:xfrm>
          <a:prstGeom prst="rect">
            <a:avLst/>
          </a:prstGeom>
          <a:noFill/>
        </p:spPr>
        <p:txBody>
          <a:bodyPr wrap="square">
            <a:spAutoFit/>
          </a:bodyPr>
          <a:lstStyle/>
          <a:p>
            <a:pPr algn="l" rtl="0" fontAlgn="base"/>
            <a:r>
              <a:rPr lang="fr-CA" sz="1100" b="0" i="0">
                <a:effectLst/>
                <a:latin typeface="Inter" panose="02000503000000020004" pitchFamily="2" charset="0"/>
                <a:ea typeface="Inter" panose="02000503000000020004" pitchFamily="2" charset="0"/>
              </a:rPr>
              <a:t>Offrir un programme d’assurances collectives à vos employé(e)s est un bon outil de rétention. N’hésitez pas à contacter votre association ou votre chambre de commerce pour voir les opportunités qui s’offrent à vous. </a:t>
            </a:r>
          </a:p>
          <a:p>
            <a:pPr algn="l" rtl="0" fontAlgn="base"/>
            <a:r>
              <a:rPr lang="fr-CA" sz="1100" b="1" i="0">
                <a:effectLst/>
                <a:latin typeface="Inter" panose="02000503000000020004" pitchFamily="2" charset="0"/>
                <a:ea typeface="Inter" panose="02000503000000020004" pitchFamily="2" charset="0"/>
              </a:rPr>
              <a:t>Suggestion </a:t>
            </a:r>
            <a:r>
              <a:rPr lang="fr-CA" sz="1100" b="0" i="0">
                <a:effectLst/>
                <a:latin typeface="Inter" panose="02000503000000020004" pitchFamily="2" charset="0"/>
                <a:ea typeface="Inter" panose="02000503000000020004" pitchFamily="2" charset="0"/>
              </a:rPr>
              <a:t>: Si vous offrez des assurances collectives, ajoutez une copie du livret en annexe à ce manuel. </a:t>
            </a:r>
          </a:p>
        </p:txBody>
      </p:sp>
      <p:pic>
        <p:nvPicPr>
          <p:cNvPr id="54" name="Picture 3">
            <a:extLst>
              <a:ext uri="{FF2B5EF4-FFF2-40B4-BE49-F238E27FC236}">
                <a16:creationId xmlns:a16="http://schemas.microsoft.com/office/drawing/2014/main" id="{1E1E5F99-1547-92D0-5144-F837E9D75003}"/>
              </a:ext>
            </a:extLst>
          </p:cNvPr>
          <p:cNvPicPr>
            <a:picLocks noChangeAspect="1" noChangeArrowheads="1"/>
          </p:cNvPicPr>
          <p:nvPr>
            <p:custDataLst>
              <p:tags r:id="rId14"/>
            </p:custDataLst>
          </p:nvPr>
        </p:nvPicPr>
        <p:blipFill>
          <a:blip r:embed="rId22">
            <a:extLst>
              <a:ext uri="{28A0092B-C50C-407E-A947-70E740481C1C}">
                <a14:useLocalDpi xmlns:a14="http://schemas.microsoft.com/office/drawing/2010/main" val="0"/>
              </a:ext>
            </a:extLst>
          </a:blip>
          <a:srcRect/>
          <a:stretch>
            <a:fillRect/>
          </a:stretch>
        </p:blipFill>
        <p:spPr bwMode="auto">
          <a:xfrm>
            <a:off x="-1786779" y="639445"/>
            <a:ext cx="752275" cy="775820"/>
          </a:xfrm>
          <a:prstGeom prst="rect">
            <a:avLst/>
          </a:prstGeom>
          <a:noFill/>
          <a:extLst>
            <a:ext uri="{909E8E84-426E-40DD-AFC4-6F175D3DCCD1}">
              <a14:hiddenFill xmlns:a14="http://schemas.microsoft.com/office/drawing/2010/main">
                <a:solidFill>
                  <a:srgbClr val="FFFFFF"/>
                </a:solidFill>
              </a14:hiddenFill>
            </a:ext>
          </a:extLst>
        </p:spPr>
      </p:pic>
      <p:grpSp>
        <p:nvGrpSpPr>
          <p:cNvPr id="59" name="Groupe 58">
            <a:extLst>
              <a:ext uri="{FF2B5EF4-FFF2-40B4-BE49-F238E27FC236}">
                <a16:creationId xmlns:a16="http://schemas.microsoft.com/office/drawing/2014/main" id="{2022CB8E-0546-7DFB-5329-7500F405F621}"/>
              </a:ext>
            </a:extLst>
          </p:cNvPr>
          <p:cNvGrpSpPr/>
          <p:nvPr>
            <p:custDataLst>
              <p:tags r:id="rId15"/>
            </p:custDataLst>
          </p:nvPr>
        </p:nvGrpSpPr>
        <p:grpSpPr>
          <a:xfrm>
            <a:off x="-2666999" y="2512563"/>
            <a:ext cx="2615736" cy="1687532"/>
            <a:chOff x="-1484438" y="1177377"/>
            <a:chExt cx="1437278" cy="1398984"/>
          </a:xfrm>
        </p:grpSpPr>
        <p:sp>
          <p:nvSpPr>
            <p:cNvPr id="60" name="TextBox 3">
              <a:extLst>
                <a:ext uri="{FF2B5EF4-FFF2-40B4-BE49-F238E27FC236}">
                  <a16:creationId xmlns:a16="http://schemas.microsoft.com/office/drawing/2014/main" id="{FEC3133E-046A-3A11-139A-8C6A6A7372B7}"/>
                </a:ext>
              </a:extLst>
            </p:cNvPr>
            <p:cNvSpPr txBox="1"/>
            <p:nvPr/>
          </p:nvSpPr>
          <p:spPr>
            <a:xfrm>
              <a:off x="-1484438" y="1177377"/>
              <a:ext cx="1408923" cy="1398984"/>
            </a:xfrm>
            <a:prstGeom prst="rect">
              <a:avLst/>
            </a:prstGeom>
            <a:gradFill flip="none" rotWithShape="1">
              <a:gsLst>
                <a:gs pos="0">
                  <a:srgbClr val="FD5000">
                    <a:tint val="66000"/>
                    <a:satMod val="160000"/>
                  </a:srgbClr>
                </a:gs>
                <a:gs pos="50000">
                  <a:srgbClr val="FD5000">
                    <a:tint val="44500"/>
                    <a:satMod val="160000"/>
                  </a:srgbClr>
                </a:gs>
                <a:gs pos="100000">
                  <a:srgbClr val="FD5000">
                    <a:tint val="23500"/>
                    <a:satMod val="160000"/>
                  </a:srgbClr>
                </a:gs>
              </a:gsLst>
              <a:lin ang="2700000" scaled="1"/>
              <a:tileRect/>
            </a:gradFill>
            <a:ln>
              <a:noFill/>
            </a:ln>
          </p:spPr>
          <p:txBody>
            <a:bodyPr wrap="square" lIns="91440" tIns="182880" rIns="91440" bIns="91440" rtlCol="0">
              <a:noAutofit/>
            </a:bodyPr>
            <a:lstStyle/>
            <a:p>
              <a:pPr marL="512064" marR="0">
                <a:lnSpc>
                  <a:spcPct val="107000"/>
                </a:lnSpc>
                <a:spcBef>
                  <a:spcPts val="0"/>
                </a:spcBef>
                <a:spcAft>
                  <a:spcPts val="800"/>
                </a:spcAft>
              </a:pPr>
              <a:endParaRPr lang="en-US" sz="1400">
                <a:solidFill>
                  <a:srgbClr val="00A76D"/>
                </a:solidFill>
                <a:effectLst/>
              </a:endParaRPr>
            </a:p>
          </p:txBody>
        </p:sp>
        <p:sp>
          <p:nvSpPr>
            <p:cNvPr id="61" name="ZoneTexte 60">
              <a:extLst>
                <a:ext uri="{FF2B5EF4-FFF2-40B4-BE49-F238E27FC236}">
                  <a16:creationId xmlns:a16="http://schemas.microsoft.com/office/drawing/2014/main" id="{B09EA638-E03C-4D69-7244-20ED8AED060D}"/>
                </a:ext>
              </a:extLst>
            </p:cNvPr>
            <p:cNvSpPr txBox="1"/>
            <p:nvPr/>
          </p:nvSpPr>
          <p:spPr>
            <a:xfrm>
              <a:off x="-1456083" y="1942503"/>
              <a:ext cx="1408923" cy="357210"/>
            </a:xfrm>
            <a:prstGeom prst="rect">
              <a:avLst/>
            </a:prstGeom>
            <a:noFill/>
          </p:spPr>
          <p:txBody>
            <a:bodyPr wrap="square" rtlCol="0">
              <a:spAutoFit/>
            </a:bodyPr>
            <a:lstStyle/>
            <a:p>
              <a:r>
                <a:rPr lang="fr-CA" sz="1100" b="0" i="0">
                  <a:effectLst/>
                  <a:latin typeface="Inter" panose="02000503000000020004" pitchFamily="2" charset="0"/>
                  <a:ea typeface="Inter" panose="02000503000000020004" pitchFamily="2" charset="0"/>
                </a:rPr>
                <a:t>Veuillez-vous référer à la </a:t>
              </a:r>
              <a:r>
                <a:rPr lang="fr-CA" sz="1100" b="1" i="1" u="sng" strike="noStrike">
                  <a:effectLst/>
                  <a:latin typeface="Inter" panose="02000503000000020004" pitchFamily="2" charset="0"/>
                  <a:ea typeface="Inter" panose="02000503000000020004" pitchFamily="2" charset="0"/>
                  <a:hlinkClick r:id="rId21">
                    <a:extLst>
                      <a:ext uri="{A12FA001-AC4F-418D-AE19-62706E023703}">
                        <ahyp:hlinkClr xmlns:ahyp="http://schemas.microsoft.com/office/drawing/2018/hyperlinkcolor" val="tx"/>
                      </a:ext>
                    </a:extLst>
                  </a:hlinkClick>
                </a:rPr>
                <a:t>Loi sur les normes du travail (LNT)</a:t>
              </a:r>
              <a:r>
                <a:rPr lang="fr-CA" sz="1100" b="0" i="0">
                  <a:effectLst/>
                  <a:latin typeface="Inter" panose="02000503000000020004" pitchFamily="2" charset="0"/>
                  <a:ea typeface="Inter" panose="02000503000000020004" pitchFamily="2" charset="0"/>
                </a:rPr>
                <a:t>. </a:t>
              </a:r>
              <a:endParaRPr lang="fr-CA" sz="1100">
                <a:latin typeface="Inter" panose="02000503000000020004" pitchFamily="2" charset="0"/>
                <a:ea typeface="Inter" panose="02000503000000020004" pitchFamily="2" charset="0"/>
              </a:endParaRPr>
            </a:p>
          </p:txBody>
        </p:sp>
      </p:grpSp>
      <p:pic>
        <p:nvPicPr>
          <p:cNvPr id="62" name="Picture 3">
            <a:extLst>
              <a:ext uri="{FF2B5EF4-FFF2-40B4-BE49-F238E27FC236}">
                <a16:creationId xmlns:a16="http://schemas.microsoft.com/office/drawing/2014/main" id="{89146CD3-6B0A-D2B2-A363-E58278155590}"/>
              </a:ext>
            </a:extLst>
          </p:cNvPr>
          <p:cNvPicPr>
            <a:picLocks noChangeAspect="1" noChangeArrowheads="1"/>
          </p:cNvPicPr>
          <p:nvPr>
            <p:custDataLst>
              <p:tags r:id="rId16"/>
            </p:custDataLst>
          </p:nvPr>
        </p:nvPicPr>
        <p:blipFill>
          <a:blip r:embed="rId22">
            <a:extLst>
              <a:ext uri="{28A0092B-C50C-407E-A947-70E740481C1C}">
                <a14:useLocalDpi xmlns:a14="http://schemas.microsoft.com/office/drawing/2010/main" val="0"/>
              </a:ext>
            </a:extLst>
          </a:blip>
          <a:srcRect/>
          <a:stretch>
            <a:fillRect/>
          </a:stretch>
        </p:blipFill>
        <p:spPr bwMode="auto">
          <a:xfrm>
            <a:off x="-1786779" y="2560184"/>
            <a:ext cx="752275" cy="775820"/>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3">
            <a:extLst>
              <a:ext uri="{FF2B5EF4-FFF2-40B4-BE49-F238E27FC236}">
                <a16:creationId xmlns:a16="http://schemas.microsoft.com/office/drawing/2014/main" id="{68A221F9-9541-D87F-C61B-5C8F688A949C}"/>
              </a:ext>
            </a:extLst>
          </p:cNvPr>
          <p:cNvPicPr>
            <a:picLocks noChangeAspect="1" noChangeArrowheads="1"/>
          </p:cNvPicPr>
          <p:nvPr>
            <p:custDataLst>
              <p:tags r:id="rId17"/>
            </p:custDataLst>
          </p:nvPr>
        </p:nvPicPr>
        <p:blipFill>
          <a:blip r:embed="rId22">
            <a:extLst>
              <a:ext uri="{28A0092B-C50C-407E-A947-70E740481C1C}">
                <a14:useLocalDpi xmlns:a14="http://schemas.microsoft.com/office/drawing/2010/main" val="0"/>
              </a:ext>
            </a:extLst>
          </a:blip>
          <a:srcRect/>
          <a:stretch>
            <a:fillRect/>
          </a:stretch>
        </p:blipFill>
        <p:spPr bwMode="auto">
          <a:xfrm>
            <a:off x="-1786779" y="4521122"/>
            <a:ext cx="752275" cy="775820"/>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3">
            <a:extLst>
              <a:ext uri="{FF2B5EF4-FFF2-40B4-BE49-F238E27FC236}">
                <a16:creationId xmlns:a16="http://schemas.microsoft.com/office/drawing/2014/main" id="{E3D21732-5237-0E86-B843-428C694DAA4F}"/>
              </a:ext>
            </a:extLst>
          </p:cNvPr>
          <p:cNvPicPr>
            <a:picLocks noChangeAspect="1" noChangeArrowheads="1"/>
          </p:cNvPicPr>
          <p:nvPr>
            <p:custDataLst>
              <p:tags r:id="rId18"/>
            </p:custDataLst>
          </p:nvPr>
        </p:nvPicPr>
        <p:blipFill>
          <a:blip r:embed="rId22">
            <a:extLst>
              <a:ext uri="{28A0092B-C50C-407E-A947-70E740481C1C}">
                <a14:useLocalDpi xmlns:a14="http://schemas.microsoft.com/office/drawing/2010/main" val="0"/>
              </a:ext>
            </a:extLst>
          </a:blip>
          <a:srcRect/>
          <a:stretch>
            <a:fillRect/>
          </a:stretch>
        </p:blipFill>
        <p:spPr bwMode="auto">
          <a:xfrm>
            <a:off x="-1786780" y="7576951"/>
            <a:ext cx="752275" cy="77582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3E1E1"/>
        </a:solidFill>
        <a:effectLst/>
      </p:bgPr>
    </p:bg>
    <p:spTree>
      <p:nvGrpSpPr>
        <p:cNvPr id="1" name=""/>
        <p:cNvGrpSpPr/>
        <p:nvPr/>
      </p:nvGrpSpPr>
      <p:grpSpPr>
        <a:xfrm>
          <a:off x="0" y="0"/>
          <a:ext cx="0" cy="0"/>
          <a:chOff x="0" y="0"/>
          <a:chExt cx="0" cy="0"/>
        </a:xfrm>
      </p:grpSpPr>
      <p:sp>
        <p:nvSpPr>
          <p:cNvPr id="2" name="Freeform 2"/>
          <p:cNvSpPr>
            <a:spLocks noGrp="1" noRot="1" noMove="1" noResize="1" noEditPoints="1" noAdjustHandles="1" noChangeArrowheads="1" noChangeShapeType="1"/>
          </p:cNvSpPr>
          <p:nvPr/>
        </p:nvSpPr>
        <p:spPr>
          <a:xfrm>
            <a:off x="-1059963" y="1028700"/>
            <a:ext cx="5786837" cy="2531741"/>
          </a:xfrm>
          <a:custGeom>
            <a:avLst/>
            <a:gdLst/>
            <a:ahLst/>
            <a:cxnLst/>
            <a:rect l="l" t="t" r="r" b="b"/>
            <a:pathLst>
              <a:path w="5786837" h="2531741">
                <a:moveTo>
                  <a:pt x="0" y="0"/>
                </a:moveTo>
                <a:lnTo>
                  <a:pt x="5786838" y="0"/>
                </a:lnTo>
                <a:lnTo>
                  <a:pt x="5786838" y="2531741"/>
                </a:lnTo>
                <a:lnTo>
                  <a:pt x="0" y="2531741"/>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fr-CA"/>
          </a:p>
        </p:txBody>
      </p:sp>
      <p:sp>
        <p:nvSpPr>
          <p:cNvPr id="3" name="Freeform 3"/>
          <p:cNvSpPr/>
          <p:nvPr/>
        </p:nvSpPr>
        <p:spPr>
          <a:xfrm>
            <a:off x="10737034" y="8143605"/>
            <a:ext cx="7550966" cy="3056295"/>
          </a:xfrm>
          <a:custGeom>
            <a:avLst/>
            <a:gdLst/>
            <a:ahLst/>
            <a:cxnLst/>
            <a:rect l="l" t="t" r="r" b="b"/>
            <a:pathLst>
              <a:path w="7550966" h="3056295">
                <a:moveTo>
                  <a:pt x="0" y="0"/>
                </a:moveTo>
                <a:lnTo>
                  <a:pt x="7550966" y="0"/>
                </a:lnTo>
                <a:lnTo>
                  <a:pt x="7550966" y="3056295"/>
                </a:lnTo>
                <a:lnTo>
                  <a:pt x="0" y="3056295"/>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fr-CA"/>
          </a:p>
        </p:txBody>
      </p:sp>
      <p:sp>
        <p:nvSpPr>
          <p:cNvPr id="4" name="Freeform 4"/>
          <p:cNvSpPr>
            <a:spLocks noGrp="1" noRot="1" noMove="1" noResize="1" noEditPoints="1" noAdjustHandles="1" noChangeArrowheads="1" noChangeShapeType="1"/>
          </p:cNvSpPr>
          <p:nvPr/>
        </p:nvSpPr>
        <p:spPr>
          <a:xfrm>
            <a:off x="252804" y="4011933"/>
            <a:ext cx="4474071" cy="1131567"/>
          </a:xfrm>
          <a:custGeom>
            <a:avLst/>
            <a:gdLst/>
            <a:ahLst/>
            <a:cxnLst/>
            <a:rect l="l" t="t" r="r" b="b"/>
            <a:pathLst>
              <a:path w="4474071" h="1131567">
                <a:moveTo>
                  <a:pt x="0" y="0"/>
                </a:moveTo>
                <a:lnTo>
                  <a:pt x="4474071" y="0"/>
                </a:lnTo>
                <a:lnTo>
                  <a:pt x="4474071" y="1131567"/>
                </a:lnTo>
                <a:lnTo>
                  <a:pt x="0" y="1131567"/>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fr-CA"/>
          </a:p>
        </p:txBody>
      </p:sp>
      <p:sp>
        <p:nvSpPr>
          <p:cNvPr id="5" name="TextBox 5"/>
          <p:cNvSpPr txBox="1">
            <a:spLocks noGrp="1" noRot="1" noMove="1" noResize="1" noEditPoints="1" noAdjustHandles="1" noChangeArrowheads="1" noChangeShapeType="1"/>
          </p:cNvSpPr>
          <p:nvPr/>
        </p:nvSpPr>
        <p:spPr>
          <a:xfrm>
            <a:off x="2660613" y="5825858"/>
            <a:ext cx="9525" cy="622827"/>
          </a:xfrm>
          <a:prstGeom prst="rect">
            <a:avLst/>
          </a:prstGeom>
        </p:spPr>
        <p:txBody>
          <a:bodyPr lIns="0" tIns="0" rIns="0" bIns="0" rtlCol="0" anchor="t">
            <a:spAutoFit/>
          </a:bodyPr>
          <a:lstStyle/>
          <a:p>
            <a:pPr algn="ctr">
              <a:lnSpc>
                <a:spcPts val="5040"/>
              </a:lnSpc>
            </a:pPr>
            <a:endParaRPr/>
          </a:p>
        </p:txBody>
      </p:sp>
      <p:sp>
        <p:nvSpPr>
          <p:cNvPr id="6" name="Freeform 6"/>
          <p:cNvSpPr>
            <a:spLocks noGrp="1" noRot="1" noMove="1" noResize="1" noEditPoints="1" noAdjustHandles="1" noChangeArrowheads="1" noChangeShapeType="1"/>
          </p:cNvSpPr>
          <p:nvPr/>
        </p:nvSpPr>
        <p:spPr>
          <a:xfrm>
            <a:off x="365565" y="5468002"/>
            <a:ext cx="2935783" cy="675230"/>
          </a:xfrm>
          <a:custGeom>
            <a:avLst/>
            <a:gdLst/>
            <a:ahLst/>
            <a:cxnLst/>
            <a:rect l="l" t="t" r="r" b="b"/>
            <a:pathLst>
              <a:path w="2935783" h="675230">
                <a:moveTo>
                  <a:pt x="0" y="0"/>
                </a:moveTo>
                <a:lnTo>
                  <a:pt x="2935783" y="0"/>
                </a:lnTo>
                <a:lnTo>
                  <a:pt x="2935783" y="675230"/>
                </a:lnTo>
                <a:lnTo>
                  <a:pt x="0" y="675230"/>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fr-CA"/>
          </a:p>
        </p:txBody>
      </p:sp>
      <p:sp>
        <p:nvSpPr>
          <p:cNvPr id="7" name="Freeform 7"/>
          <p:cNvSpPr>
            <a:spLocks noGrp="1" noRot="1" noMove="1" noResize="1" noEditPoints="1" noAdjustHandles="1" noChangeArrowheads="1" noChangeShapeType="1"/>
          </p:cNvSpPr>
          <p:nvPr/>
        </p:nvSpPr>
        <p:spPr>
          <a:xfrm>
            <a:off x="365565" y="6448685"/>
            <a:ext cx="2935783" cy="675230"/>
          </a:xfrm>
          <a:custGeom>
            <a:avLst/>
            <a:gdLst/>
            <a:ahLst/>
            <a:cxnLst/>
            <a:rect l="l" t="t" r="r" b="b"/>
            <a:pathLst>
              <a:path w="2935783" h="675230">
                <a:moveTo>
                  <a:pt x="0" y="0"/>
                </a:moveTo>
                <a:lnTo>
                  <a:pt x="2935783" y="0"/>
                </a:lnTo>
                <a:lnTo>
                  <a:pt x="2935783" y="675230"/>
                </a:lnTo>
                <a:lnTo>
                  <a:pt x="0" y="675230"/>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fr-CA"/>
          </a:p>
        </p:txBody>
      </p:sp>
      <p:sp>
        <p:nvSpPr>
          <p:cNvPr id="8" name="Freeform 8"/>
          <p:cNvSpPr>
            <a:spLocks noGrp="1" noRot="1" noMove="1" noResize="1" noEditPoints="1" noAdjustHandles="1" noChangeArrowheads="1" noChangeShapeType="1"/>
          </p:cNvSpPr>
          <p:nvPr/>
        </p:nvSpPr>
        <p:spPr>
          <a:xfrm>
            <a:off x="365565" y="7428715"/>
            <a:ext cx="2935783" cy="675230"/>
          </a:xfrm>
          <a:custGeom>
            <a:avLst/>
            <a:gdLst/>
            <a:ahLst/>
            <a:cxnLst/>
            <a:rect l="l" t="t" r="r" b="b"/>
            <a:pathLst>
              <a:path w="2935783" h="675230">
                <a:moveTo>
                  <a:pt x="0" y="0"/>
                </a:moveTo>
                <a:lnTo>
                  <a:pt x="2935783" y="0"/>
                </a:lnTo>
                <a:lnTo>
                  <a:pt x="2935783" y="675230"/>
                </a:lnTo>
                <a:lnTo>
                  <a:pt x="0" y="675230"/>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fr-CA"/>
          </a:p>
        </p:txBody>
      </p:sp>
      <p:sp>
        <p:nvSpPr>
          <p:cNvPr id="9" name="Freeform 9"/>
          <p:cNvSpPr>
            <a:spLocks noGrp="1" noRot="1" noMove="1" noResize="1" noEditPoints="1" noAdjustHandles="1" noChangeArrowheads="1" noChangeShapeType="1"/>
          </p:cNvSpPr>
          <p:nvPr/>
        </p:nvSpPr>
        <p:spPr>
          <a:xfrm>
            <a:off x="10312352" y="4577716"/>
            <a:ext cx="6278074" cy="4983222"/>
          </a:xfrm>
          <a:custGeom>
            <a:avLst/>
            <a:gdLst/>
            <a:ahLst/>
            <a:cxnLst/>
            <a:rect l="l" t="t" r="r" b="b"/>
            <a:pathLst>
              <a:path w="6278074" h="4983222">
                <a:moveTo>
                  <a:pt x="0" y="0"/>
                </a:moveTo>
                <a:lnTo>
                  <a:pt x="6278075" y="0"/>
                </a:lnTo>
                <a:lnTo>
                  <a:pt x="6278075" y="4983222"/>
                </a:lnTo>
                <a:lnTo>
                  <a:pt x="0" y="4983222"/>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fr-CA"/>
          </a:p>
        </p:txBody>
      </p:sp>
      <p:sp>
        <p:nvSpPr>
          <p:cNvPr id="10" name="TextBox 10"/>
          <p:cNvSpPr txBox="1">
            <a:spLocks noGrp="1" noRot="1" noMove="1" noResize="1" noEditPoints="1" noAdjustHandles="1" noChangeArrowheads="1" noChangeShapeType="1"/>
          </p:cNvSpPr>
          <p:nvPr/>
        </p:nvSpPr>
        <p:spPr>
          <a:xfrm>
            <a:off x="705873" y="1475502"/>
            <a:ext cx="3061006" cy="1580988"/>
          </a:xfrm>
          <a:prstGeom prst="rect">
            <a:avLst/>
          </a:prstGeom>
        </p:spPr>
        <p:txBody>
          <a:bodyPr lIns="0" tIns="0" rIns="0" bIns="0" rtlCol="0" anchor="t">
            <a:spAutoFit/>
          </a:bodyPr>
          <a:lstStyle/>
          <a:p>
            <a:pPr algn="ctr">
              <a:lnSpc>
                <a:spcPts val="4200"/>
              </a:lnSpc>
            </a:pPr>
            <a:r>
              <a:rPr lang="en-US" sz="3000" b="1">
                <a:solidFill>
                  <a:srgbClr val="FFFFFF"/>
                </a:solidFill>
                <a:latin typeface="Playfair Display Heavy"/>
                <a:ea typeface="Playfair Display Heavy"/>
                <a:cs typeface="Playfair Display Heavy"/>
                <a:sym typeface="Playfair Display Heavy"/>
              </a:rPr>
              <a:t>Module 4 : </a:t>
            </a:r>
            <a:r>
              <a:rPr lang="en-US" sz="3000" b="1" err="1">
                <a:solidFill>
                  <a:srgbClr val="FFFFFF"/>
                </a:solidFill>
                <a:latin typeface="Playfair Display Heavy"/>
                <a:ea typeface="Playfair Display Heavy"/>
                <a:cs typeface="Playfair Display Heavy"/>
                <a:sym typeface="Playfair Display Heavy"/>
              </a:rPr>
              <a:t>Organisation</a:t>
            </a:r>
            <a:r>
              <a:rPr lang="en-US" sz="3000" b="1">
                <a:solidFill>
                  <a:srgbClr val="FFFFFF"/>
                </a:solidFill>
                <a:latin typeface="Playfair Display Heavy"/>
                <a:ea typeface="Playfair Display Heavy"/>
                <a:cs typeface="Playfair Display Heavy"/>
                <a:sym typeface="Playfair Display Heavy"/>
              </a:rPr>
              <a:t> du temps de travail</a:t>
            </a:r>
          </a:p>
        </p:txBody>
      </p:sp>
      <p:sp>
        <p:nvSpPr>
          <p:cNvPr id="11" name="TextBox 11"/>
          <p:cNvSpPr txBox="1">
            <a:spLocks noGrp="1" noRot="1" noMove="1" noResize="1" noEditPoints="1" noAdjustHandles="1" noChangeArrowheads="1" noChangeShapeType="1"/>
          </p:cNvSpPr>
          <p:nvPr/>
        </p:nvSpPr>
        <p:spPr>
          <a:xfrm>
            <a:off x="568806" y="4236404"/>
            <a:ext cx="3842065" cy="606425"/>
          </a:xfrm>
          <a:prstGeom prst="rect">
            <a:avLst/>
          </a:prstGeom>
        </p:spPr>
        <p:txBody>
          <a:bodyPr lIns="0" tIns="0" rIns="0" bIns="0" rtlCol="0" anchor="t">
            <a:spAutoFit/>
          </a:bodyPr>
          <a:lstStyle/>
          <a:p>
            <a:pPr algn="ctr">
              <a:lnSpc>
                <a:spcPts val="4900"/>
              </a:lnSpc>
            </a:pPr>
            <a:r>
              <a:rPr lang="en-US" sz="3500" b="1">
                <a:solidFill>
                  <a:srgbClr val="000000"/>
                </a:solidFill>
                <a:latin typeface="Playfair Display Bold"/>
                <a:ea typeface="Playfair Display Bold"/>
                <a:cs typeface="Playfair Display Bold"/>
                <a:sym typeface="Playfair Display Bold"/>
              </a:rPr>
              <a:t>Table des matières</a:t>
            </a:r>
          </a:p>
        </p:txBody>
      </p:sp>
      <p:sp>
        <p:nvSpPr>
          <p:cNvPr id="12" name="TextBox 12"/>
          <p:cNvSpPr txBox="1">
            <a:spLocks noGrp="1" noRot="1" noMove="1" noResize="1" noEditPoints="1" noAdjustHandles="1" noChangeArrowheads="1" noChangeShapeType="1"/>
          </p:cNvSpPr>
          <p:nvPr/>
        </p:nvSpPr>
        <p:spPr>
          <a:xfrm>
            <a:off x="1246937" y="5692521"/>
            <a:ext cx="1554307" cy="266673"/>
          </a:xfrm>
          <a:prstGeom prst="rect">
            <a:avLst/>
          </a:prstGeom>
        </p:spPr>
        <p:txBody>
          <a:bodyPr lIns="0" tIns="0" rIns="0" bIns="0" rtlCol="0" anchor="t">
            <a:spAutoFit/>
          </a:bodyPr>
          <a:lstStyle/>
          <a:p>
            <a:pPr algn="ctr">
              <a:lnSpc>
                <a:spcPts val="2100"/>
              </a:lnSpc>
            </a:pPr>
            <a:r>
              <a:rPr lang="en-US" sz="1500" err="1">
                <a:solidFill>
                  <a:srgbClr val="FFFFFF"/>
                </a:solidFill>
                <a:latin typeface="Inter"/>
                <a:ea typeface="Inter"/>
                <a:cs typeface="Inter"/>
                <a:sym typeface="Inter"/>
              </a:rPr>
              <a:t>Horaire</a:t>
            </a:r>
            <a:r>
              <a:rPr lang="en-US" sz="1500">
                <a:solidFill>
                  <a:srgbClr val="FFFFFF"/>
                </a:solidFill>
                <a:latin typeface="Inter"/>
                <a:ea typeface="Inter"/>
                <a:cs typeface="Inter"/>
                <a:sym typeface="Inter"/>
              </a:rPr>
              <a:t> de travail</a:t>
            </a:r>
          </a:p>
        </p:txBody>
      </p:sp>
      <p:sp>
        <p:nvSpPr>
          <p:cNvPr id="13" name="TextBox 13"/>
          <p:cNvSpPr txBox="1">
            <a:spLocks noGrp="1" noRot="1" noMove="1" noResize="1" noEditPoints="1" noAdjustHandles="1" noChangeArrowheads="1" noChangeShapeType="1"/>
          </p:cNvSpPr>
          <p:nvPr/>
        </p:nvSpPr>
        <p:spPr>
          <a:xfrm>
            <a:off x="1246937" y="6652963"/>
            <a:ext cx="1443633" cy="266673"/>
          </a:xfrm>
          <a:prstGeom prst="rect">
            <a:avLst/>
          </a:prstGeom>
        </p:spPr>
        <p:txBody>
          <a:bodyPr lIns="0" tIns="0" rIns="0" bIns="0" rtlCol="0" anchor="t">
            <a:spAutoFit/>
          </a:bodyPr>
          <a:lstStyle/>
          <a:p>
            <a:pPr algn="ctr">
              <a:lnSpc>
                <a:spcPts val="2100"/>
              </a:lnSpc>
            </a:pPr>
            <a:r>
              <a:rPr lang="en-US" sz="1500">
                <a:solidFill>
                  <a:srgbClr val="FFFFFF"/>
                </a:solidFill>
                <a:latin typeface="Inter"/>
                <a:ea typeface="Inter"/>
                <a:cs typeface="Inter"/>
                <a:sym typeface="Inter"/>
              </a:rPr>
              <a:t>Pauses et </a:t>
            </a:r>
            <a:r>
              <a:rPr lang="en-US" sz="1500" err="1">
                <a:solidFill>
                  <a:srgbClr val="FFFFFF"/>
                </a:solidFill>
                <a:latin typeface="Inter"/>
                <a:ea typeface="Inter"/>
                <a:cs typeface="Inter"/>
                <a:sym typeface="Inter"/>
              </a:rPr>
              <a:t>repas</a:t>
            </a:r>
            <a:endParaRPr lang="en-US" sz="1500">
              <a:solidFill>
                <a:srgbClr val="FFFFFF"/>
              </a:solidFill>
              <a:latin typeface="Inter"/>
              <a:ea typeface="Inter"/>
              <a:cs typeface="Inter"/>
              <a:sym typeface="Inter"/>
            </a:endParaRPr>
          </a:p>
        </p:txBody>
      </p:sp>
      <p:sp>
        <p:nvSpPr>
          <p:cNvPr id="14" name="TextBox 14"/>
          <p:cNvSpPr txBox="1">
            <a:spLocks noGrp="1" noRot="1" noMove="1" noResize="1" noEditPoints="1" noAdjustHandles="1" noChangeArrowheads="1" noChangeShapeType="1"/>
          </p:cNvSpPr>
          <p:nvPr/>
        </p:nvSpPr>
        <p:spPr>
          <a:xfrm>
            <a:off x="1159276" y="7627280"/>
            <a:ext cx="1824903" cy="266673"/>
          </a:xfrm>
          <a:prstGeom prst="rect">
            <a:avLst/>
          </a:prstGeom>
        </p:spPr>
        <p:txBody>
          <a:bodyPr lIns="0" tIns="0" rIns="0" bIns="0" rtlCol="0" anchor="t">
            <a:spAutoFit/>
          </a:bodyPr>
          <a:lstStyle/>
          <a:p>
            <a:pPr algn="ctr">
              <a:lnSpc>
                <a:spcPts val="2100"/>
              </a:lnSpc>
            </a:pPr>
            <a:r>
              <a:rPr lang="en-US" sz="1500">
                <a:solidFill>
                  <a:srgbClr val="FFFFFF"/>
                </a:solidFill>
                <a:latin typeface="Inter"/>
                <a:ea typeface="Inter"/>
                <a:cs typeface="Inter"/>
                <a:sym typeface="Inter"/>
              </a:rPr>
              <a:t>Absences et retards</a:t>
            </a:r>
          </a:p>
        </p:txBody>
      </p:sp>
      <p:sp>
        <p:nvSpPr>
          <p:cNvPr id="15" name="TextBox 15"/>
          <p:cNvSpPr txBox="1">
            <a:spLocks noGrp="1" noRot="1" noMove="1" noResize="1" noEditPoints="1" noAdjustHandles="1" noChangeArrowheads="1" noChangeShapeType="1"/>
          </p:cNvSpPr>
          <p:nvPr/>
        </p:nvSpPr>
        <p:spPr>
          <a:xfrm>
            <a:off x="429856" y="5635385"/>
            <a:ext cx="387901" cy="306705"/>
          </a:xfrm>
          <a:prstGeom prst="rect">
            <a:avLst/>
          </a:prstGeom>
        </p:spPr>
        <p:txBody>
          <a:bodyPr wrap="square" lIns="0" tIns="0" rIns="0" bIns="0" rtlCol="0" anchor="t">
            <a:spAutoFit/>
          </a:bodyPr>
          <a:lstStyle/>
          <a:p>
            <a:pPr algn="ctr">
              <a:lnSpc>
                <a:spcPts val="2520"/>
              </a:lnSpc>
            </a:pPr>
            <a:r>
              <a:rPr lang="en-US" sz="1800" b="1">
                <a:solidFill>
                  <a:srgbClr val="FFFFFF"/>
                </a:solidFill>
                <a:latin typeface="Inter Bold"/>
                <a:ea typeface="Inter Bold"/>
                <a:cs typeface="Inter Bold"/>
                <a:sym typeface="Inter Bold"/>
              </a:rPr>
              <a:t>17</a:t>
            </a:r>
          </a:p>
        </p:txBody>
      </p:sp>
      <p:sp>
        <p:nvSpPr>
          <p:cNvPr id="16" name="TextBox 16"/>
          <p:cNvSpPr txBox="1">
            <a:spLocks noGrp="1" noRot="1" noMove="1" noResize="1" noEditPoints="1" noAdjustHandles="1" noChangeArrowheads="1" noChangeShapeType="1"/>
          </p:cNvSpPr>
          <p:nvPr/>
        </p:nvSpPr>
        <p:spPr>
          <a:xfrm>
            <a:off x="429855" y="6638532"/>
            <a:ext cx="387901" cy="306705"/>
          </a:xfrm>
          <a:prstGeom prst="rect">
            <a:avLst/>
          </a:prstGeom>
        </p:spPr>
        <p:txBody>
          <a:bodyPr wrap="square" lIns="0" tIns="0" rIns="0" bIns="0" rtlCol="0" anchor="t">
            <a:spAutoFit/>
          </a:bodyPr>
          <a:lstStyle/>
          <a:p>
            <a:pPr algn="ctr">
              <a:lnSpc>
                <a:spcPts val="2520"/>
              </a:lnSpc>
            </a:pPr>
            <a:r>
              <a:rPr lang="en-US" sz="1800" b="1">
                <a:solidFill>
                  <a:srgbClr val="FFFFFF"/>
                </a:solidFill>
                <a:latin typeface="Inter Bold"/>
                <a:ea typeface="Inter Bold"/>
                <a:cs typeface="Inter Bold"/>
                <a:sym typeface="Inter Bold"/>
              </a:rPr>
              <a:t>17</a:t>
            </a:r>
          </a:p>
        </p:txBody>
      </p:sp>
      <p:sp>
        <p:nvSpPr>
          <p:cNvPr id="17" name="TextBox 17"/>
          <p:cNvSpPr txBox="1">
            <a:spLocks noGrp="1" noRot="1" noMove="1" noResize="1" noEditPoints="1" noAdjustHandles="1" noChangeArrowheads="1" noChangeShapeType="1"/>
          </p:cNvSpPr>
          <p:nvPr/>
        </p:nvSpPr>
        <p:spPr>
          <a:xfrm>
            <a:off x="461999" y="7612756"/>
            <a:ext cx="323611" cy="295722"/>
          </a:xfrm>
          <a:prstGeom prst="rect">
            <a:avLst/>
          </a:prstGeom>
        </p:spPr>
        <p:txBody>
          <a:bodyPr wrap="square" lIns="0" tIns="0" rIns="0" bIns="0" rtlCol="0" anchor="t">
            <a:spAutoFit/>
          </a:bodyPr>
          <a:lstStyle/>
          <a:p>
            <a:pPr algn="ctr">
              <a:lnSpc>
                <a:spcPts val="2520"/>
              </a:lnSpc>
            </a:pPr>
            <a:r>
              <a:rPr lang="en-US" sz="1800" b="1">
                <a:solidFill>
                  <a:srgbClr val="FFFFFF"/>
                </a:solidFill>
                <a:latin typeface="Inter Bold"/>
                <a:ea typeface="Inter Bold"/>
                <a:cs typeface="Inter Bold"/>
                <a:sym typeface="Inter Bold"/>
              </a:rPr>
              <a:t>17</a:t>
            </a:r>
          </a:p>
        </p:txBody>
      </p:sp>
      <p:sp>
        <p:nvSpPr>
          <p:cNvPr id="18" name="Espace réservé du numéro de diapositive 29">
            <a:extLst>
              <a:ext uri="{FF2B5EF4-FFF2-40B4-BE49-F238E27FC236}">
                <a16:creationId xmlns:a16="http://schemas.microsoft.com/office/drawing/2014/main" id="{4ABE68D9-4C22-B332-2F57-A428E7E24467}"/>
              </a:ext>
            </a:extLst>
          </p:cNvPr>
          <p:cNvSpPr>
            <a:spLocks noGrp="1" noRot="1" noMove="1" noResize="1" noEditPoints="1" noAdjustHandles="1" noChangeArrowheads="1" noChangeShapeType="1"/>
          </p:cNvSpPr>
          <p:nvPr>
            <p:ph type="sldNum" sz="quarter" idx="12"/>
            <p:custDataLst>
              <p:tags r:id="rId1"/>
            </p:custDataLst>
          </p:nvPr>
        </p:nvSpPr>
        <p:spPr>
          <a:xfrm>
            <a:off x="15925800" y="9791700"/>
            <a:ext cx="2133600" cy="365125"/>
          </a:xfrm>
        </p:spPr>
        <p:txBody>
          <a:bodyPr/>
          <a:lstStyle/>
          <a:p>
            <a:fld id="{B6F15528-21DE-4FAA-801E-634DDDAF4B2B}" type="slidenum">
              <a:rPr lang="en-US" smtClean="0"/>
              <a:pPr/>
              <a:t>16</a:t>
            </a:fld>
            <a:endParaRPr lang="en-US"/>
          </a:p>
        </p:txBody>
      </p:sp>
    </p:spTree>
    <p:extLst>
      <p:ext uri="{BB962C8B-B14F-4D97-AF65-F5344CB8AC3E}">
        <p14:creationId xmlns:p14="http://schemas.microsoft.com/office/powerpoint/2010/main" val="31467106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3E1E1"/>
        </a:solidFill>
        <a:effectLst/>
      </p:bgPr>
    </p:bg>
    <p:spTree>
      <p:nvGrpSpPr>
        <p:cNvPr id="1" name=""/>
        <p:cNvGrpSpPr/>
        <p:nvPr/>
      </p:nvGrpSpPr>
      <p:grpSpPr>
        <a:xfrm>
          <a:off x="0" y="0"/>
          <a:ext cx="0" cy="0"/>
          <a:chOff x="0" y="0"/>
          <a:chExt cx="0" cy="0"/>
        </a:xfrm>
      </p:grpSpPr>
      <p:sp>
        <p:nvSpPr>
          <p:cNvPr id="2" name="TextBox 2"/>
          <p:cNvSpPr txBox="1"/>
          <p:nvPr>
            <p:custDataLst>
              <p:tags r:id="rId1"/>
            </p:custDataLst>
          </p:nvPr>
        </p:nvSpPr>
        <p:spPr>
          <a:xfrm>
            <a:off x="404131" y="1938022"/>
            <a:ext cx="17489652" cy="216085"/>
          </a:xfrm>
          <a:prstGeom prst="rect">
            <a:avLst/>
          </a:prstGeom>
        </p:spPr>
        <p:txBody>
          <a:bodyPr lIns="0" tIns="0" rIns="0" bIns="0" rtlCol="0" anchor="t">
            <a:spAutoFit/>
          </a:bodyPr>
          <a:lstStyle/>
          <a:p>
            <a:pPr algn="l">
              <a:lnSpc>
                <a:spcPts val="1820"/>
              </a:lnSpc>
              <a:spcBef>
                <a:spcPct val="0"/>
              </a:spcBef>
            </a:pPr>
            <a:r>
              <a:rPr lang="fr-CA" sz="1400">
                <a:solidFill>
                  <a:srgbClr val="000000"/>
                </a:solidFill>
                <a:latin typeface="Inter"/>
                <a:ea typeface="Inter"/>
                <a:cs typeface="Inter"/>
                <a:sym typeface="Inter"/>
              </a:rPr>
              <a:t>L’horaire de travail est variable selon le type de travail et les priorités qui sont imposées par le poste. Veuillez-vous référer à votre supérieur(e) afin de connaître votre horaire. </a:t>
            </a:r>
          </a:p>
        </p:txBody>
      </p:sp>
      <p:sp>
        <p:nvSpPr>
          <p:cNvPr id="3" name="TextBox 3"/>
          <p:cNvSpPr txBox="1"/>
          <p:nvPr>
            <p:custDataLst>
              <p:tags r:id="rId2"/>
            </p:custDataLst>
          </p:nvPr>
        </p:nvSpPr>
        <p:spPr>
          <a:xfrm>
            <a:off x="404131" y="4487054"/>
            <a:ext cx="17489652" cy="686826"/>
          </a:xfrm>
          <a:prstGeom prst="rect">
            <a:avLst/>
          </a:prstGeom>
        </p:spPr>
        <p:txBody>
          <a:bodyPr lIns="0" tIns="0" rIns="0" bIns="0" rtlCol="0" anchor="t">
            <a:spAutoFit/>
          </a:bodyPr>
          <a:lstStyle/>
          <a:p>
            <a:pPr algn="l">
              <a:lnSpc>
                <a:spcPts val="1820"/>
              </a:lnSpc>
              <a:spcBef>
                <a:spcPct val="0"/>
              </a:spcBef>
            </a:pPr>
            <a:r>
              <a:rPr lang="fr-CA" sz="1400">
                <a:solidFill>
                  <a:srgbClr val="000000"/>
                </a:solidFill>
                <a:latin typeface="Inter"/>
                <a:ea typeface="Inter"/>
                <a:cs typeface="Inter"/>
                <a:sym typeface="Inter"/>
              </a:rPr>
              <a:t>Vous bénéficiez de deux périodes de pause de </a:t>
            </a:r>
            <a:r>
              <a:rPr lang="fr-CA" sz="1400">
                <a:highlight>
                  <a:srgbClr val="00FF00"/>
                </a:highlight>
                <a:latin typeface="Inter"/>
                <a:ea typeface="Inter"/>
                <a:cs typeface="Inter"/>
                <a:sym typeface="Inter"/>
              </a:rPr>
              <a:t>15 minutes </a:t>
            </a:r>
            <a:r>
              <a:rPr lang="fr-CA" sz="1400">
                <a:solidFill>
                  <a:srgbClr val="000000"/>
                </a:solidFill>
                <a:latin typeface="Inter"/>
                <a:ea typeface="Inter"/>
                <a:cs typeface="Inter"/>
                <a:sym typeface="Inter"/>
              </a:rPr>
              <a:t>par quart de travail de </a:t>
            </a:r>
            <a:r>
              <a:rPr lang="fr-CA" sz="1400">
                <a:highlight>
                  <a:srgbClr val="00FF00"/>
                </a:highlight>
                <a:latin typeface="Inter"/>
                <a:ea typeface="Inter"/>
                <a:cs typeface="Inter"/>
                <a:sym typeface="Inter"/>
              </a:rPr>
              <a:t>[X]</a:t>
            </a:r>
            <a:r>
              <a:rPr lang="fr-CA" sz="1400">
                <a:solidFill>
                  <a:srgbClr val="000000"/>
                </a:solidFill>
                <a:latin typeface="Inter"/>
                <a:ea typeface="Inter"/>
                <a:cs typeface="Inter"/>
                <a:sym typeface="Inter"/>
              </a:rPr>
              <a:t> heures. </a:t>
            </a:r>
          </a:p>
          <a:p>
            <a:pPr algn="l">
              <a:lnSpc>
                <a:spcPts val="1820"/>
              </a:lnSpc>
              <a:spcBef>
                <a:spcPct val="0"/>
              </a:spcBef>
            </a:pPr>
            <a:endParaRPr lang="fr-CA" sz="1400">
              <a:solidFill>
                <a:srgbClr val="000000"/>
              </a:solidFill>
              <a:latin typeface="Inter"/>
              <a:ea typeface="Inter"/>
              <a:cs typeface="Inter"/>
              <a:sym typeface="Inter"/>
            </a:endParaRPr>
          </a:p>
          <a:p>
            <a:pPr algn="l">
              <a:lnSpc>
                <a:spcPts val="1820"/>
              </a:lnSpc>
              <a:spcBef>
                <a:spcPct val="0"/>
              </a:spcBef>
            </a:pPr>
            <a:r>
              <a:rPr lang="fr-CA" sz="1400">
                <a:solidFill>
                  <a:srgbClr val="000000"/>
                </a:solidFill>
                <a:latin typeface="Inter"/>
                <a:ea typeface="Inter"/>
                <a:cs typeface="Inter"/>
                <a:sym typeface="Inter"/>
              </a:rPr>
              <a:t>Après une période de travail de </a:t>
            </a:r>
            <a:r>
              <a:rPr lang="fr-CA" sz="1400">
                <a:highlight>
                  <a:srgbClr val="00FF00"/>
                </a:highlight>
                <a:latin typeface="Inter"/>
                <a:ea typeface="Inter"/>
                <a:cs typeface="Inter"/>
                <a:sym typeface="Inter"/>
              </a:rPr>
              <a:t>cinq heures </a:t>
            </a:r>
            <a:r>
              <a:rPr lang="fr-CA" sz="1400">
                <a:solidFill>
                  <a:srgbClr val="000000"/>
                </a:solidFill>
                <a:latin typeface="Inter"/>
                <a:ea typeface="Inter"/>
                <a:cs typeface="Inter"/>
                <a:sym typeface="Inter"/>
              </a:rPr>
              <a:t>consécutives, vous avez droit à une période de </a:t>
            </a:r>
            <a:r>
              <a:rPr lang="fr-CA" sz="1400">
                <a:highlight>
                  <a:srgbClr val="00FF00"/>
                </a:highlight>
                <a:latin typeface="Inter"/>
                <a:ea typeface="Inter"/>
                <a:cs typeface="Inter"/>
                <a:sym typeface="Inter"/>
              </a:rPr>
              <a:t>30 minutes</a:t>
            </a:r>
            <a:r>
              <a:rPr lang="fr-CA" sz="1400">
                <a:solidFill>
                  <a:srgbClr val="000000"/>
                </a:solidFill>
                <a:latin typeface="Inter"/>
                <a:ea typeface="Inter"/>
                <a:cs typeface="Inter"/>
                <a:sym typeface="Inter"/>
              </a:rPr>
              <a:t>, sans salaire, pour votre repas. </a:t>
            </a:r>
          </a:p>
        </p:txBody>
      </p:sp>
      <p:grpSp>
        <p:nvGrpSpPr>
          <p:cNvPr id="4" name="Group 4"/>
          <p:cNvGrpSpPr>
            <a:grpSpLocks noGrp="1" noUngrp="1" noRot="1" noMove="1" noResize="1"/>
          </p:cNvGrpSpPr>
          <p:nvPr>
            <p:custDataLst>
              <p:tags r:id="rId3"/>
            </p:custDataLst>
          </p:nvPr>
        </p:nvGrpSpPr>
        <p:grpSpPr>
          <a:xfrm>
            <a:off x="404131" y="302304"/>
            <a:ext cx="2827126" cy="1179800"/>
            <a:chOff x="0" y="0"/>
            <a:chExt cx="973846" cy="406400"/>
          </a:xfrm>
        </p:grpSpPr>
        <p:sp>
          <p:nvSpPr>
            <p:cNvPr id="5" name="Freeform 5"/>
            <p:cNvSpPr>
              <a:spLocks noGrp="1" noRot="1" noMove="1" noResize="1" noEditPoints="1" noAdjustHandles="1" noChangeArrowheads="1" noChangeShapeType="1"/>
            </p:cNvSpPr>
            <p:nvPr/>
          </p:nvSpPr>
          <p:spPr>
            <a:xfrm>
              <a:off x="0" y="0"/>
              <a:ext cx="973846" cy="406400"/>
            </a:xfrm>
            <a:custGeom>
              <a:avLst/>
              <a:gdLst/>
              <a:ahLst/>
              <a:cxnLst/>
              <a:rect l="l" t="t" r="r" b="b"/>
              <a:pathLst>
                <a:path w="973846" h="406400">
                  <a:moveTo>
                    <a:pt x="770647" y="0"/>
                  </a:moveTo>
                  <a:cubicBezTo>
                    <a:pt x="882871" y="0"/>
                    <a:pt x="973846" y="90976"/>
                    <a:pt x="973846" y="203200"/>
                  </a:cubicBezTo>
                  <a:cubicBezTo>
                    <a:pt x="973846" y="315424"/>
                    <a:pt x="882871" y="406400"/>
                    <a:pt x="770647" y="406400"/>
                  </a:cubicBezTo>
                  <a:lnTo>
                    <a:pt x="203200" y="406400"/>
                  </a:lnTo>
                  <a:cubicBezTo>
                    <a:pt x="90976" y="406400"/>
                    <a:pt x="0" y="315424"/>
                    <a:pt x="0" y="203200"/>
                  </a:cubicBezTo>
                  <a:cubicBezTo>
                    <a:pt x="0" y="90976"/>
                    <a:pt x="90976" y="0"/>
                    <a:pt x="203200" y="0"/>
                  </a:cubicBezTo>
                  <a:close/>
                </a:path>
              </a:pathLst>
            </a:custGeom>
            <a:solidFill>
              <a:srgbClr val="00A76D"/>
            </a:solidFill>
          </p:spPr>
          <p:txBody>
            <a:bodyPr/>
            <a:lstStyle/>
            <a:p>
              <a:endParaRPr lang="fr-CA"/>
            </a:p>
          </p:txBody>
        </p:sp>
        <p:sp>
          <p:nvSpPr>
            <p:cNvPr id="6" name="TextBox 6"/>
            <p:cNvSpPr txBox="1">
              <a:spLocks noGrp="1" noRot="1" noMove="1" noResize="1" noEditPoints="1" noAdjustHandles="1" noChangeArrowheads="1" noChangeShapeType="1"/>
            </p:cNvSpPr>
            <p:nvPr/>
          </p:nvSpPr>
          <p:spPr>
            <a:xfrm>
              <a:off x="0" y="-38100"/>
              <a:ext cx="973846" cy="444500"/>
            </a:xfrm>
            <a:prstGeom prst="rect">
              <a:avLst/>
            </a:prstGeom>
          </p:spPr>
          <p:txBody>
            <a:bodyPr lIns="50800" tIns="50800" rIns="50800" bIns="50800" rtlCol="0" anchor="ctr"/>
            <a:lstStyle/>
            <a:p>
              <a:pPr algn="ctr">
                <a:lnSpc>
                  <a:spcPts val="3217"/>
                </a:lnSpc>
              </a:pPr>
              <a:endParaRPr/>
            </a:p>
          </p:txBody>
        </p:sp>
      </p:grpSp>
      <p:sp>
        <p:nvSpPr>
          <p:cNvPr id="7" name="TextBox 7"/>
          <p:cNvSpPr txBox="1">
            <a:spLocks noGrp="1" noRot="1" noMove="1" noResize="1" noEditPoints="1" noAdjustHandles="1" noChangeArrowheads="1" noChangeShapeType="1"/>
          </p:cNvSpPr>
          <p:nvPr>
            <p:custDataLst>
              <p:tags r:id="rId4"/>
            </p:custDataLst>
          </p:nvPr>
        </p:nvSpPr>
        <p:spPr>
          <a:xfrm>
            <a:off x="724152" y="712870"/>
            <a:ext cx="2187082" cy="330092"/>
          </a:xfrm>
          <a:prstGeom prst="rect">
            <a:avLst/>
          </a:prstGeom>
        </p:spPr>
        <p:txBody>
          <a:bodyPr lIns="0" tIns="0" rIns="0" bIns="0" rtlCol="0" anchor="t">
            <a:spAutoFit/>
          </a:bodyPr>
          <a:lstStyle/>
          <a:p>
            <a:pPr algn="l">
              <a:lnSpc>
                <a:spcPts val="2799"/>
              </a:lnSpc>
            </a:pPr>
            <a:r>
              <a:rPr lang="en-US" sz="1999" err="1">
                <a:solidFill>
                  <a:srgbClr val="FFFFFF"/>
                </a:solidFill>
                <a:latin typeface="Playfair Display Bold"/>
                <a:ea typeface="Playfair Display Bold"/>
                <a:cs typeface="Playfair Display Bold"/>
                <a:sym typeface="Playfair Display Bold"/>
              </a:rPr>
              <a:t>Horaire</a:t>
            </a:r>
            <a:r>
              <a:rPr lang="en-US" sz="1999">
                <a:solidFill>
                  <a:srgbClr val="FFFFFF"/>
                </a:solidFill>
                <a:latin typeface="Playfair Display Bold"/>
                <a:ea typeface="Playfair Display Bold"/>
                <a:cs typeface="Playfair Display Bold"/>
                <a:sym typeface="Playfair Display Bold"/>
              </a:rPr>
              <a:t> de travail</a:t>
            </a:r>
          </a:p>
        </p:txBody>
      </p:sp>
      <p:grpSp>
        <p:nvGrpSpPr>
          <p:cNvPr id="8" name="Group 8"/>
          <p:cNvGrpSpPr>
            <a:grpSpLocks noGrp="1" noUngrp="1" noRot="1" noMove="1" noResize="1"/>
          </p:cNvGrpSpPr>
          <p:nvPr>
            <p:custDataLst>
              <p:tags r:id="rId5"/>
            </p:custDataLst>
          </p:nvPr>
        </p:nvGrpSpPr>
        <p:grpSpPr>
          <a:xfrm>
            <a:off x="404131" y="2850054"/>
            <a:ext cx="2827126" cy="1179800"/>
            <a:chOff x="0" y="0"/>
            <a:chExt cx="973846" cy="406400"/>
          </a:xfrm>
        </p:grpSpPr>
        <p:sp>
          <p:nvSpPr>
            <p:cNvPr id="9" name="Freeform 9"/>
            <p:cNvSpPr>
              <a:spLocks noGrp="1" noRot="1" noMove="1" noResize="1" noEditPoints="1" noAdjustHandles="1" noChangeArrowheads="1" noChangeShapeType="1"/>
            </p:cNvSpPr>
            <p:nvPr/>
          </p:nvSpPr>
          <p:spPr>
            <a:xfrm>
              <a:off x="0" y="0"/>
              <a:ext cx="973846" cy="406400"/>
            </a:xfrm>
            <a:custGeom>
              <a:avLst/>
              <a:gdLst/>
              <a:ahLst/>
              <a:cxnLst/>
              <a:rect l="l" t="t" r="r" b="b"/>
              <a:pathLst>
                <a:path w="973846" h="406400">
                  <a:moveTo>
                    <a:pt x="770647" y="0"/>
                  </a:moveTo>
                  <a:cubicBezTo>
                    <a:pt x="882871" y="0"/>
                    <a:pt x="973846" y="90976"/>
                    <a:pt x="973846" y="203200"/>
                  </a:cubicBezTo>
                  <a:cubicBezTo>
                    <a:pt x="973846" y="315424"/>
                    <a:pt x="882871" y="406400"/>
                    <a:pt x="770647" y="406400"/>
                  </a:cubicBezTo>
                  <a:lnTo>
                    <a:pt x="203200" y="406400"/>
                  </a:lnTo>
                  <a:cubicBezTo>
                    <a:pt x="90976" y="406400"/>
                    <a:pt x="0" y="315424"/>
                    <a:pt x="0" y="203200"/>
                  </a:cubicBezTo>
                  <a:cubicBezTo>
                    <a:pt x="0" y="90976"/>
                    <a:pt x="90976" y="0"/>
                    <a:pt x="203200" y="0"/>
                  </a:cubicBezTo>
                  <a:close/>
                </a:path>
              </a:pathLst>
            </a:custGeom>
            <a:solidFill>
              <a:srgbClr val="00A76D"/>
            </a:solidFill>
          </p:spPr>
          <p:txBody>
            <a:bodyPr/>
            <a:lstStyle/>
            <a:p>
              <a:endParaRPr lang="fr-CA"/>
            </a:p>
          </p:txBody>
        </p:sp>
        <p:sp>
          <p:nvSpPr>
            <p:cNvPr id="10" name="TextBox 10"/>
            <p:cNvSpPr txBox="1">
              <a:spLocks noGrp="1" noRot="1" noMove="1" noResize="1" noEditPoints="1" noAdjustHandles="1" noChangeArrowheads="1" noChangeShapeType="1"/>
            </p:cNvSpPr>
            <p:nvPr/>
          </p:nvSpPr>
          <p:spPr>
            <a:xfrm>
              <a:off x="0" y="-38100"/>
              <a:ext cx="973846" cy="444500"/>
            </a:xfrm>
            <a:prstGeom prst="rect">
              <a:avLst/>
            </a:prstGeom>
          </p:spPr>
          <p:txBody>
            <a:bodyPr lIns="50800" tIns="50800" rIns="50800" bIns="50800" rtlCol="0" anchor="ctr"/>
            <a:lstStyle/>
            <a:p>
              <a:pPr algn="ctr">
                <a:lnSpc>
                  <a:spcPts val="3217"/>
                </a:lnSpc>
              </a:pPr>
              <a:endParaRPr/>
            </a:p>
          </p:txBody>
        </p:sp>
      </p:grpSp>
      <p:sp>
        <p:nvSpPr>
          <p:cNvPr id="11" name="TextBox 11"/>
          <p:cNvSpPr txBox="1">
            <a:spLocks noGrp="1" noRot="1" noMove="1" noResize="1" noEditPoints="1" noAdjustHandles="1" noChangeArrowheads="1" noChangeShapeType="1"/>
          </p:cNvSpPr>
          <p:nvPr>
            <p:custDataLst>
              <p:tags r:id="rId6"/>
            </p:custDataLst>
          </p:nvPr>
        </p:nvSpPr>
        <p:spPr>
          <a:xfrm>
            <a:off x="892920" y="3260621"/>
            <a:ext cx="1849546" cy="330092"/>
          </a:xfrm>
          <a:prstGeom prst="rect">
            <a:avLst/>
          </a:prstGeom>
        </p:spPr>
        <p:txBody>
          <a:bodyPr lIns="0" tIns="0" rIns="0" bIns="0" rtlCol="0" anchor="t">
            <a:spAutoFit/>
          </a:bodyPr>
          <a:lstStyle/>
          <a:p>
            <a:pPr algn="l">
              <a:lnSpc>
                <a:spcPts val="2799"/>
              </a:lnSpc>
            </a:pPr>
            <a:r>
              <a:rPr lang="en-US" sz="1999">
                <a:solidFill>
                  <a:srgbClr val="FFFFFF"/>
                </a:solidFill>
                <a:latin typeface="Playfair Display Bold"/>
                <a:ea typeface="Playfair Display Bold"/>
                <a:cs typeface="Playfair Display Bold"/>
                <a:sym typeface="Playfair Display Bold"/>
              </a:rPr>
              <a:t>Pauses et repas</a:t>
            </a:r>
          </a:p>
        </p:txBody>
      </p:sp>
      <p:grpSp>
        <p:nvGrpSpPr>
          <p:cNvPr id="12" name="Group 12"/>
          <p:cNvGrpSpPr>
            <a:grpSpLocks noGrp="1" noUngrp="1" noRot="1" noMove="1" noResize="1"/>
          </p:cNvGrpSpPr>
          <p:nvPr>
            <p:custDataLst>
              <p:tags r:id="rId7"/>
            </p:custDataLst>
          </p:nvPr>
        </p:nvGrpSpPr>
        <p:grpSpPr>
          <a:xfrm>
            <a:off x="404131" y="5650130"/>
            <a:ext cx="2827126" cy="1179800"/>
            <a:chOff x="0" y="0"/>
            <a:chExt cx="973846" cy="406400"/>
          </a:xfrm>
        </p:grpSpPr>
        <p:sp>
          <p:nvSpPr>
            <p:cNvPr id="13" name="Freeform 13"/>
            <p:cNvSpPr>
              <a:spLocks noGrp="1" noRot="1" noMove="1" noResize="1" noEditPoints="1" noAdjustHandles="1" noChangeArrowheads="1" noChangeShapeType="1"/>
            </p:cNvSpPr>
            <p:nvPr/>
          </p:nvSpPr>
          <p:spPr>
            <a:xfrm>
              <a:off x="0" y="0"/>
              <a:ext cx="973846" cy="406400"/>
            </a:xfrm>
            <a:custGeom>
              <a:avLst/>
              <a:gdLst/>
              <a:ahLst/>
              <a:cxnLst/>
              <a:rect l="l" t="t" r="r" b="b"/>
              <a:pathLst>
                <a:path w="973846" h="406400">
                  <a:moveTo>
                    <a:pt x="770647" y="0"/>
                  </a:moveTo>
                  <a:cubicBezTo>
                    <a:pt x="882871" y="0"/>
                    <a:pt x="973846" y="90976"/>
                    <a:pt x="973846" y="203200"/>
                  </a:cubicBezTo>
                  <a:cubicBezTo>
                    <a:pt x="973846" y="315424"/>
                    <a:pt x="882871" y="406400"/>
                    <a:pt x="770647" y="406400"/>
                  </a:cubicBezTo>
                  <a:lnTo>
                    <a:pt x="203200" y="406400"/>
                  </a:lnTo>
                  <a:cubicBezTo>
                    <a:pt x="90976" y="406400"/>
                    <a:pt x="0" y="315424"/>
                    <a:pt x="0" y="203200"/>
                  </a:cubicBezTo>
                  <a:cubicBezTo>
                    <a:pt x="0" y="90976"/>
                    <a:pt x="90976" y="0"/>
                    <a:pt x="203200" y="0"/>
                  </a:cubicBezTo>
                  <a:close/>
                </a:path>
              </a:pathLst>
            </a:custGeom>
            <a:solidFill>
              <a:srgbClr val="00A76D"/>
            </a:solidFill>
          </p:spPr>
          <p:txBody>
            <a:bodyPr/>
            <a:lstStyle/>
            <a:p>
              <a:endParaRPr lang="fr-CA"/>
            </a:p>
          </p:txBody>
        </p:sp>
        <p:sp>
          <p:nvSpPr>
            <p:cNvPr id="14" name="TextBox 14"/>
            <p:cNvSpPr txBox="1">
              <a:spLocks noGrp="1" noRot="1" noMove="1" noResize="1" noEditPoints="1" noAdjustHandles="1" noChangeArrowheads="1" noChangeShapeType="1"/>
            </p:cNvSpPr>
            <p:nvPr/>
          </p:nvSpPr>
          <p:spPr>
            <a:xfrm>
              <a:off x="0" y="-38100"/>
              <a:ext cx="973846" cy="444500"/>
            </a:xfrm>
            <a:prstGeom prst="rect">
              <a:avLst/>
            </a:prstGeom>
          </p:spPr>
          <p:txBody>
            <a:bodyPr lIns="50800" tIns="50800" rIns="50800" bIns="50800" rtlCol="0" anchor="ctr"/>
            <a:lstStyle/>
            <a:p>
              <a:pPr algn="ctr">
                <a:lnSpc>
                  <a:spcPts val="3217"/>
                </a:lnSpc>
              </a:pPr>
              <a:endParaRPr/>
            </a:p>
          </p:txBody>
        </p:sp>
      </p:grpSp>
      <p:sp>
        <p:nvSpPr>
          <p:cNvPr id="15" name="TextBox 15"/>
          <p:cNvSpPr txBox="1">
            <a:spLocks noGrp="1" noRot="1" noMove="1" noResize="1" noEditPoints="1" noAdjustHandles="1" noChangeArrowheads="1" noChangeShapeType="1"/>
          </p:cNvSpPr>
          <p:nvPr>
            <p:custDataLst>
              <p:tags r:id="rId8"/>
            </p:custDataLst>
          </p:nvPr>
        </p:nvSpPr>
        <p:spPr>
          <a:xfrm>
            <a:off x="661351" y="6060696"/>
            <a:ext cx="2312686" cy="330092"/>
          </a:xfrm>
          <a:prstGeom prst="rect">
            <a:avLst/>
          </a:prstGeom>
        </p:spPr>
        <p:txBody>
          <a:bodyPr lIns="0" tIns="0" rIns="0" bIns="0" rtlCol="0" anchor="t">
            <a:spAutoFit/>
          </a:bodyPr>
          <a:lstStyle/>
          <a:p>
            <a:pPr algn="l">
              <a:lnSpc>
                <a:spcPts val="2799"/>
              </a:lnSpc>
            </a:pPr>
            <a:r>
              <a:rPr lang="en-US" sz="1999">
                <a:solidFill>
                  <a:srgbClr val="FFFFFF"/>
                </a:solidFill>
                <a:latin typeface="Playfair Display Bold"/>
                <a:ea typeface="Playfair Display Bold"/>
                <a:cs typeface="Playfair Display Bold"/>
                <a:sym typeface="Playfair Display Bold"/>
              </a:rPr>
              <a:t>Absences et retards</a:t>
            </a:r>
          </a:p>
        </p:txBody>
      </p:sp>
      <p:sp>
        <p:nvSpPr>
          <p:cNvPr id="16" name="TextBox 16"/>
          <p:cNvSpPr txBox="1"/>
          <p:nvPr>
            <p:custDataLst>
              <p:tags r:id="rId9"/>
            </p:custDataLst>
          </p:nvPr>
        </p:nvSpPr>
        <p:spPr>
          <a:xfrm>
            <a:off x="404131" y="7287130"/>
            <a:ext cx="17489652" cy="2514977"/>
          </a:xfrm>
          <a:prstGeom prst="rect">
            <a:avLst/>
          </a:prstGeom>
        </p:spPr>
        <p:txBody>
          <a:bodyPr lIns="0" tIns="0" rIns="0" bIns="0" rtlCol="0" anchor="t">
            <a:spAutoFit/>
          </a:bodyPr>
          <a:lstStyle/>
          <a:p>
            <a:pPr algn="l">
              <a:lnSpc>
                <a:spcPts val="1820"/>
              </a:lnSpc>
              <a:spcBef>
                <a:spcPct val="0"/>
              </a:spcBef>
            </a:pPr>
            <a:r>
              <a:rPr lang="fr-CA" sz="1400">
                <a:solidFill>
                  <a:srgbClr val="000000"/>
                </a:solidFill>
                <a:latin typeface="Inter"/>
                <a:ea typeface="Inter"/>
                <a:cs typeface="Inter"/>
                <a:sym typeface="Inter"/>
              </a:rPr>
              <a:t>Tout retard et toute absence engendrent des inconvénients, et ce, autant pour le marchand que pour vos collègues. </a:t>
            </a:r>
          </a:p>
          <a:p>
            <a:pPr algn="l">
              <a:lnSpc>
                <a:spcPts val="1820"/>
              </a:lnSpc>
              <a:spcBef>
                <a:spcPct val="0"/>
              </a:spcBef>
            </a:pPr>
            <a:endParaRPr lang="fr-CA" sz="1400">
              <a:solidFill>
                <a:srgbClr val="000000"/>
              </a:solidFill>
              <a:latin typeface="Inter"/>
              <a:ea typeface="Inter"/>
              <a:cs typeface="Inter"/>
              <a:sym typeface="Inter"/>
            </a:endParaRPr>
          </a:p>
          <a:p>
            <a:pPr algn="l">
              <a:lnSpc>
                <a:spcPts val="1820"/>
              </a:lnSpc>
              <a:spcBef>
                <a:spcPct val="0"/>
              </a:spcBef>
            </a:pPr>
            <a:r>
              <a:rPr lang="fr-CA" sz="1400">
                <a:solidFill>
                  <a:srgbClr val="000000"/>
                </a:solidFill>
                <a:latin typeface="Inter"/>
                <a:ea typeface="Inter"/>
                <a:cs typeface="Inter"/>
                <a:sym typeface="Inter"/>
              </a:rPr>
              <a:t>La ponctualité et l’assiduité constituent la base d’une équipe solide pour notre bon fonctionnement. Lors d’une absence prévisible, veuillez aviser votre supérieur(e) immédiat(e) afin de lui permettre de planifier votre remplacement. Toute absence imprévue doit être rapportée dans les plus brefs délais. Après </a:t>
            </a:r>
            <a:r>
              <a:rPr lang="fr-CA" sz="1400">
                <a:highlight>
                  <a:srgbClr val="00FF00"/>
                </a:highlight>
                <a:latin typeface="Inter"/>
                <a:ea typeface="Inter"/>
                <a:cs typeface="Inter"/>
                <a:sym typeface="Inter"/>
              </a:rPr>
              <a:t>[X]</a:t>
            </a:r>
            <a:r>
              <a:rPr lang="fr-CA" sz="1400">
                <a:solidFill>
                  <a:srgbClr val="000000"/>
                </a:solidFill>
                <a:latin typeface="Inter"/>
                <a:ea typeface="Inter"/>
                <a:cs typeface="Inter"/>
                <a:sym typeface="Inter"/>
              </a:rPr>
              <a:t> jours d’absence, vous devez fournir un certificat médical attestant la nécessité du congé de maladie, le diagnostic et la durée du congé. </a:t>
            </a:r>
          </a:p>
          <a:p>
            <a:pPr algn="l">
              <a:lnSpc>
                <a:spcPts val="1820"/>
              </a:lnSpc>
              <a:spcBef>
                <a:spcPct val="0"/>
              </a:spcBef>
            </a:pPr>
            <a:endParaRPr lang="fr-CA" sz="1400">
              <a:solidFill>
                <a:srgbClr val="000000"/>
              </a:solidFill>
              <a:latin typeface="Inter"/>
              <a:ea typeface="Inter"/>
              <a:cs typeface="Inter"/>
              <a:sym typeface="Inter"/>
            </a:endParaRPr>
          </a:p>
          <a:p>
            <a:pPr algn="l">
              <a:lnSpc>
                <a:spcPts val="1820"/>
              </a:lnSpc>
              <a:spcBef>
                <a:spcPct val="0"/>
              </a:spcBef>
            </a:pPr>
            <a:r>
              <a:rPr lang="fr-CA" sz="1400">
                <a:solidFill>
                  <a:srgbClr val="000000"/>
                </a:solidFill>
                <a:latin typeface="Inter"/>
                <a:ea typeface="Inter"/>
                <a:cs typeface="Inter"/>
                <a:sym typeface="Inter"/>
              </a:rPr>
              <a:t>Comment procéder lorsque vous devez vous absenter de votre travail : </a:t>
            </a:r>
          </a:p>
          <a:p>
            <a:pPr algn="l">
              <a:lnSpc>
                <a:spcPts val="1820"/>
              </a:lnSpc>
              <a:spcBef>
                <a:spcPct val="0"/>
              </a:spcBef>
            </a:pPr>
            <a:endParaRPr lang="fr-CA" sz="1400">
              <a:solidFill>
                <a:srgbClr val="000000"/>
              </a:solidFill>
              <a:latin typeface="Inter"/>
              <a:ea typeface="Inter"/>
              <a:cs typeface="Inter"/>
              <a:sym typeface="Inter"/>
            </a:endParaRPr>
          </a:p>
          <a:p>
            <a:pPr marL="302261" lvl="1" indent="-151130" algn="l">
              <a:lnSpc>
                <a:spcPts val="1820"/>
              </a:lnSpc>
              <a:buFont typeface="Arial"/>
              <a:buChar char="•"/>
            </a:pPr>
            <a:r>
              <a:rPr lang="fr-CA" sz="1400">
                <a:solidFill>
                  <a:srgbClr val="000000"/>
                </a:solidFill>
                <a:latin typeface="Inter"/>
                <a:ea typeface="Inter"/>
                <a:cs typeface="Inter"/>
                <a:sym typeface="Inter"/>
              </a:rPr>
              <a:t>Appelez votre supérieur(e) immédiat(e), </a:t>
            </a:r>
          </a:p>
          <a:p>
            <a:pPr marL="302261" lvl="1" indent="-151130" algn="l">
              <a:lnSpc>
                <a:spcPts val="1820"/>
              </a:lnSpc>
              <a:buFont typeface="Arial"/>
              <a:buChar char="•"/>
            </a:pPr>
            <a:r>
              <a:rPr lang="fr-CA" sz="1400">
                <a:solidFill>
                  <a:srgbClr val="000000"/>
                </a:solidFill>
                <a:latin typeface="Inter"/>
                <a:ea typeface="Inter"/>
                <a:cs typeface="Inter"/>
                <a:sym typeface="Inter"/>
              </a:rPr>
              <a:t>S’il(elle) est absent(e), laissez-lui un message mentionnant l’heure du message et la raison de votre absence, </a:t>
            </a:r>
          </a:p>
          <a:p>
            <a:pPr marL="302261" lvl="1" indent="-151130" algn="l">
              <a:lnSpc>
                <a:spcPts val="1820"/>
              </a:lnSpc>
              <a:buFont typeface="Arial"/>
              <a:buChar char="•"/>
            </a:pPr>
            <a:r>
              <a:rPr lang="fr-CA" sz="1400">
                <a:solidFill>
                  <a:srgbClr val="000000"/>
                </a:solidFill>
                <a:latin typeface="Inter"/>
                <a:ea typeface="Inter"/>
                <a:cs typeface="Inter"/>
                <a:sym typeface="Inter"/>
              </a:rPr>
              <a:t>Rappelez votre supérieur(e) au courant de la journée pour lui parler de vive voix et pour discuter des différents aspects de votre travail.</a:t>
            </a:r>
          </a:p>
        </p:txBody>
      </p:sp>
      <p:sp>
        <p:nvSpPr>
          <p:cNvPr id="28" name="Espace réservé du numéro de diapositive 27">
            <a:extLst>
              <a:ext uri="{FF2B5EF4-FFF2-40B4-BE49-F238E27FC236}">
                <a16:creationId xmlns:a16="http://schemas.microsoft.com/office/drawing/2014/main" id="{0F5B627A-5311-9518-7D2D-B34988DD6AEA}"/>
              </a:ext>
            </a:extLst>
          </p:cNvPr>
          <p:cNvSpPr>
            <a:spLocks noGrp="1" noRot="1" noMove="1" noResize="1" noEditPoints="1" noAdjustHandles="1" noChangeArrowheads="1" noChangeShapeType="1"/>
          </p:cNvSpPr>
          <p:nvPr>
            <p:ph type="sldNum" sz="quarter" idx="12"/>
            <p:custDataLst>
              <p:tags r:id="rId10"/>
            </p:custDataLst>
          </p:nvPr>
        </p:nvSpPr>
        <p:spPr/>
        <p:txBody>
          <a:bodyPr/>
          <a:lstStyle/>
          <a:p>
            <a:fld id="{B6F15528-21DE-4FAA-801E-634DDDAF4B2B}" type="slidenum">
              <a:rPr lang="en-US" smtClean="0"/>
              <a:pPr/>
              <a:t>17</a:t>
            </a:fld>
            <a:endParaRPr lang="en-US"/>
          </a:p>
        </p:txBody>
      </p:sp>
      <p:grpSp>
        <p:nvGrpSpPr>
          <p:cNvPr id="29" name="Groupe 28">
            <a:extLst>
              <a:ext uri="{FF2B5EF4-FFF2-40B4-BE49-F238E27FC236}">
                <a16:creationId xmlns:a16="http://schemas.microsoft.com/office/drawing/2014/main" id="{432BC91C-9183-10B7-794D-EC92AB373D1A}"/>
              </a:ext>
            </a:extLst>
          </p:cNvPr>
          <p:cNvGrpSpPr/>
          <p:nvPr>
            <p:custDataLst>
              <p:tags r:id="rId11"/>
            </p:custDataLst>
          </p:nvPr>
        </p:nvGrpSpPr>
        <p:grpSpPr>
          <a:xfrm>
            <a:off x="-2743200" y="332503"/>
            <a:ext cx="2541158" cy="1850698"/>
            <a:chOff x="-2154725" y="1944949"/>
            <a:chExt cx="1562668" cy="1395780"/>
          </a:xfrm>
        </p:grpSpPr>
        <p:sp>
          <p:nvSpPr>
            <p:cNvPr id="30" name="TextBox 3">
              <a:extLst>
                <a:ext uri="{FF2B5EF4-FFF2-40B4-BE49-F238E27FC236}">
                  <a16:creationId xmlns:a16="http://schemas.microsoft.com/office/drawing/2014/main" id="{032991D9-F56C-1B9E-4FEE-2C7419901475}"/>
                </a:ext>
              </a:extLst>
            </p:cNvPr>
            <p:cNvSpPr txBox="1"/>
            <p:nvPr/>
          </p:nvSpPr>
          <p:spPr>
            <a:xfrm>
              <a:off x="-2154725" y="1944949"/>
              <a:ext cx="1549231" cy="1395780"/>
            </a:xfrm>
            <a:prstGeom prst="rect">
              <a:avLst/>
            </a:prstGeom>
            <a:gradFill flip="none" rotWithShape="1">
              <a:gsLst>
                <a:gs pos="0">
                  <a:srgbClr val="00A76D">
                    <a:tint val="66000"/>
                    <a:satMod val="160000"/>
                  </a:srgbClr>
                </a:gs>
                <a:gs pos="50000">
                  <a:srgbClr val="00A76D">
                    <a:tint val="44500"/>
                    <a:satMod val="160000"/>
                  </a:srgbClr>
                </a:gs>
                <a:gs pos="100000">
                  <a:srgbClr val="00A76D">
                    <a:tint val="23500"/>
                    <a:satMod val="160000"/>
                  </a:srgbClr>
                </a:gs>
              </a:gsLst>
              <a:lin ang="2700000" scaled="1"/>
              <a:tileRect/>
            </a:gradFill>
            <a:ln>
              <a:noFill/>
            </a:ln>
          </p:spPr>
          <p:txBody>
            <a:bodyPr wrap="square" lIns="91440" tIns="182880" rIns="91440" bIns="91440" rtlCol="0">
              <a:noAutofit/>
            </a:bodyPr>
            <a:lstStyle/>
            <a:p>
              <a:pPr marL="512064" marR="0">
                <a:lnSpc>
                  <a:spcPct val="107000"/>
                </a:lnSpc>
                <a:spcBef>
                  <a:spcPts val="0"/>
                </a:spcBef>
                <a:spcAft>
                  <a:spcPts val="800"/>
                </a:spcAft>
              </a:pPr>
              <a:endParaRPr lang="en-US" sz="1400">
                <a:solidFill>
                  <a:srgbClr val="00A76D"/>
                </a:solidFill>
                <a:effectLst/>
              </a:endParaRPr>
            </a:p>
          </p:txBody>
        </p:sp>
        <p:sp>
          <p:nvSpPr>
            <p:cNvPr id="32" name="ZoneTexte 31">
              <a:extLst>
                <a:ext uri="{FF2B5EF4-FFF2-40B4-BE49-F238E27FC236}">
                  <a16:creationId xmlns:a16="http://schemas.microsoft.com/office/drawing/2014/main" id="{6E42F646-5521-E2C3-0304-40BC29F9FCA2}"/>
                </a:ext>
              </a:extLst>
            </p:cNvPr>
            <p:cNvSpPr txBox="1"/>
            <p:nvPr/>
          </p:nvSpPr>
          <p:spPr>
            <a:xfrm>
              <a:off x="-2131850" y="2757215"/>
              <a:ext cx="1539793" cy="324971"/>
            </a:xfrm>
            <a:prstGeom prst="rect">
              <a:avLst/>
            </a:prstGeom>
            <a:noFill/>
          </p:spPr>
          <p:txBody>
            <a:bodyPr wrap="square" rtlCol="0">
              <a:spAutoFit/>
            </a:bodyPr>
            <a:lstStyle/>
            <a:p>
              <a:r>
                <a:rPr lang="fr-CA" sz="1100" b="0" i="0">
                  <a:effectLst/>
                  <a:latin typeface="Inter" panose="02000503000000020004" pitchFamily="2" charset="0"/>
                  <a:ea typeface="Inter" panose="02000503000000020004" pitchFamily="2" charset="0"/>
                </a:rPr>
                <a:t>Veuillez-vous référer à la </a:t>
              </a:r>
              <a:r>
                <a:rPr lang="fr-CA" sz="1100" b="1" i="1" u="sng" strike="noStrike">
                  <a:effectLst/>
                  <a:latin typeface="Inter" panose="02000503000000020004" pitchFamily="2" charset="0"/>
                  <a:ea typeface="Inter" panose="02000503000000020004" pitchFamily="2" charset="0"/>
                  <a:hlinkClick r:id="rId18">
                    <a:extLst>
                      <a:ext uri="{A12FA001-AC4F-418D-AE19-62706E023703}">
                        <ahyp:hlinkClr xmlns:ahyp="http://schemas.microsoft.com/office/drawing/2018/hyperlinkcolor" val="tx"/>
                      </a:ext>
                    </a:extLst>
                  </a:hlinkClick>
                </a:rPr>
                <a:t>Loi sur les normes du travail (LNT)</a:t>
              </a:r>
              <a:r>
                <a:rPr lang="fr-CA" sz="1100" b="0" i="0">
                  <a:effectLst/>
                  <a:latin typeface="Inter" panose="02000503000000020004" pitchFamily="2" charset="0"/>
                  <a:ea typeface="Inter" panose="02000503000000020004" pitchFamily="2" charset="0"/>
                </a:rPr>
                <a:t>. </a:t>
              </a:r>
              <a:endParaRPr lang="fr-CA" sz="1100">
                <a:latin typeface="Inter" panose="02000503000000020004" pitchFamily="2" charset="0"/>
                <a:ea typeface="Inter" panose="02000503000000020004" pitchFamily="2" charset="0"/>
              </a:endParaRPr>
            </a:p>
          </p:txBody>
        </p:sp>
      </p:grpSp>
      <p:grpSp>
        <p:nvGrpSpPr>
          <p:cNvPr id="33" name="Groupe 32">
            <a:extLst>
              <a:ext uri="{FF2B5EF4-FFF2-40B4-BE49-F238E27FC236}">
                <a16:creationId xmlns:a16="http://schemas.microsoft.com/office/drawing/2014/main" id="{0E8C1C41-81CB-0492-1275-6BFAB500AC82}"/>
              </a:ext>
            </a:extLst>
          </p:cNvPr>
          <p:cNvGrpSpPr/>
          <p:nvPr>
            <p:custDataLst>
              <p:tags r:id="rId12"/>
            </p:custDataLst>
          </p:nvPr>
        </p:nvGrpSpPr>
        <p:grpSpPr>
          <a:xfrm>
            <a:off x="-2743151" y="3260621"/>
            <a:ext cx="2550414" cy="1602875"/>
            <a:chOff x="-2154725" y="1944949"/>
            <a:chExt cx="1562554" cy="1395780"/>
          </a:xfrm>
        </p:grpSpPr>
        <p:sp>
          <p:nvSpPr>
            <p:cNvPr id="34" name="TextBox 3">
              <a:extLst>
                <a:ext uri="{FF2B5EF4-FFF2-40B4-BE49-F238E27FC236}">
                  <a16:creationId xmlns:a16="http://schemas.microsoft.com/office/drawing/2014/main" id="{AB444966-4ED7-F403-D277-51E95F84FA55}"/>
                </a:ext>
              </a:extLst>
            </p:cNvPr>
            <p:cNvSpPr txBox="1"/>
            <p:nvPr/>
          </p:nvSpPr>
          <p:spPr>
            <a:xfrm>
              <a:off x="-2154725" y="1944949"/>
              <a:ext cx="1549231" cy="1395780"/>
            </a:xfrm>
            <a:prstGeom prst="rect">
              <a:avLst/>
            </a:prstGeom>
            <a:gradFill flip="none" rotWithShape="1">
              <a:gsLst>
                <a:gs pos="0">
                  <a:srgbClr val="00A76D">
                    <a:tint val="66000"/>
                    <a:satMod val="160000"/>
                  </a:srgbClr>
                </a:gs>
                <a:gs pos="50000">
                  <a:srgbClr val="00A76D">
                    <a:tint val="44500"/>
                    <a:satMod val="160000"/>
                  </a:srgbClr>
                </a:gs>
                <a:gs pos="100000">
                  <a:srgbClr val="00A76D">
                    <a:tint val="23500"/>
                    <a:satMod val="160000"/>
                  </a:srgbClr>
                </a:gs>
              </a:gsLst>
              <a:lin ang="2700000" scaled="1"/>
              <a:tileRect/>
            </a:gradFill>
            <a:ln>
              <a:noFill/>
            </a:ln>
          </p:spPr>
          <p:txBody>
            <a:bodyPr wrap="square" lIns="91440" tIns="182880" rIns="91440" bIns="91440" rtlCol="0">
              <a:noAutofit/>
            </a:bodyPr>
            <a:lstStyle/>
            <a:p>
              <a:pPr marL="512064" marR="0">
                <a:lnSpc>
                  <a:spcPct val="107000"/>
                </a:lnSpc>
                <a:spcBef>
                  <a:spcPts val="0"/>
                </a:spcBef>
                <a:spcAft>
                  <a:spcPts val="800"/>
                </a:spcAft>
              </a:pPr>
              <a:endParaRPr lang="en-US" sz="1400">
                <a:solidFill>
                  <a:srgbClr val="00A76D"/>
                </a:solidFill>
                <a:effectLst/>
              </a:endParaRPr>
            </a:p>
          </p:txBody>
        </p:sp>
        <p:sp>
          <p:nvSpPr>
            <p:cNvPr id="36" name="ZoneTexte 35">
              <a:extLst>
                <a:ext uri="{FF2B5EF4-FFF2-40B4-BE49-F238E27FC236}">
                  <a16:creationId xmlns:a16="http://schemas.microsoft.com/office/drawing/2014/main" id="{432B46EC-C0FD-F861-918A-5AFD9106431B}"/>
                </a:ext>
              </a:extLst>
            </p:cNvPr>
            <p:cNvSpPr txBox="1"/>
            <p:nvPr/>
          </p:nvSpPr>
          <p:spPr>
            <a:xfrm>
              <a:off x="-2131964" y="2816740"/>
              <a:ext cx="1539793" cy="375215"/>
            </a:xfrm>
            <a:prstGeom prst="rect">
              <a:avLst/>
            </a:prstGeom>
            <a:noFill/>
          </p:spPr>
          <p:txBody>
            <a:bodyPr wrap="square" rtlCol="0">
              <a:spAutoFit/>
            </a:bodyPr>
            <a:lstStyle/>
            <a:p>
              <a:r>
                <a:rPr lang="fr-CA" sz="1100" b="0" i="0">
                  <a:effectLst/>
                  <a:latin typeface="Inter" panose="02000503000000020004" pitchFamily="2" charset="0"/>
                  <a:ea typeface="Inter" panose="02000503000000020004" pitchFamily="2" charset="0"/>
                </a:rPr>
                <a:t>Veuillez-vous référer à la </a:t>
              </a:r>
              <a:r>
                <a:rPr lang="fr-CA" sz="1100" b="1" i="1" u="sng" strike="noStrike">
                  <a:effectLst/>
                  <a:latin typeface="Inter" panose="02000503000000020004" pitchFamily="2" charset="0"/>
                  <a:ea typeface="Inter" panose="02000503000000020004" pitchFamily="2" charset="0"/>
                  <a:hlinkClick r:id="rId18">
                    <a:extLst>
                      <a:ext uri="{A12FA001-AC4F-418D-AE19-62706E023703}">
                        <ahyp:hlinkClr xmlns:ahyp="http://schemas.microsoft.com/office/drawing/2018/hyperlinkcolor" val="tx"/>
                      </a:ext>
                    </a:extLst>
                  </a:hlinkClick>
                </a:rPr>
                <a:t>Loi sur les normes du travail (LNT)</a:t>
              </a:r>
              <a:r>
                <a:rPr lang="fr-CA" sz="1100" b="0" i="0">
                  <a:effectLst/>
                  <a:latin typeface="Inter" panose="02000503000000020004" pitchFamily="2" charset="0"/>
                  <a:ea typeface="Inter" panose="02000503000000020004" pitchFamily="2" charset="0"/>
                </a:rPr>
                <a:t>. </a:t>
              </a:r>
              <a:endParaRPr lang="fr-CA" sz="1100">
                <a:latin typeface="Inter" panose="02000503000000020004" pitchFamily="2" charset="0"/>
                <a:ea typeface="Inter" panose="02000503000000020004" pitchFamily="2" charset="0"/>
              </a:endParaRPr>
            </a:p>
          </p:txBody>
        </p:sp>
      </p:grpSp>
      <p:grpSp>
        <p:nvGrpSpPr>
          <p:cNvPr id="40" name="Groupe 39">
            <a:extLst>
              <a:ext uri="{FF2B5EF4-FFF2-40B4-BE49-F238E27FC236}">
                <a16:creationId xmlns:a16="http://schemas.microsoft.com/office/drawing/2014/main" id="{75975A9C-0DA4-8C2C-8F65-FAFC76D52B1F}"/>
              </a:ext>
            </a:extLst>
          </p:cNvPr>
          <p:cNvGrpSpPr/>
          <p:nvPr>
            <p:custDataLst>
              <p:tags r:id="rId13"/>
            </p:custDataLst>
          </p:nvPr>
        </p:nvGrpSpPr>
        <p:grpSpPr>
          <a:xfrm>
            <a:off x="-2727852" y="6060696"/>
            <a:ext cx="2525810" cy="1850698"/>
            <a:chOff x="-2154725" y="1944949"/>
            <a:chExt cx="1556918" cy="1395780"/>
          </a:xfrm>
        </p:grpSpPr>
        <p:sp>
          <p:nvSpPr>
            <p:cNvPr id="41" name="TextBox 3">
              <a:extLst>
                <a:ext uri="{FF2B5EF4-FFF2-40B4-BE49-F238E27FC236}">
                  <a16:creationId xmlns:a16="http://schemas.microsoft.com/office/drawing/2014/main" id="{7C6D60D1-2BDD-4331-8EA1-3D6D112AA4F3}"/>
                </a:ext>
              </a:extLst>
            </p:cNvPr>
            <p:cNvSpPr txBox="1"/>
            <p:nvPr/>
          </p:nvSpPr>
          <p:spPr>
            <a:xfrm>
              <a:off x="-2154725" y="1944949"/>
              <a:ext cx="1549231" cy="1395780"/>
            </a:xfrm>
            <a:prstGeom prst="rect">
              <a:avLst/>
            </a:prstGeom>
            <a:gradFill flip="none" rotWithShape="1">
              <a:gsLst>
                <a:gs pos="0">
                  <a:srgbClr val="00A76D">
                    <a:tint val="66000"/>
                    <a:satMod val="160000"/>
                  </a:srgbClr>
                </a:gs>
                <a:gs pos="50000">
                  <a:srgbClr val="00A76D">
                    <a:tint val="44500"/>
                    <a:satMod val="160000"/>
                  </a:srgbClr>
                </a:gs>
                <a:gs pos="100000">
                  <a:srgbClr val="00A76D">
                    <a:tint val="23500"/>
                    <a:satMod val="160000"/>
                  </a:srgbClr>
                </a:gs>
              </a:gsLst>
              <a:lin ang="2700000" scaled="1"/>
              <a:tileRect/>
            </a:gradFill>
            <a:ln>
              <a:noFill/>
            </a:ln>
          </p:spPr>
          <p:txBody>
            <a:bodyPr wrap="square" lIns="91440" tIns="182880" rIns="91440" bIns="91440" rtlCol="0">
              <a:noAutofit/>
            </a:bodyPr>
            <a:lstStyle/>
            <a:p>
              <a:pPr marL="512064" marR="0">
                <a:lnSpc>
                  <a:spcPct val="107000"/>
                </a:lnSpc>
                <a:spcBef>
                  <a:spcPts val="0"/>
                </a:spcBef>
                <a:spcAft>
                  <a:spcPts val="800"/>
                </a:spcAft>
              </a:pPr>
              <a:endParaRPr lang="en-US" sz="1400">
                <a:solidFill>
                  <a:srgbClr val="00A76D"/>
                </a:solidFill>
                <a:effectLst/>
              </a:endParaRPr>
            </a:p>
          </p:txBody>
        </p:sp>
        <p:sp>
          <p:nvSpPr>
            <p:cNvPr id="43" name="ZoneTexte 42">
              <a:extLst>
                <a:ext uri="{FF2B5EF4-FFF2-40B4-BE49-F238E27FC236}">
                  <a16:creationId xmlns:a16="http://schemas.microsoft.com/office/drawing/2014/main" id="{7A5C964C-AB08-82C4-3C13-DD6FB58D9DCA}"/>
                </a:ext>
              </a:extLst>
            </p:cNvPr>
            <p:cNvSpPr txBox="1"/>
            <p:nvPr/>
          </p:nvSpPr>
          <p:spPr>
            <a:xfrm>
              <a:off x="-2137600" y="2776992"/>
              <a:ext cx="1539793" cy="324971"/>
            </a:xfrm>
            <a:prstGeom prst="rect">
              <a:avLst/>
            </a:prstGeom>
            <a:noFill/>
          </p:spPr>
          <p:txBody>
            <a:bodyPr wrap="square" rtlCol="0">
              <a:spAutoFit/>
            </a:bodyPr>
            <a:lstStyle/>
            <a:p>
              <a:r>
                <a:rPr lang="fr-CA" sz="1100" b="0" i="0">
                  <a:effectLst/>
                  <a:latin typeface="Inter" panose="02000503000000020004" pitchFamily="2" charset="0"/>
                  <a:ea typeface="Inter" panose="02000503000000020004" pitchFamily="2" charset="0"/>
                </a:rPr>
                <a:t>Veuillez-vous référer à la </a:t>
              </a:r>
              <a:r>
                <a:rPr lang="fr-CA" sz="1100" b="1" i="1" u="sng" strike="noStrike">
                  <a:effectLst/>
                  <a:latin typeface="Inter" panose="02000503000000020004" pitchFamily="2" charset="0"/>
                  <a:ea typeface="Inter" panose="02000503000000020004" pitchFamily="2" charset="0"/>
                  <a:hlinkClick r:id="rId18">
                    <a:extLst>
                      <a:ext uri="{A12FA001-AC4F-418D-AE19-62706E023703}">
                        <ahyp:hlinkClr xmlns:ahyp="http://schemas.microsoft.com/office/drawing/2018/hyperlinkcolor" val="tx"/>
                      </a:ext>
                    </a:extLst>
                  </a:hlinkClick>
                </a:rPr>
                <a:t>Loi sur les normes du travail (LNT)</a:t>
              </a:r>
              <a:r>
                <a:rPr lang="fr-CA" sz="1100" b="0" i="0">
                  <a:effectLst/>
                  <a:latin typeface="Inter" panose="02000503000000020004" pitchFamily="2" charset="0"/>
                  <a:ea typeface="Inter" panose="02000503000000020004" pitchFamily="2" charset="0"/>
                </a:rPr>
                <a:t>. </a:t>
              </a:r>
              <a:endParaRPr lang="fr-CA" sz="1100">
                <a:latin typeface="Inter" panose="02000503000000020004" pitchFamily="2" charset="0"/>
                <a:ea typeface="Inter" panose="02000503000000020004" pitchFamily="2" charset="0"/>
              </a:endParaRPr>
            </a:p>
          </p:txBody>
        </p:sp>
      </p:grpSp>
      <p:pic>
        <p:nvPicPr>
          <p:cNvPr id="44" name="Picture 3">
            <a:extLst>
              <a:ext uri="{FF2B5EF4-FFF2-40B4-BE49-F238E27FC236}">
                <a16:creationId xmlns:a16="http://schemas.microsoft.com/office/drawing/2014/main" id="{AA03EA2F-125C-AE5E-3FDF-542D575CB068}"/>
              </a:ext>
            </a:extLst>
          </p:cNvPr>
          <p:cNvPicPr>
            <a:picLocks noChangeAspect="1" noChangeArrowheads="1"/>
          </p:cNvPicPr>
          <p:nvPr>
            <p:custDataLst>
              <p:tags r:id="rId14"/>
            </p:custDataLst>
          </p:nvPr>
        </p:nvPicPr>
        <p:blipFill>
          <a:blip r:embed="rId19">
            <a:extLst>
              <a:ext uri="{28A0092B-C50C-407E-A947-70E740481C1C}">
                <a14:useLocalDpi xmlns:a14="http://schemas.microsoft.com/office/drawing/2010/main" val="0"/>
              </a:ext>
            </a:extLst>
          </a:blip>
          <a:srcRect/>
          <a:stretch>
            <a:fillRect/>
          </a:stretch>
        </p:blipFill>
        <p:spPr bwMode="auto">
          <a:xfrm>
            <a:off x="-1862708" y="360587"/>
            <a:ext cx="752275" cy="775820"/>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3">
            <a:extLst>
              <a:ext uri="{FF2B5EF4-FFF2-40B4-BE49-F238E27FC236}">
                <a16:creationId xmlns:a16="http://schemas.microsoft.com/office/drawing/2014/main" id="{DC736D2D-09C8-E004-FA25-4E4D7E304D6E}"/>
              </a:ext>
            </a:extLst>
          </p:cNvPr>
          <p:cNvPicPr>
            <a:picLocks noChangeAspect="1" noChangeArrowheads="1"/>
          </p:cNvPicPr>
          <p:nvPr>
            <p:custDataLst>
              <p:tags r:id="rId15"/>
            </p:custDataLst>
          </p:nvPr>
        </p:nvPicPr>
        <p:blipFill>
          <a:blip r:embed="rId19">
            <a:extLst>
              <a:ext uri="{28A0092B-C50C-407E-A947-70E740481C1C}">
                <a14:useLocalDpi xmlns:a14="http://schemas.microsoft.com/office/drawing/2010/main" val="0"/>
              </a:ext>
            </a:extLst>
          </a:blip>
          <a:srcRect/>
          <a:stretch>
            <a:fillRect/>
          </a:stretch>
        </p:blipFill>
        <p:spPr bwMode="auto">
          <a:xfrm>
            <a:off x="-1862707" y="3310445"/>
            <a:ext cx="752275" cy="775820"/>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3">
            <a:extLst>
              <a:ext uri="{FF2B5EF4-FFF2-40B4-BE49-F238E27FC236}">
                <a16:creationId xmlns:a16="http://schemas.microsoft.com/office/drawing/2014/main" id="{746EBF2A-6717-EE05-6F88-0591A54D4CF5}"/>
              </a:ext>
            </a:extLst>
          </p:cNvPr>
          <p:cNvPicPr>
            <a:picLocks noChangeAspect="1" noChangeArrowheads="1"/>
          </p:cNvPicPr>
          <p:nvPr>
            <p:custDataLst>
              <p:tags r:id="rId16"/>
            </p:custDataLst>
          </p:nvPr>
        </p:nvPicPr>
        <p:blipFill>
          <a:blip r:embed="rId19">
            <a:extLst>
              <a:ext uri="{28A0092B-C50C-407E-A947-70E740481C1C}">
                <a14:useLocalDpi xmlns:a14="http://schemas.microsoft.com/office/drawing/2010/main" val="0"/>
              </a:ext>
            </a:extLst>
          </a:blip>
          <a:srcRect/>
          <a:stretch>
            <a:fillRect/>
          </a:stretch>
        </p:blipFill>
        <p:spPr bwMode="auto">
          <a:xfrm>
            <a:off x="-1839665" y="6071518"/>
            <a:ext cx="752275" cy="77582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3E1E1"/>
        </a:solidFill>
        <a:effectLst/>
      </p:bgPr>
    </p:bg>
    <p:spTree>
      <p:nvGrpSpPr>
        <p:cNvPr id="1" name=""/>
        <p:cNvGrpSpPr/>
        <p:nvPr/>
      </p:nvGrpSpPr>
      <p:grpSpPr>
        <a:xfrm>
          <a:off x="0" y="0"/>
          <a:ext cx="0" cy="0"/>
          <a:chOff x="0" y="0"/>
          <a:chExt cx="0" cy="0"/>
        </a:xfrm>
      </p:grpSpPr>
      <p:sp>
        <p:nvSpPr>
          <p:cNvPr id="2" name="Freeform 2"/>
          <p:cNvSpPr>
            <a:spLocks noGrp="1" noRot="1" noMove="1" noResize="1" noEditPoints="1" noAdjustHandles="1" noChangeArrowheads="1" noChangeShapeType="1"/>
          </p:cNvSpPr>
          <p:nvPr/>
        </p:nvSpPr>
        <p:spPr>
          <a:xfrm>
            <a:off x="-1059963" y="1028700"/>
            <a:ext cx="5786837" cy="2531741"/>
          </a:xfrm>
          <a:custGeom>
            <a:avLst/>
            <a:gdLst/>
            <a:ahLst/>
            <a:cxnLst/>
            <a:rect l="l" t="t" r="r" b="b"/>
            <a:pathLst>
              <a:path w="5786837" h="2531741">
                <a:moveTo>
                  <a:pt x="0" y="0"/>
                </a:moveTo>
                <a:lnTo>
                  <a:pt x="5786838" y="0"/>
                </a:lnTo>
                <a:lnTo>
                  <a:pt x="5786838" y="2531741"/>
                </a:lnTo>
                <a:lnTo>
                  <a:pt x="0" y="2531741"/>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fr-CA"/>
          </a:p>
        </p:txBody>
      </p:sp>
      <p:sp>
        <p:nvSpPr>
          <p:cNvPr id="3" name="Freeform 3"/>
          <p:cNvSpPr>
            <a:spLocks noGrp="1" noRot="1" noMove="1" noResize="1" noEditPoints="1" noAdjustHandles="1" noChangeArrowheads="1" noChangeShapeType="1"/>
          </p:cNvSpPr>
          <p:nvPr/>
        </p:nvSpPr>
        <p:spPr>
          <a:xfrm>
            <a:off x="10768042" y="7729575"/>
            <a:ext cx="2043613" cy="2028750"/>
          </a:xfrm>
          <a:custGeom>
            <a:avLst/>
            <a:gdLst/>
            <a:ahLst/>
            <a:cxnLst/>
            <a:rect l="l" t="t" r="r" b="b"/>
            <a:pathLst>
              <a:path w="2043613" h="2028750">
                <a:moveTo>
                  <a:pt x="0" y="0"/>
                </a:moveTo>
                <a:lnTo>
                  <a:pt x="2043613" y="0"/>
                </a:lnTo>
                <a:lnTo>
                  <a:pt x="2043613" y="2028750"/>
                </a:lnTo>
                <a:lnTo>
                  <a:pt x="0" y="2028750"/>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fr-CA"/>
          </a:p>
        </p:txBody>
      </p:sp>
      <p:sp>
        <p:nvSpPr>
          <p:cNvPr id="4" name="Freeform 4"/>
          <p:cNvSpPr>
            <a:spLocks noGrp="1" noRot="1" noMove="1" noResize="1" noEditPoints="1" noAdjustHandles="1" noChangeArrowheads="1" noChangeShapeType="1"/>
          </p:cNvSpPr>
          <p:nvPr/>
        </p:nvSpPr>
        <p:spPr>
          <a:xfrm>
            <a:off x="12811655" y="4842829"/>
            <a:ext cx="5476345" cy="4640290"/>
          </a:xfrm>
          <a:custGeom>
            <a:avLst/>
            <a:gdLst/>
            <a:ahLst/>
            <a:cxnLst/>
            <a:rect l="l" t="t" r="r" b="b"/>
            <a:pathLst>
              <a:path w="5476345" h="4640290">
                <a:moveTo>
                  <a:pt x="0" y="0"/>
                </a:moveTo>
                <a:lnTo>
                  <a:pt x="5476345" y="0"/>
                </a:lnTo>
                <a:lnTo>
                  <a:pt x="5476345" y="4640290"/>
                </a:lnTo>
                <a:lnTo>
                  <a:pt x="0" y="4640290"/>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fr-CA"/>
          </a:p>
        </p:txBody>
      </p:sp>
      <p:sp>
        <p:nvSpPr>
          <p:cNvPr id="5" name="Freeform 5"/>
          <p:cNvSpPr>
            <a:spLocks noGrp="1" noRot="1" noMove="1" noResize="1" noEditPoints="1" noAdjustHandles="1" noChangeArrowheads="1" noChangeShapeType="1"/>
          </p:cNvSpPr>
          <p:nvPr/>
        </p:nvSpPr>
        <p:spPr>
          <a:xfrm>
            <a:off x="10737034" y="8143605"/>
            <a:ext cx="7550966" cy="3056295"/>
          </a:xfrm>
          <a:custGeom>
            <a:avLst/>
            <a:gdLst/>
            <a:ahLst/>
            <a:cxnLst/>
            <a:rect l="l" t="t" r="r" b="b"/>
            <a:pathLst>
              <a:path w="7550966" h="3056295">
                <a:moveTo>
                  <a:pt x="0" y="0"/>
                </a:moveTo>
                <a:lnTo>
                  <a:pt x="7550966" y="0"/>
                </a:lnTo>
                <a:lnTo>
                  <a:pt x="7550966" y="3056295"/>
                </a:lnTo>
                <a:lnTo>
                  <a:pt x="0" y="3056295"/>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fr-CA"/>
          </a:p>
        </p:txBody>
      </p:sp>
      <p:sp>
        <p:nvSpPr>
          <p:cNvPr id="6" name="Freeform 6"/>
          <p:cNvSpPr>
            <a:spLocks noGrp="1" noRot="1" noMove="1" noResize="1" noEditPoints="1" noAdjustHandles="1" noChangeArrowheads="1" noChangeShapeType="1"/>
          </p:cNvSpPr>
          <p:nvPr/>
        </p:nvSpPr>
        <p:spPr>
          <a:xfrm>
            <a:off x="252804" y="4011933"/>
            <a:ext cx="4474071" cy="1131567"/>
          </a:xfrm>
          <a:custGeom>
            <a:avLst/>
            <a:gdLst/>
            <a:ahLst/>
            <a:cxnLst/>
            <a:rect l="l" t="t" r="r" b="b"/>
            <a:pathLst>
              <a:path w="4474071" h="1131567">
                <a:moveTo>
                  <a:pt x="0" y="0"/>
                </a:moveTo>
                <a:lnTo>
                  <a:pt x="4474071" y="0"/>
                </a:lnTo>
                <a:lnTo>
                  <a:pt x="4474071" y="1131567"/>
                </a:lnTo>
                <a:lnTo>
                  <a:pt x="0" y="1131567"/>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fr-CA"/>
          </a:p>
        </p:txBody>
      </p:sp>
      <p:sp>
        <p:nvSpPr>
          <p:cNvPr id="7" name="TextBox 7"/>
          <p:cNvSpPr txBox="1">
            <a:spLocks noGrp="1" noRot="1" noMove="1" noResize="1" noEditPoints="1" noAdjustHandles="1" noChangeArrowheads="1" noChangeShapeType="1"/>
          </p:cNvSpPr>
          <p:nvPr/>
        </p:nvSpPr>
        <p:spPr>
          <a:xfrm>
            <a:off x="381961" y="1742175"/>
            <a:ext cx="3400784" cy="1047642"/>
          </a:xfrm>
          <a:prstGeom prst="rect">
            <a:avLst/>
          </a:prstGeom>
        </p:spPr>
        <p:txBody>
          <a:bodyPr lIns="0" tIns="0" rIns="0" bIns="0" rtlCol="0" anchor="t">
            <a:spAutoFit/>
          </a:bodyPr>
          <a:lstStyle/>
          <a:p>
            <a:pPr algn="ctr">
              <a:lnSpc>
                <a:spcPts val="4200"/>
              </a:lnSpc>
            </a:pPr>
            <a:r>
              <a:rPr lang="en-US" sz="3000" b="1">
                <a:solidFill>
                  <a:srgbClr val="FFFFFF"/>
                </a:solidFill>
                <a:latin typeface="Playfair Display Heavy"/>
                <a:ea typeface="Playfair Display Heavy"/>
                <a:cs typeface="Playfair Display Heavy"/>
                <a:sym typeface="Playfair Display Heavy"/>
              </a:rPr>
              <a:t>Module 5 : Congés et vacances</a:t>
            </a:r>
          </a:p>
        </p:txBody>
      </p:sp>
      <p:sp>
        <p:nvSpPr>
          <p:cNvPr id="8" name="TextBox 8"/>
          <p:cNvSpPr txBox="1">
            <a:spLocks noGrp="1" noRot="1" noMove="1" noResize="1" noEditPoints="1" noAdjustHandles="1" noChangeArrowheads="1" noChangeShapeType="1"/>
          </p:cNvSpPr>
          <p:nvPr/>
        </p:nvSpPr>
        <p:spPr>
          <a:xfrm>
            <a:off x="2660613" y="5825858"/>
            <a:ext cx="9525" cy="622827"/>
          </a:xfrm>
          <a:prstGeom prst="rect">
            <a:avLst/>
          </a:prstGeom>
        </p:spPr>
        <p:txBody>
          <a:bodyPr lIns="0" tIns="0" rIns="0" bIns="0" rtlCol="0" anchor="t">
            <a:spAutoFit/>
          </a:bodyPr>
          <a:lstStyle/>
          <a:p>
            <a:pPr algn="ctr">
              <a:lnSpc>
                <a:spcPts val="5040"/>
              </a:lnSpc>
            </a:pPr>
            <a:endParaRPr/>
          </a:p>
        </p:txBody>
      </p:sp>
      <p:sp>
        <p:nvSpPr>
          <p:cNvPr id="9" name="TextBox 9"/>
          <p:cNvSpPr txBox="1">
            <a:spLocks noGrp="1" noRot="1" noMove="1" noResize="1" noEditPoints="1" noAdjustHandles="1" noChangeArrowheads="1" noChangeShapeType="1"/>
          </p:cNvSpPr>
          <p:nvPr/>
        </p:nvSpPr>
        <p:spPr>
          <a:xfrm>
            <a:off x="568806" y="4236404"/>
            <a:ext cx="3842065" cy="606425"/>
          </a:xfrm>
          <a:prstGeom prst="rect">
            <a:avLst/>
          </a:prstGeom>
        </p:spPr>
        <p:txBody>
          <a:bodyPr lIns="0" tIns="0" rIns="0" bIns="0" rtlCol="0" anchor="t">
            <a:spAutoFit/>
          </a:bodyPr>
          <a:lstStyle/>
          <a:p>
            <a:pPr algn="ctr">
              <a:lnSpc>
                <a:spcPts val="4900"/>
              </a:lnSpc>
            </a:pPr>
            <a:r>
              <a:rPr lang="en-US" sz="3500" b="1">
                <a:solidFill>
                  <a:srgbClr val="000000"/>
                </a:solidFill>
                <a:latin typeface="Playfair Display Bold"/>
                <a:ea typeface="Playfair Display Bold"/>
                <a:cs typeface="Playfair Display Bold"/>
                <a:sym typeface="Playfair Display Bold"/>
              </a:rPr>
              <a:t>Table des matières</a:t>
            </a:r>
          </a:p>
        </p:txBody>
      </p:sp>
      <p:sp>
        <p:nvSpPr>
          <p:cNvPr id="10" name="Freeform 10"/>
          <p:cNvSpPr>
            <a:spLocks noGrp="1" noRot="1" noMove="1" noResize="1" noEditPoints="1" noAdjustHandles="1" noChangeArrowheads="1" noChangeShapeType="1"/>
          </p:cNvSpPr>
          <p:nvPr/>
        </p:nvSpPr>
        <p:spPr>
          <a:xfrm>
            <a:off x="365565" y="5468002"/>
            <a:ext cx="2935783" cy="675230"/>
          </a:xfrm>
          <a:custGeom>
            <a:avLst/>
            <a:gdLst/>
            <a:ahLst/>
            <a:cxnLst/>
            <a:rect l="l" t="t" r="r" b="b"/>
            <a:pathLst>
              <a:path w="2935783" h="675230">
                <a:moveTo>
                  <a:pt x="0" y="0"/>
                </a:moveTo>
                <a:lnTo>
                  <a:pt x="2935783" y="0"/>
                </a:lnTo>
                <a:lnTo>
                  <a:pt x="2935783" y="675230"/>
                </a:lnTo>
                <a:lnTo>
                  <a:pt x="0" y="675230"/>
                </a:lnTo>
                <a:lnTo>
                  <a:pt x="0" y="0"/>
                </a:lnTo>
                <a:close/>
              </a:path>
            </a:pathLst>
          </a:custGeom>
          <a:blipFill>
            <a:blip>
              <a:extLst>
                <a:ext uri="{96DAC541-7B7A-43D3-8B79-37D633B846F1}">
                  <asvg:svgBlip xmlns:asvg="http://schemas.microsoft.com/office/drawing/2016/SVG/main" r:embed="rId8"/>
                </a:ext>
              </a:extLst>
            </a:blip>
            <a:stretch>
              <a:fillRect/>
            </a:stretch>
          </a:blipFill>
        </p:spPr>
        <p:txBody>
          <a:bodyPr/>
          <a:lstStyle/>
          <a:p>
            <a:endParaRPr lang="fr-CA"/>
          </a:p>
        </p:txBody>
      </p:sp>
      <p:sp>
        <p:nvSpPr>
          <p:cNvPr id="11" name="Freeform 11"/>
          <p:cNvSpPr>
            <a:spLocks noGrp="1" noRot="1" noMove="1" noResize="1" noEditPoints="1" noAdjustHandles="1" noChangeArrowheads="1" noChangeShapeType="1"/>
          </p:cNvSpPr>
          <p:nvPr/>
        </p:nvSpPr>
        <p:spPr>
          <a:xfrm>
            <a:off x="365565" y="6447446"/>
            <a:ext cx="2935783" cy="675230"/>
          </a:xfrm>
          <a:custGeom>
            <a:avLst/>
            <a:gdLst/>
            <a:ahLst/>
            <a:cxnLst/>
            <a:rect l="l" t="t" r="r" b="b"/>
            <a:pathLst>
              <a:path w="2935783" h="675230">
                <a:moveTo>
                  <a:pt x="0" y="0"/>
                </a:moveTo>
                <a:lnTo>
                  <a:pt x="2935783" y="0"/>
                </a:lnTo>
                <a:lnTo>
                  <a:pt x="2935783" y="675231"/>
                </a:lnTo>
                <a:lnTo>
                  <a:pt x="0" y="675231"/>
                </a:lnTo>
                <a:lnTo>
                  <a:pt x="0" y="0"/>
                </a:lnTo>
                <a:close/>
              </a:path>
            </a:pathLst>
          </a:custGeom>
          <a:blipFill>
            <a:blip>
              <a:extLst>
                <a:ext uri="{96DAC541-7B7A-43D3-8B79-37D633B846F1}">
                  <asvg:svgBlip xmlns:asvg="http://schemas.microsoft.com/office/drawing/2016/SVG/main" r:embed="rId8"/>
                </a:ext>
              </a:extLst>
            </a:blip>
            <a:stretch>
              <a:fillRect/>
            </a:stretch>
          </a:blipFill>
        </p:spPr>
        <p:txBody>
          <a:bodyPr/>
          <a:lstStyle/>
          <a:p>
            <a:endParaRPr lang="fr-CA"/>
          </a:p>
        </p:txBody>
      </p:sp>
      <p:sp>
        <p:nvSpPr>
          <p:cNvPr id="12" name="Freeform 12"/>
          <p:cNvSpPr>
            <a:spLocks noGrp="1" noRot="1" noMove="1" noResize="1" noEditPoints="1" noAdjustHandles="1" noChangeArrowheads="1" noChangeShapeType="1"/>
          </p:cNvSpPr>
          <p:nvPr/>
        </p:nvSpPr>
        <p:spPr>
          <a:xfrm>
            <a:off x="365565" y="7426891"/>
            <a:ext cx="2935783" cy="675230"/>
          </a:xfrm>
          <a:custGeom>
            <a:avLst/>
            <a:gdLst/>
            <a:ahLst/>
            <a:cxnLst/>
            <a:rect l="l" t="t" r="r" b="b"/>
            <a:pathLst>
              <a:path w="2935783" h="675230">
                <a:moveTo>
                  <a:pt x="0" y="0"/>
                </a:moveTo>
                <a:lnTo>
                  <a:pt x="2935783" y="0"/>
                </a:lnTo>
                <a:lnTo>
                  <a:pt x="2935783" y="675230"/>
                </a:lnTo>
                <a:lnTo>
                  <a:pt x="0" y="675230"/>
                </a:lnTo>
                <a:lnTo>
                  <a:pt x="0" y="0"/>
                </a:lnTo>
                <a:close/>
              </a:path>
            </a:pathLst>
          </a:custGeom>
          <a:blipFill>
            <a:blip>
              <a:extLst>
                <a:ext uri="{96DAC541-7B7A-43D3-8B79-37D633B846F1}">
                  <asvg:svgBlip xmlns:asvg="http://schemas.microsoft.com/office/drawing/2016/SVG/main" r:embed="rId8"/>
                </a:ext>
              </a:extLst>
            </a:blip>
            <a:stretch>
              <a:fillRect/>
            </a:stretch>
          </a:blipFill>
        </p:spPr>
        <p:txBody>
          <a:bodyPr/>
          <a:lstStyle/>
          <a:p>
            <a:endParaRPr lang="fr-CA"/>
          </a:p>
        </p:txBody>
      </p:sp>
      <p:sp>
        <p:nvSpPr>
          <p:cNvPr id="13" name="Freeform 13"/>
          <p:cNvSpPr>
            <a:spLocks noGrp="1" noRot="1" noMove="1" noResize="1" noEditPoints="1" noAdjustHandles="1" noChangeArrowheads="1" noChangeShapeType="1"/>
          </p:cNvSpPr>
          <p:nvPr/>
        </p:nvSpPr>
        <p:spPr>
          <a:xfrm>
            <a:off x="365565" y="8406335"/>
            <a:ext cx="2935783" cy="675230"/>
          </a:xfrm>
          <a:custGeom>
            <a:avLst/>
            <a:gdLst/>
            <a:ahLst/>
            <a:cxnLst/>
            <a:rect l="l" t="t" r="r" b="b"/>
            <a:pathLst>
              <a:path w="2935783" h="675230">
                <a:moveTo>
                  <a:pt x="0" y="0"/>
                </a:moveTo>
                <a:lnTo>
                  <a:pt x="2935783" y="0"/>
                </a:lnTo>
                <a:lnTo>
                  <a:pt x="2935783" y="675230"/>
                </a:lnTo>
                <a:lnTo>
                  <a:pt x="0" y="675230"/>
                </a:lnTo>
                <a:lnTo>
                  <a:pt x="0" y="0"/>
                </a:lnTo>
                <a:close/>
              </a:path>
            </a:pathLst>
          </a:custGeom>
          <a:blipFill>
            <a:blip>
              <a:extLst>
                <a:ext uri="{96DAC541-7B7A-43D3-8B79-37D633B846F1}">
                  <asvg:svgBlip xmlns:asvg="http://schemas.microsoft.com/office/drawing/2016/SVG/main" r:embed="rId8"/>
                </a:ext>
              </a:extLst>
            </a:blip>
            <a:stretch>
              <a:fillRect/>
            </a:stretch>
          </a:blipFill>
        </p:spPr>
        <p:txBody>
          <a:bodyPr/>
          <a:lstStyle/>
          <a:p>
            <a:endParaRPr lang="fr-CA"/>
          </a:p>
        </p:txBody>
      </p:sp>
      <p:sp>
        <p:nvSpPr>
          <p:cNvPr id="14" name="TextBox 14"/>
          <p:cNvSpPr txBox="1">
            <a:spLocks noGrp="1" noRot="1" noMove="1" noResize="1" noEditPoints="1" noAdjustHandles="1" noChangeArrowheads="1" noChangeShapeType="1"/>
          </p:cNvSpPr>
          <p:nvPr/>
        </p:nvSpPr>
        <p:spPr>
          <a:xfrm>
            <a:off x="1028700" y="5559158"/>
            <a:ext cx="1790066" cy="533400"/>
          </a:xfrm>
          <a:prstGeom prst="rect">
            <a:avLst/>
          </a:prstGeom>
        </p:spPr>
        <p:txBody>
          <a:bodyPr lIns="0" tIns="0" rIns="0" bIns="0" rtlCol="0" anchor="t">
            <a:spAutoFit/>
          </a:bodyPr>
          <a:lstStyle/>
          <a:p>
            <a:pPr algn="ctr">
              <a:lnSpc>
                <a:spcPts val="2100"/>
              </a:lnSpc>
            </a:pPr>
            <a:r>
              <a:rPr lang="en-US" sz="1500">
                <a:solidFill>
                  <a:srgbClr val="FFFFFF"/>
                </a:solidFill>
                <a:latin typeface="Inter"/>
                <a:ea typeface="Inter"/>
                <a:cs typeface="Inter"/>
                <a:sym typeface="Inter"/>
              </a:rPr>
              <a:t>Congés </a:t>
            </a:r>
            <a:r>
              <a:rPr lang="en-US" sz="1500" err="1">
                <a:solidFill>
                  <a:srgbClr val="FFFFFF"/>
                </a:solidFill>
                <a:latin typeface="Inter"/>
                <a:ea typeface="Inter"/>
                <a:cs typeface="Inter"/>
                <a:sym typeface="Inter"/>
              </a:rPr>
              <a:t>payés</a:t>
            </a:r>
            <a:r>
              <a:rPr lang="en-US" sz="1500">
                <a:solidFill>
                  <a:srgbClr val="FFFFFF"/>
                </a:solidFill>
                <a:latin typeface="Inter"/>
                <a:ea typeface="Inter"/>
                <a:cs typeface="Inter"/>
                <a:sym typeface="Inter"/>
              </a:rPr>
              <a:t> et </a:t>
            </a:r>
            <a:r>
              <a:rPr lang="en-US" sz="1500" err="1">
                <a:solidFill>
                  <a:srgbClr val="FFFFFF"/>
                </a:solidFill>
                <a:latin typeface="Inter"/>
                <a:ea typeface="Inter"/>
                <a:cs typeface="Inter"/>
                <a:sym typeface="Inter"/>
              </a:rPr>
              <a:t>jours</a:t>
            </a:r>
            <a:r>
              <a:rPr lang="en-US" sz="1500">
                <a:solidFill>
                  <a:srgbClr val="FFFFFF"/>
                </a:solidFill>
                <a:latin typeface="Inter"/>
                <a:ea typeface="Inter"/>
                <a:cs typeface="Inter"/>
                <a:sym typeface="Inter"/>
              </a:rPr>
              <a:t> </a:t>
            </a:r>
            <a:r>
              <a:rPr lang="en-US" sz="1500" err="1">
                <a:solidFill>
                  <a:srgbClr val="FFFFFF"/>
                </a:solidFill>
                <a:latin typeface="Inter"/>
                <a:ea typeface="Inter"/>
                <a:cs typeface="Inter"/>
                <a:sym typeface="Inter"/>
              </a:rPr>
              <a:t>fériés</a:t>
            </a:r>
            <a:endParaRPr lang="en-US" sz="1500">
              <a:solidFill>
                <a:srgbClr val="FFFFFF"/>
              </a:solidFill>
              <a:latin typeface="Inter"/>
              <a:ea typeface="Inter"/>
              <a:cs typeface="Inter"/>
              <a:sym typeface="Inter"/>
            </a:endParaRPr>
          </a:p>
        </p:txBody>
      </p:sp>
      <p:sp>
        <p:nvSpPr>
          <p:cNvPr id="15" name="TextBox 15"/>
          <p:cNvSpPr txBox="1">
            <a:spLocks noGrp="1" noRot="1" noMove="1" noResize="1" noEditPoints="1" noAdjustHandles="1" noChangeArrowheads="1" noChangeShapeType="1"/>
          </p:cNvSpPr>
          <p:nvPr/>
        </p:nvSpPr>
        <p:spPr>
          <a:xfrm>
            <a:off x="1155461" y="6510985"/>
            <a:ext cx="1790066" cy="533400"/>
          </a:xfrm>
          <a:prstGeom prst="rect">
            <a:avLst/>
          </a:prstGeom>
        </p:spPr>
        <p:txBody>
          <a:bodyPr lIns="0" tIns="0" rIns="0" bIns="0" rtlCol="0" anchor="t">
            <a:spAutoFit/>
          </a:bodyPr>
          <a:lstStyle/>
          <a:p>
            <a:pPr algn="ctr">
              <a:lnSpc>
                <a:spcPts val="2100"/>
              </a:lnSpc>
            </a:pPr>
            <a:r>
              <a:rPr lang="en-US" sz="1500">
                <a:solidFill>
                  <a:srgbClr val="FFFFFF"/>
                </a:solidFill>
                <a:latin typeface="Inter"/>
                <a:ea typeface="Inter"/>
                <a:cs typeface="Inter"/>
                <a:sym typeface="Inter"/>
              </a:rPr>
              <a:t>Congé pour raisons </a:t>
            </a:r>
            <a:r>
              <a:rPr lang="en-US" sz="1500" err="1">
                <a:solidFill>
                  <a:srgbClr val="FFFFFF"/>
                </a:solidFill>
                <a:latin typeface="Inter"/>
                <a:ea typeface="Inter"/>
                <a:cs typeface="Inter"/>
                <a:sym typeface="Inter"/>
              </a:rPr>
              <a:t>familiales</a:t>
            </a:r>
            <a:endParaRPr lang="en-US" sz="1500">
              <a:solidFill>
                <a:srgbClr val="FFFFFF"/>
              </a:solidFill>
              <a:latin typeface="Inter"/>
              <a:ea typeface="Inter"/>
              <a:cs typeface="Inter"/>
              <a:sym typeface="Inter"/>
            </a:endParaRPr>
          </a:p>
        </p:txBody>
      </p:sp>
      <p:sp>
        <p:nvSpPr>
          <p:cNvPr id="16" name="TextBox 16"/>
          <p:cNvSpPr txBox="1">
            <a:spLocks noGrp="1" noRot="1" noMove="1" noResize="1" noEditPoints="1" noAdjustHandles="1" noChangeArrowheads="1" noChangeShapeType="1"/>
          </p:cNvSpPr>
          <p:nvPr/>
        </p:nvSpPr>
        <p:spPr>
          <a:xfrm>
            <a:off x="1187321" y="7462875"/>
            <a:ext cx="1567124" cy="533400"/>
          </a:xfrm>
          <a:prstGeom prst="rect">
            <a:avLst/>
          </a:prstGeom>
        </p:spPr>
        <p:txBody>
          <a:bodyPr wrap="square" lIns="0" tIns="0" rIns="0" bIns="0" rtlCol="0" anchor="t">
            <a:spAutoFit/>
          </a:bodyPr>
          <a:lstStyle/>
          <a:p>
            <a:pPr algn="ctr">
              <a:lnSpc>
                <a:spcPts val="2100"/>
              </a:lnSpc>
            </a:pPr>
            <a:r>
              <a:rPr lang="en-US" sz="1500">
                <a:solidFill>
                  <a:srgbClr val="FFFFFF"/>
                </a:solidFill>
                <a:latin typeface="Inter"/>
                <a:ea typeface="Inter"/>
                <a:cs typeface="Inter"/>
                <a:sym typeface="Inter"/>
              </a:rPr>
              <a:t>Congé pour raison </a:t>
            </a:r>
            <a:r>
              <a:rPr lang="en-US" sz="1500" err="1">
                <a:solidFill>
                  <a:srgbClr val="FFFFFF"/>
                </a:solidFill>
                <a:latin typeface="Inter"/>
                <a:ea typeface="Inter"/>
                <a:cs typeface="Inter"/>
                <a:sym typeface="Inter"/>
              </a:rPr>
              <a:t>médicale</a:t>
            </a:r>
            <a:endParaRPr lang="en-US" sz="1500">
              <a:solidFill>
                <a:srgbClr val="FFFFFF"/>
              </a:solidFill>
              <a:latin typeface="Inter"/>
              <a:ea typeface="Inter"/>
              <a:cs typeface="Inter"/>
              <a:sym typeface="Inter"/>
            </a:endParaRPr>
          </a:p>
        </p:txBody>
      </p:sp>
      <p:sp>
        <p:nvSpPr>
          <p:cNvPr id="17" name="TextBox 17"/>
          <p:cNvSpPr txBox="1">
            <a:spLocks noGrp="1" noRot="1" noMove="1" noResize="1" noEditPoints="1" noAdjustHandles="1" noChangeArrowheads="1" noChangeShapeType="1"/>
          </p:cNvSpPr>
          <p:nvPr/>
        </p:nvSpPr>
        <p:spPr>
          <a:xfrm>
            <a:off x="1342212" y="8591549"/>
            <a:ext cx="1257341" cy="266700"/>
          </a:xfrm>
          <a:prstGeom prst="rect">
            <a:avLst/>
          </a:prstGeom>
        </p:spPr>
        <p:txBody>
          <a:bodyPr lIns="0" tIns="0" rIns="0" bIns="0" rtlCol="0" anchor="t">
            <a:spAutoFit/>
          </a:bodyPr>
          <a:lstStyle/>
          <a:p>
            <a:pPr algn="l">
              <a:lnSpc>
                <a:spcPts val="2100"/>
              </a:lnSpc>
            </a:pPr>
            <a:r>
              <a:rPr lang="en-US" sz="1500">
                <a:solidFill>
                  <a:srgbClr val="FFFFFF"/>
                </a:solidFill>
                <a:latin typeface="Inter"/>
                <a:ea typeface="Inter"/>
                <a:cs typeface="Inter"/>
                <a:sym typeface="Inter"/>
              </a:rPr>
              <a:t>Congé mobile</a:t>
            </a:r>
          </a:p>
        </p:txBody>
      </p:sp>
      <p:sp>
        <p:nvSpPr>
          <p:cNvPr id="18" name="Freeform 18"/>
          <p:cNvSpPr>
            <a:spLocks noGrp="1" noRot="1" noMove="1" noResize="1" noEditPoints="1" noAdjustHandles="1" noChangeArrowheads="1" noChangeShapeType="1"/>
          </p:cNvSpPr>
          <p:nvPr/>
        </p:nvSpPr>
        <p:spPr>
          <a:xfrm>
            <a:off x="365565" y="9385779"/>
            <a:ext cx="2935783" cy="675230"/>
          </a:xfrm>
          <a:custGeom>
            <a:avLst/>
            <a:gdLst/>
            <a:ahLst/>
            <a:cxnLst/>
            <a:rect l="l" t="t" r="r" b="b"/>
            <a:pathLst>
              <a:path w="2935783" h="675230">
                <a:moveTo>
                  <a:pt x="0" y="0"/>
                </a:moveTo>
                <a:lnTo>
                  <a:pt x="2935783" y="0"/>
                </a:lnTo>
                <a:lnTo>
                  <a:pt x="2935783" y="675230"/>
                </a:lnTo>
                <a:lnTo>
                  <a:pt x="0" y="675230"/>
                </a:lnTo>
                <a:lnTo>
                  <a:pt x="0" y="0"/>
                </a:lnTo>
                <a:close/>
              </a:path>
            </a:pathLst>
          </a:custGeom>
          <a:blipFill>
            <a:blip>
              <a:extLst>
                <a:ext uri="{96DAC541-7B7A-43D3-8B79-37D633B846F1}">
                  <asvg:svgBlip xmlns:asvg="http://schemas.microsoft.com/office/drawing/2016/SVG/main" r:embed="rId8"/>
                </a:ext>
              </a:extLst>
            </a:blip>
            <a:stretch>
              <a:fillRect/>
            </a:stretch>
          </a:blipFill>
        </p:spPr>
        <p:txBody>
          <a:bodyPr/>
          <a:lstStyle/>
          <a:p>
            <a:endParaRPr lang="fr-CA"/>
          </a:p>
        </p:txBody>
      </p:sp>
      <p:sp>
        <p:nvSpPr>
          <p:cNvPr id="19" name="TextBox 19"/>
          <p:cNvSpPr txBox="1">
            <a:spLocks noGrp="1" noRot="1" noMove="1" noResize="1" noEditPoints="1" noAdjustHandles="1" noChangeArrowheads="1" noChangeShapeType="1"/>
          </p:cNvSpPr>
          <p:nvPr/>
        </p:nvSpPr>
        <p:spPr>
          <a:xfrm>
            <a:off x="1231705" y="9571007"/>
            <a:ext cx="1631445" cy="266700"/>
          </a:xfrm>
          <a:prstGeom prst="rect">
            <a:avLst/>
          </a:prstGeom>
        </p:spPr>
        <p:txBody>
          <a:bodyPr lIns="0" tIns="0" rIns="0" bIns="0" rtlCol="0" anchor="t">
            <a:spAutoFit/>
          </a:bodyPr>
          <a:lstStyle/>
          <a:p>
            <a:pPr algn="l">
              <a:lnSpc>
                <a:spcPts val="2100"/>
              </a:lnSpc>
            </a:pPr>
            <a:r>
              <a:rPr lang="en-US" sz="1500">
                <a:solidFill>
                  <a:srgbClr val="FFFFFF"/>
                </a:solidFill>
                <a:latin typeface="Inter"/>
                <a:ea typeface="Inter"/>
                <a:cs typeface="Inter"/>
                <a:sym typeface="Inter"/>
              </a:rPr>
              <a:t>Congé sans </a:t>
            </a:r>
            <a:r>
              <a:rPr lang="en-US" sz="1500" err="1">
                <a:solidFill>
                  <a:srgbClr val="FFFFFF"/>
                </a:solidFill>
                <a:latin typeface="Inter"/>
                <a:ea typeface="Inter"/>
                <a:cs typeface="Inter"/>
                <a:sym typeface="Inter"/>
              </a:rPr>
              <a:t>solde</a:t>
            </a:r>
            <a:endParaRPr lang="en-US" sz="1500">
              <a:solidFill>
                <a:srgbClr val="FFFFFF"/>
              </a:solidFill>
              <a:latin typeface="Inter"/>
              <a:ea typeface="Inter"/>
              <a:cs typeface="Inter"/>
              <a:sym typeface="Inter"/>
            </a:endParaRPr>
          </a:p>
        </p:txBody>
      </p:sp>
      <p:sp>
        <p:nvSpPr>
          <p:cNvPr id="20" name="TextBox 20"/>
          <p:cNvSpPr txBox="1">
            <a:spLocks noGrp="1" noRot="1" noMove="1" noResize="1" noEditPoints="1" noAdjustHandles="1" noChangeArrowheads="1" noChangeShapeType="1"/>
          </p:cNvSpPr>
          <p:nvPr/>
        </p:nvSpPr>
        <p:spPr>
          <a:xfrm>
            <a:off x="494029" y="5672505"/>
            <a:ext cx="273843" cy="306705"/>
          </a:xfrm>
          <a:prstGeom prst="rect">
            <a:avLst/>
          </a:prstGeom>
        </p:spPr>
        <p:txBody>
          <a:bodyPr wrap="square" lIns="0" tIns="0" rIns="0" bIns="0" rtlCol="0" anchor="t">
            <a:spAutoFit/>
          </a:bodyPr>
          <a:lstStyle/>
          <a:p>
            <a:pPr algn="ctr">
              <a:lnSpc>
                <a:spcPts val="2520"/>
              </a:lnSpc>
            </a:pPr>
            <a:r>
              <a:rPr lang="en-US" b="1">
                <a:solidFill>
                  <a:srgbClr val="FFFFFF"/>
                </a:solidFill>
                <a:latin typeface="Inter Bold"/>
                <a:ea typeface="Inter Bold"/>
                <a:cs typeface="Inter Bold"/>
                <a:sym typeface="Inter Bold"/>
              </a:rPr>
              <a:t>19</a:t>
            </a:r>
            <a:endParaRPr lang="en-US" sz="1800" b="1">
              <a:solidFill>
                <a:srgbClr val="FFFFFF"/>
              </a:solidFill>
              <a:latin typeface="Inter Bold"/>
              <a:ea typeface="Inter Bold"/>
              <a:cs typeface="Inter Bold"/>
              <a:sym typeface="Inter Bold"/>
            </a:endParaRPr>
          </a:p>
        </p:txBody>
      </p:sp>
      <p:sp>
        <p:nvSpPr>
          <p:cNvPr id="21" name="TextBox 21"/>
          <p:cNvSpPr txBox="1">
            <a:spLocks noGrp="1" noRot="1" noMove="1" noResize="1" noEditPoints="1" noAdjustHandles="1" noChangeArrowheads="1" noChangeShapeType="1"/>
          </p:cNvSpPr>
          <p:nvPr/>
        </p:nvSpPr>
        <p:spPr>
          <a:xfrm>
            <a:off x="443974" y="7611153"/>
            <a:ext cx="339781" cy="306705"/>
          </a:xfrm>
          <a:prstGeom prst="rect">
            <a:avLst/>
          </a:prstGeom>
        </p:spPr>
        <p:txBody>
          <a:bodyPr wrap="square" lIns="0" tIns="0" rIns="0" bIns="0" rtlCol="0" anchor="t">
            <a:spAutoFit/>
          </a:bodyPr>
          <a:lstStyle/>
          <a:p>
            <a:pPr algn="ctr">
              <a:lnSpc>
                <a:spcPts val="2520"/>
              </a:lnSpc>
            </a:pPr>
            <a:r>
              <a:rPr lang="en-US" sz="1800" b="1">
                <a:solidFill>
                  <a:srgbClr val="FFFFFF"/>
                </a:solidFill>
                <a:latin typeface="Inter Bold"/>
                <a:ea typeface="Inter Bold"/>
                <a:cs typeface="Inter Bold"/>
                <a:sym typeface="Inter Bold"/>
              </a:rPr>
              <a:t>23</a:t>
            </a:r>
          </a:p>
        </p:txBody>
      </p:sp>
      <p:sp>
        <p:nvSpPr>
          <p:cNvPr id="22" name="TextBox 22"/>
          <p:cNvSpPr txBox="1">
            <a:spLocks noGrp="1" noRot="1" noMove="1" noResize="1" noEditPoints="1" noAdjustHandles="1" noChangeArrowheads="1" noChangeShapeType="1"/>
          </p:cNvSpPr>
          <p:nvPr/>
        </p:nvSpPr>
        <p:spPr>
          <a:xfrm>
            <a:off x="442757" y="8571547"/>
            <a:ext cx="339781" cy="306705"/>
          </a:xfrm>
          <a:prstGeom prst="rect">
            <a:avLst/>
          </a:prstGeom>
        </p:spPr>
        <p:txBody>
          <a:bodyPr wrap="square" lIns="0" tIns="0" rIns="0" bIns="0" rtlCol="0" anchor="t">
            <a:spAutoFit/>
          </a:bodyPr>
          <a:lstStyle/>
          <a:p>
            <a:pPr algn="ctr">
              <a:lnSpc>
                <a:spcPts val="2520"/>
              </a:lnSpc>
            </a:pPr>
            <a:r>
              <a:rPr lang="en-US" sz="1800" b="1">
                <a:solidFill>
                  <a:srgbClr val="FFFFFF"/>
                </a:solidFill>
                <a:latin typeface="Inter Bold"/>
                <a:ea typeface="Inter Bold"/>
                <a:cs typeface="Inter Bold"/>
                <a:sym typeface="Inter Bold"/>
              </a:rPr>
              <a:t>23</a:t>
            </a:r>
          </a:p>
        </p:txBody>
      </p:sp>
      <p:sp>
        <p:nvSpPr>
          <p:cNvPr id="23" name="TextBox 23"/>
          <p:cNvSpPr txBox="1">
            <a:spLocks noGrp="1" noRot="1" noMove="1" noResize="1" noEditPoints="1" noAdjustHandles="1" noChangeArrowheads="1" noChangeShapeType="1"/>
          </p:cNvSpPr>
          <p:nvPr/>
        </p:nvSpPr>
        <p:spPr>
          <a:xfrm>
            <a:off x="428091" y="6613671"/>
            <a:ext cx="371549" cy="306705"/>
          </a:xfrm>
          <a:prstGeom prst="rect">
            <a:avLst/>
          </a:prstGeom>
        </p:spPr>
        <p:txBody>
          <a:bodyPr wrap="square" lIns="0" tIns="0" rIns="0" bIns="0" rtlCol="0" anchor="t">
            <a:spAutoFit/>
          </a:bodyPr>
          <a:lstStyle/>
          <a:p>
            <a:pPr algn="ctr">
              <a:lnSpc>
                <a:spcPts val="2520"/>
              </a:lnSpc>
            </a:pPr>
            <a:r>
              <a:rPr lang="en-US" sz="1800" b="1">
                <a:solidFill>
                  <a:srgbClr val="FFFFFF"/>
                </a:solidFill>
                <a:latin typeface="Inter Bold"/>
                <a:ea typeface="Inter Bold"/>
                <a:cs typeface="Inter Bold"/>
                <a:sym typeface="Inter Bold"/>
              </a:rPr>
              <a:t>20</a:t>
            </a:r>
          </a:p>
        </p:txBody>
      </p:sp>
      <p:sp>
        <p:nvSpPr>
          <p:cNvPr id="24" name="TextBox 24"/>
          <p:cNvSpPr txBox="1">
            <a:spLocks noGrp="1" noRot="1" noMove="1" noResize="1" noEditPoints="1" noAdjustHandles="1" noChangeArrowheads="1" noChangeShapeType="1"/>
          </p:cNvSpPr>
          <p:nvPr/>
        </p:nvSpPr>
        <p:spPr>
          <a:xfrm>
            <a:off x="468392" y="9551005"/>
            <a:ext cx="325115" cy="306705"/>
          </a:xfrm>
          <a:prstGeom prst="rect">
            <a:avLst/>
          </a:prstGeom>
        </p:spPr>
        <p:txBody>
          <a:bodyPr wrap="square" lIns="0" tIns="0" rIns="0" bIns="0" rtlCol="0" anchor="t">
            <a:spAutoFit/>
          </a:bodyPr>
          <a:lstStyle/>
          <a:p>
            <a:pPr algn="ctr">
              <a:lnSpc>
                <a:spcPts val="2520"/>
              </a:lnSpc>
            </a:pPr>
            <a:r>
              <a:rPr lang="en-US" sz="1800" b="1">
                <a:solidFill>
                  <a:srgbClr val="FFFFFF"/>
                </a:solidFill>
                <a:latin typeface="Inter Bold"/>
                <a:ea typeface="Inter Bold"/>
                <a:cs typeface="Inter Bold"/>
                <a:sym typeface="Inter Bold"/>
              </a:rPr>
              <a:t>23</a:t>
            </a:r>
          </a:p>
        </p:txBody>
      </p:sp>
      <p:sp>
        <p:nvSpPr>
          <p:cNvPr id="25" name="Espace réservé du numéro de diapositive 29">
            <a:extLst>
              <a:ext uri="{FF2B5EF4-FFF2-40B4-BE49-F238E27FC236}">
                <a16:creationId xmlns:a16="http://schemas.microsoft.com/office/drawing/2014/main" id="{CAD70212-B1A0-704E-B199-086692E24349}"/>
              </a:ext>
            </a:extLst>
          </p:cNvPr>
          <p:cNvSpPr>
            <a:spLocks noGrp="1" noRot="1" noMove="1" noResize="1" noEditPoints="1" noAdjustHandles="1" noChangeArrowheads="1" noChangeShapeType="1"/>
          </p:cNvSpPr>
          <p:nvPr>
            <p:ph type="sldNum" sz="quarter" idx="12"/>
            <p:custDataLst>
              <p:tags r:id="rId1"/>
            </p:custDataLst>
          </p:nvPr>
        </p:nvSpPr>
        <p:spPr>
          <a:xfrm>
            <a:off x="15925800" y="9791700"/>
            <a:ext cx="2133600" cy="365125"/>
          </a:xfrm>
        </p:spPr>
        <p:txBody>
          <a:bodyPr/>
          <a:lstStyle/>
          <a:p>
            <a:fld id="{B6F15528-21DE-4FAA-801E-634DDDAF4B2B}" type="slidenum">
              <a:rPr lang="en-US" smtClean="0"/>
              <a:pPr/>
              <a:t>18</a:t>
            </a:fld>
            <a:endParaRPr lang="en-US"/>
          </a:p>
        </p:txBody>
      </p:sp>
    </p:spTree>
    <p:extLst>
      <p:ext uri="{BB962C8B-B14F-4D97-AF65-F5344CB8AC3E}">
        <p14:creationId xmlns:p14="http://schemas.microsoft.com/office/powerpoint/2010/main" val="17211850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3E1E1"/>
        </a:solidFill>
        <a:effectLst/>
      </p:bgPr>
    </p:bg>
    <p:spTree>
      <p:nvGrpSpPr>
        <p:cNvPr id="1" name=""/>
        <p:cNvGrpSpPr/>
        <p:nvPr/>
      </p:nvGrpSpPr>
      <p:grpSpPr>
        <a:xfrm>
          <a:off x="0" y="0"/>
          <a:ext cx="0" cy="0"/>
          <a:chOff x="0" y="0"/>
          <a:chExt cx="0" cy="0"/>
        </a:xfrm>
      </p:grpSpPr>
      <p:graphicFrame>
        <p:nvGraphicFramePr>
          <p:cNvPr id="2" name="Table 2"/>
          <p:cNvGraphicFramePr>
            <a:graphicFrameLocks noGrp="1"/>
          </p:cNvGraphicFramePr>
          <p:nvPr>
            <p:custDataLst>
              <p:tags r:id="rId1"/>
            </p:custDataLst>
            <p:extLst>
              <p:ext uri="{D42A27DB-BD31-4B8C-83A1-F6EECF244321}">
                <p14:modId xmlns:p14="http://schemas.microsoft.com/office/powerpoint/2010/main" val="4259806042"/>
              </p:ext>
            </p:extLst>
          </p:nvPr>
        </p:nvGraphicFramePr>
        <p:xfrm>
          <a:off x="7579299" y="1475488"/>
          <a:ext cx="9500223" cy="7336024"/>
        </p:xfrm>
        <a:graphic>
          <a:graphicData uri="http://schemas.openxmlformats.org/drawingml/2006/table">
            <a:tbl>
              <a:tblPr/>
              <a:tblGrid>
                <a:gridCol w="2887088">
                  <a:extLst>
                    <a:ext uri="{9D8B030D-6E8A-4147-A177-3AD203B41FA5}">
                      <a16:colId xmlns:a16="http://schemas.microsoft.com/office/drawing/2014/main" val="20000"/>
                    </a:ext>
                  </a:extLst>
                </a:gridCol>
                <a:gridCol w="3190057">
                  <a:extLst>
                    <a:ext uri="{9D8B030D-6E8A-4147-A177-3AD203B41FA5}">
                      <a16:colId xmlns:a16="http://schemas.microsoft.com/office/drawing/2014/main" val="20001"/>
                    </a:ext>
                  </a:extLst>
                </a:gridCol>
                <a:gridCol w="3423078">
                  <a:extLst>
                    <a:ext uri="{9D8B030D-6E8A-4147-A177-3AD203B41FA5}">
                      <a16:colId xmlns:a16="http://schemas.microsoft.com/office/drawing/2014/main" val="20002"/>
                    </a:ext>
                  </a:extLst>
                </a:gridCol>
              </a:tblGrid>
              <a:tr h="1935093">
                <a:tc>
                  <a:txBody>
                    <a:bodyPr/>
                    <a:lstStyle/>
                    <a:p>
                      <a:pPr algn="l">
                        <a:lnSpc>
                          <a:spcPts val="2100"/>
                        </a:lnSpc>
                        <a:defRPr/>
                      </a:pPr>
                      <a:r>
                        <a:rPr lang="en-US" sz="1200">
                          <a:solidFill>
                            <a:srgbClr val="000000"/>
                          </a:solidFill>
                          <a:latin typeface="Inter Bold"/>
                          <a:ea typeface="Inter Bold"/>
                          <a:cs typeface="Inter Bold"/>
                          <a:sym typeface="Inter Bold"/>
                        </a:rPr>
                        <a:t>Service </a:t>
                      </a:r>
                      <a:r>
                        <a:rPr lang="en-US" sz="1200" err="1">
                          <a:solidFill>
                            <a:srgbClr val="000000"/>
                          </a:solidFill>
                          <a:latin typeface="Inter Bold"/>
                          <a:ea typeface="Inter Bold"/>
                          <a:cs typeface="Inter Bold"/>
                          <a:sym typeface="Inter Bold"/>
                        </a:rPr>
                        <a:t>continu</a:t>
                      </a:r>
                      <a:r>
                        <a:rPr lang="en-US" sz="1200">
                          <a:solidFill>
                            <a:srgbClr val="000000"/>
                          </a:solidFill>
                          <a:latin typeface="Inter Bold"/>
                          <a:ea typeface="Inter Bold"/>
                          <a:cs typeface="Inter Bold"/>
                          <a:sym typeface="Inter Bold"/>
                        </a:rPr>
                        <a:t> à la fin de </a:t>
                      </a:r>
                      <a:r>
                        <a:rPr lang="en-US" sz="1200" err="1">
                          <a:solidFill>
                            <a:srgbClr val="000000"/>
                          </a:solidFill>
                          <a:latin typeface="Inter Bold"/>
                          <a:ea typeface="Inter Bold"/>
                          <a:cs typeface="Inter Bold"/>
                          <a:sym typeface="Inter Bold"/>
                        </a:rPr>
                        <a:t>l’année</a:t>
                      </a:r>
                      <a:r>
                        <a:rPr lang="en-US" sz="1200">
                          <a:solidFill>
                            <a:srgbClr val="000000"/>
                          </a:solidFill>
                          <a:latin typeface="Inter Bold"/>
                          <a:ea typeface="Inter Bold"/>
                          <a:cs typeface="Inter Bold"/>
                          <a:sym typeface="Inter Bold"/>
                        </a:rPr>
                        <a:t> de </a:t>
                      </a:r>
                      <a:r>
                        <a:rPr lang="en-US" sz="1200" err="1">
                          <a:solidFill>
                            <a:srgbClr val="000000"/>
                          </a:solidFill>
                          <a:latin typeface="Inter Bold"/>
                          <a:ea typeface="Inter Bold"/>
                          <a:cs typeface="Inter Bold"/>
                          <a:sym typeface="Inter Bold"/>
                        </a:rPr>
                        <a:t>référence</a:t>
                      </a:r>
                      <a:r>
                        <a:rPr lang="en-US" sz="1200">
                          <a:solidFill>
                            <a:srgbClr val="000000"/>
                          </a:solidFill>
                          <a:latin typeface="Inter Bold"/>
                          <a:ea typeface="Inter Bold"/>
                          <a:cs typeface="Inter Bold"/>
                          <a:sym typeface="Inter Bold"/>
                        </a:rPr>
                        <a:t> </a:t>
                      </a:r>
                      <a:endParaRPr lang="en-US" sz="1200"/>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l">
                        <a:lnSpc>
                          <a:spcPts val="2100"/>
                        </a:lnSpc>
                        <a:defRPr/>
                      </a:pPr>
                      <a:r>
                        <a:rPr lang="en-US" sz="1200">
                          <a:solidFill>
                            <a:srgbClr val="000000"/>
                          </a:solidFill>
                          <a:latin typeface="Inter Bold"/>
                          <a:ea typeface="Inter Bold"/>
                          <a:cs typeface="Inter Bold"/>
                          <a:sym typeface="Inter Bold"/>
                        </a:rPr>
                        <a:t>Durée des </a:t>
                      </a:r>
                      <a:r>
                        <a:rPr lang="en-US" sz="1200" err="1">
                          <a:solidFill>
                            <a:srgbClr val="000000"/>
                          </a:solidFill>
                          <a:latin typeface="Inter Bold"/>
                          <a:ea typeface="Inter Bold"/>
                          <a:cs typeface="Inter Bold"/>
                          <a:sym typeface="Inter Bold"/>
                        </a:rPr>
                        <a:t>vacances</a:t>
                      </a:r>
                      <a:r>
                        <a:rPr lang="en-US" sz="1200">
                          <a:solidFill>
                            <a:srgbClr val="000000"/>
                          </a:solidFill>
                          <a:latin typeface="Inter Bold"/>
                          <a:ea typeface="Inter Bold"/>
                          <a:cs typeface="Inter Bold"/>
                          <a:sym typeface="Inter Bold"/>
                        </a:rPr>
                        <a:t> </a:t>
                      </a:r>
                      <a:endParaRPr lang="en-US" sz="1200"/>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l">
                        <a:lnSpc>
                          <a:spcPts val="2100"/>
                        </a:lnSpc>
                        <a:defRPr/>
                      </a:pPr>
                      <a:r>
                        <a:rPr lang="en-US" sz="1200" err="1">
                          <a:solidFill>
                            <a:srgbClr val="000000"/>
                          </a:solidFill>
                          <a:latin typeface="Inter Bold"/>
                          <a:ea typeface="Inter Bold"/>
                          <a:cs typeface="Inter Bold"/>
                          <a:sym typeface="Inter Bold"/>
                        </a:rPr>
                        <a:t>Indemnité</a:t>
                      </a:r>
                      <a:r>
                        <a:rPr lang="en-US" sz="1200">
                          <a:solidFill>
                            <a:srgbClr val="000000"/>
                          </a:solidFill>
                          <a:latin typeface="Inter Bold"/>
                          <a:ea typeface="Inter Bold"/>
                          <a:cs typeface="Inter Bold"/>
                          <a:sym typeface="Inter Bold"/>
                        </a:rPr>
                        <a:t> de </a:t>
                      </a:r>
                      <a:r>
                        <a:rPr lang="en-US" sz="1200" err="1">
                          <a:solidFill>
                            <a:srgbClr val="000000"/>
                          </a:solidFill>
                          <a:latin typeface="Inter Bold"/>
                          <a:ea typeface="Inter Bold"/>
                          <a:cs typeface="Inter Bold"/>
                          <a:sym typeface="Inter Bold"/>
                        </a:rPr>
                        <a:t>vacances</a:t>
                      </a:r>
                      <a:r>
                        <a:rPr lang="en-US" sz="1200">
                          <a:solidFill>
                            <a:srgbClr val="000000"/>
                          </a:solidFill>
                          <a:latin typeface="Inter Bold"/>
                          <a:ea typeface="Inter Bold"/>
                          <a:cs typeface="Inter Bold"/>
                          <a:sym typeface="Inter Bold"/>
                        </a:rPr>
                        <a:t> (% du </a:t>
                      </a:r>
                      <a:r>
                        <a:rPr lang="en-US" sz="1200" err="1">
                          <a:solidFill>
                            <a:srgbClr val="000000"/>
                          </a:solidFill>
                          <a:latin typeface="Inter Bold"/>
                          <a:ea typeface="Inter Bold"/>
                          <a:cs typeface="Inter Bold"/>
                          <a:sym typeface="Inter Bold"/>
                        </a:rPr>
                        <a:t>salaire</a:t>
                      </a:r>
                      <a:r>
                        <a:rPr lang="en-US" sz="1200">
                          <a:solidFill>
                            <a:srgbClr val="000000"/>
                          </a:solidFill>
                          <a:latin typeface="Inter Bold"/>
                          <a:ea typeface="Inter Bold"/>
                          <a:cs typeface="Inter Bold"/>
                          <a:sym typeface="Inter Bold"/>
                        </a:rPr>
                        <a:t> brut)</a:t>
                      </a:r>
                      <a:r>
                        <a:rPr lang="en-US" sz="1200">
                          <a:solidFill>
                            <a:srgbClr val="000000"/>
                          </a:solidFill>
                          <a:latin typeface="Inter"/>
                          <a:ea typeface="Inter"/>
                          <a:cs typeface="Inter"/>
                          <a:sym typeface="Inter"/>
                        </a:rPr>
                        <a:t> </a:t>
                      </a:r>
                      <a:endParaRPr lang="en-US" sz="1200"/>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339441">
                <a:tc>
                  <a:txBody>
                    <a:bodyPr/>
                    <a:lstStyle/>
                    <a:p>
                      <a:pPr algn="just">
                        <a:lnSpc>
                          <a:spcPts val="750"/>
                        </a:lnSpc>
                        <a:defRPr/>
                      </a:pPr>
                      <a:r>
                        <a:rPr lang="en-US" sz="1200" err="1">
                          <a:solidFill>
                            <a:srgbClr val="000000"/>
                          </a:solidFill>
                          <a:latin typeface="Inter"/>
                          <a:ea typeface="Inter"/>
                          <a:cs typeface="Inter"/>
                          <a:sym typeface="Inter"/>
                        </a:rPr>
                        <a:t>Moins</a:t>
                      </a:r>
                      <a:r>
                        <a:rPr lang="en-US" sz="1200">
                          <a:solidFill>
                            <a:srgbClr val="000000"/>
                          </a:solidFill>
                          <a:latin typeface="Inter"/>
                          <a:ea typeface="Inter"/>
                          <a:cs typeface="Inter"/>
                          <a:sym typeface="Inter"/>
                        </a:rPr>
                        <a:t> de 1 an </a:t>
                      </a:r>
                      <a:endParaRPr lang="en-US" sz="1200"/>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l">
                        <a:lnSpc>
                          <a:spcPts val="2100"/>
                        </a:lnSpc>
                        <a:defRPr/>
                      </a:pPr>
                      <a:r>
                        <a:rPr lang="en-US" sz="1200">
                          <a:solidFill>
                            <a:srgbClr val="000000"/>
                          </a:solidFill>
                          <a:latin typeface="Inter"/>
                          <a:ea typeface="Inter"/>
                          <a:cs typeface="Inter"/>
                          <a:sym typeface="Inter"/>
                        </a:rPr>
                        <a:t>1 jour par </a:t>
                      </a:r>
                      <a:r>
                        <a:rPr lang="en-US" sz="1200" err="1">
                          <a:solidFill>
                            <a:srgbClr val="000000"/>
                          </a:solidFill>
                          <a:latin typeface="Inter"/>
                          <a:ea typeface="Inter"/>
                          <a:cs typeface="Inter"/>
                          <a:sym typeface="Inter"/>
                        </a:rPr>
                        <a:t>mois</a:t>
                      </a:r>
                      <a:r>
                        <a:rPr lang="en-US" sz="1200">
                          <a:solidFill>
                            <a:srgbClr val="000000"/>
                          </a:solidFill>
                          <a:latin typeface="Inter"/>
                          <a:ea typeface="Inter"/>
                          <a:cs typeface="Inter"/>
                          <a:sym typeface="Inter"/>
                        </a:rPr>
                        <a:t> </a:t>
                      </a:r>
                      <a:r>
                        <a:rPr lang="en-US" sz="1200" err="1">
                          <a:solidFill>
                            <a:srgbClr val="000000"/>
                          </a:solidFill>
                          <a:latin typeface="Inter"/>
                          <a:ea typeface="Inter"/>
                          <a:cs typeface="Inter"/>
                          <a:sym typeface="Inter"/>
                        </a:rPr>
                        <a:t>complet</a:t>
                      </a:r>
                      <a:r>
                        <a:rPr lang="en-US" sz="1200">
                          <a:solidFill>
                            <a:srgbClr val="000000"/>
                          </a:solidFill>
                          <a:latin typeface="Inter"/>
                          <a:ea typeface="Inter"/>
                          <a:cs typeface="Inter"/>
                          <a:sym typeface="Inter"/>
                        </a:rPr>
                        <a:t> de service </a:t>
                      </a:r>
                      <a:r>
                        <a:rPr lang="en-US" sz="1200" err="1">
                          <a:solidFill>
                            <a:srgbClr val="000000"/>
                          </a:solidFill>
                          <a:latin typeface="Inter"/>
                          <a:ea typeface="Inter"/>
                          <a:cs typeface="Inter"/>
                          <a:sym typeface="Inter"/>
                        </a:rPr>
                        <a:t>continu</a:t>
                      </a:r>
                      <a:r>
                        <a:rPr lang="en-US" sz="1200">
                          <a:solidFill>
                            <a:srgbClr val="000000"/>
                          </a:solidFill>
                          <a:latin typeface="Inter"/>
                          <a:ea typeface="Inter"/>
                          <a:cs typeface="Inter"/>
                          <a:sym typeface="Inter"/>
                        </a:rPr>
                        <a:t> sans </a:t>
                      </a:r>
                      <a:r>
                        <a:rPr lang="en-US" sz="1200" err="1">
                          <a:solidFill>
                            <a:srgbClr val="000000"/>
                          </a:solidFill>
                          <a:latin typeface="Inter"/>
                          <a:ea typeface="Inter"/>
                          <a:cs typeface="Inter"/>
                          <a:sym typeface="Inter"/>
                        </a:rPr>
                        <a:t>excéder</a:t>
                      </a:r>
                      <a:r>
                        <a:rPr lang="en-US" sz="1200">
                          <a:solidFill>
                            <a:srgbClr val="000000"/>
                          </a:solidFill>
                          <a:latin typeface="Inter"/>
                          <a:ea typeface="Inter"/>
                          <a:cs typeface="Inter"/>
                          <a:sym typeface="Inter"/>
                        </a:rPr>
                        <a:t> 2 </a:t>
                      </a:r>
                      <a:r>
                        <a:rPr lang="en-US" sz="1200" err="1">
                          <a:solidFill>
                            <a:srgbClr val="000000"/>
                          </a:solidFill>
                          <a:latin typeface="Inter"/>
                          <a:ea typeface="Inter"/>
                          <a:cs typeface="Inter"/>
                          <a:sym typeface="Inter"/>
                        </a:rPr>
                        <a:t>semaines</a:t>
                      </a:r>
                      <a:endParaRPr lang="en-US" sz="1200"/>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l">
                        <a:lnSpc>
                          <a:spcPts val="2100"/>
                        </a:lnSpc>
                        <a:defRPr/>
                      </a:pPr>
                      <a:r>
                        <a:rPr lang="en-US" sz="1200">
                          <a:solidFill>
                            <a:srgbClr val="000000"/>
                          </a:solidFill>
                          <a:latin typeface="Inter"/>
                          <a:ea typeface="Inter"/>
                          <a:cs typeface="Inter"/>
                          <a:sym typeface="Inter"/>
                        </a:rPr>
                        <a:t>4 % </a:t>
                      </a:r>
                      <a:endParaRPr lang="en-US" sz="1200"/>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530745">
                <a:tc>
                  <a:txBody>
                    <a:bodyPr/>
                    <a:lstStyle/>
                    <a:p>
                      <a:pPr algn="l">
                        <a:lnSpc>
                          <a:spcPts val="2100"/>
                        </a:lnSpc>
                        <a:defRPr/>
                      </a:pPr>
                      <a:r>
                        <a:rPr lang="en-US" sz="1200">
                          <a:solidFill>
                            <a:srgbClr val="000000"/>
                          </a:solidFill>
                          <a:latin typeface="Inter"/>
                          <a:ea typeface="Inter"/>
                          <a:cs typeface="Inter"/>
                          <a:sym typeface="Inter"/>
                        </a:rPr>
                        <a:t>De 1 an à </a:t>
                      </a:r>
                      <a:r>
                        <a:rPr lang="en-US" sz="1200" err="1">
                          <a:solidFill>
                            <a:srgbClr val="000000"/>
                          </a:solidFill>
                          <a:latin typeface="Inter"/>
                          <a:ea typeface="Inter"/>
                          <a:cs typeface="Inter"/>
                          <a:sym typeface="Inter"/>
                        </a:rPr>
                        <a:t>moins</a:t>
                      </a:r>
                      <a:r>
                        <a:rPr lang="en-US" sz="1200">
                          <a:solidFill>
                            <a:srgbClr val="000000"/>
                          </a:solidFill>
                          <a:latin typeface="Inter"/>
                          <a:ea typeface="Inter"/>
                          <a:cs typeface="Inter"/>
                          <a:sym typeface="Inter"/>
                        </a:rPr>
                        <a:t> de 3 </a:t>
                      </a:r>
                      <a:r>
                        <a:rPr lang="en-US" sz="1200" err="1">
                          <a:solidFill>
                            <a:srgbClr val="000000"/>
                          </a:solidFill>
                          <a:latin typeface="Inter"/>
                          <a:ea typeface="Inter"/>
                          <a:cs typeface="Inter"/>
                          <a:sym typeface="Inter"/>
                        </a:rPr>
                        <a:t>ans</a:t>
                      </a:r>
                      <a:endParaRPr lang="en-US" sz="1200"/>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l">
                        <a:lnSpc>
                          <a:spcPts val="2100"/>
                        </a:lnSpc>
                        <a:defRPr/>
                      </a:pPr>
                      <a:r>
                        <a:rPr lang="en-US" sz="1200">
                          <a:solidFill>
                            <a:srgbClr val="000000"/>
                          </a:solidFill>
                          <a:latin typeface="Inter"/>
                          <a:ea typeface="Inter"/>
                          <a:cs typeface="Inter"/>
                          <a:sym typeface="Inter"/>
                        </a:rPr>
                        <a:t>2 </a:t>
                      </a:r>
                      <a:r>
                        <a:rPr lang="en-US" sz="1200" err="1">
                          <a:solidFill>
                            <a:srgbClr val="000000"/>
                          </a:solidFill>
                          <a:latin typeface="Inter"/>
                          <a:ea typeface="Inter"/>
                          <a:cs typeface="Inter"/>
                          <a:sym typeface="Inter"/>
                        </a:rPr>
                        <a:t>semaines</a:t>
                      </a:r>
                      <a:r>
                        <a:rPr lang="en-US" sz="1200">
                          <a:solidFill>
                            <a:srgbClr val="000000"/>
                          </a:solidFill>
                          <a:latin typeface="Inter"/>
                          <a:ea typeface="Inter"/>
                          <a:cs typeface="Inter"/>
                          <a:sym typeface="Inter"/>
                        </a:rPr>
                        <a:t> continues</a:t>
                      </a:r>
                      <a:endParaRPr lang="en-US" sz="1200"/>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l">
                        <a:lnSpc>
                          <a:spcPts val="2100"/>
                        </a:lnSpc>
                        <a:defRPr/>
                      </a:pPr>
                      <a:r>
                        <a:rPr lang="en-US" sz="1200">
                          <a:solidFill>
                            <a:srgbClr val="000000"/>
                          </a:solidFill>
                          <a:latin typeface="Inter"/>
                          <a:ea typeface="Inter"/>
                          <a:cs typeface="Inter"/>
                          <a:sym typeface="Inter"/>
                        </a:rPr>
                        <a:t>4 %   </a:t>
                      </a:r>
                      <a:endParaRPr lang="en-US" sz="1200"/>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530745">
                <a:tc>
                  <a:txBody>
                    <a:bodyPr/>
                    <a:lstStyle/>
                    <a:p>
                      <a:pPr algn="l">
                        <a:lnSpc>
                          <a:spcPts val="2100"/>
                        </a:lnSpc>
                        <a:defRPr/>
                      </a:pPr>
                      <a:r>
                        <a:rPr lang="en-US" sz="1200">
                          <a:solidFill>
                            <a:srgbClr val="000000"/>
                          </a:solidFill>
                          <a:latin typeface="Inter"/>
                          <a:ea typeface="Inter"/>
                          <a:cs typeface="Inter"/>
                          <a:sym typeface="Inter"/>
                        </a:rPr>
                        <a:t>3 </a:t>
                      </a:r>
                      <a:r>
                        <a:rPr lang="en-US" sz="1200" err="1">
                          <a:solidFill>
                            <a:srgbClr val="000000"/>
                          </a:solidFill>
                          <a:latin typeface="Inter"/>
                          <a:ea typeface="Inter"/>
                          <a:cs typeface="Inter"/>
                          <a:sym typeface="Inter"/>
                        </a:rPr>
                        <a:t>ans</a:t>
                      </a:r>
                      <a:r>
                        <a:rPr lang="en-US" sz="1200">
                          <a:solidFill>
                            <a:srgbClr val="000000"/>
                          </a:solidFill>
                          <a:latin typeface="Inter"/>
                          <a:ea typeface="Inter"/>
                          <a:cs typeface="Inter"/>
                          <a:sym typeface="Inter"/>
                        </a:rPr>
                        <a:t> et plus</a:t>
                      </a:r>
                      <a:endParaRPr lang="en-US" sz="1200"/>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l">
                        <a:lnSpc>
                          <a:spcPts val="2100"/>
                        </a:lnSpc>
                        <a:defRPr/>
                      </a:pPr>
                      <a:r>
                        <a:rPr lang="en-US" sz="1200">
                          <a:solidFill>
                            <a:srgbClr val="000000"/>
                          </a:solidFill>
                          <a:latin typeface="Inter"/>
                          <a:ea typeface="Inter"/>
                          <a:cs typeface="Inter"/>
                          <a:sym typeface="Inter"/>
                        </a:rPr>
                        <a:t>3 </a:t>
                      </a:r>
                      <a:r>
                        <a:rPr lang="en-US" sz="1200" err="1">
                          <a:solidFill>
                            <a:srgbClr val="000000"/>
                          </a:solidFill>
                          <a:latin typeface="Inter"/>
                          <a:ea typeface="Inter"/>
                          <a:cs typeface="Inter"/>
                          <a:sym typeface="Inter"/>
                        </a:rPr>
                        <a:t>semaines</a:t>
                      </a:r>
                      <a:r>
                        <a:rPr lang="en-US" sz="1200">
                          <a:solidFill>
                            <a:srgbClr val="000000"/>
                          </a:solidFill>
                          <a:latin typeface="Inter"/>
                          <a:ea typeface="Inter"/>
                          <a:cs typeface="Inter"/>
                          <a:sym typeface="Inter"/>
                        </a:rPr>
                        <a:t> continues</a:t>
                      </a:r>
                      <a:endParaRPr lang="en-US" sz="1200"/>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l">
                        <a:lnSpc>
                          <a:spcPts val="2100"/>
                        </a:lnSpc>
                        <a:defRPr/>
                      </a:pPr>
                      <a:r>
                        <a:rPr lang="en-US" sz="1200">
                          <a:solidFill>
                            <a:srgbClr val="000000"/>
                          </a:solidFill>
                          <a:latin typeface="Inter"/>
                          <a:ea typeface="Inter"/>
                          <a:cs typeface="Inter"/>
                          <a:sym typeface="Inter"/>
                        </a:rPr>
                        <a:t>6 %</a:t>
                      </a:r>
                      <a:endParaRPr lang="en-US" sz="1200"/>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3" name="TextBox 3"/>
          <p:cNvSpPr txBox="1"/>
          <p:nvPr>
            <p:custDataLst>
              <p:tags r:id="rId2"/>
            </p:custDataLst>
          </p:nvPr>
        </p:nvSpPr>
        <p:spPr>
          <a:xfrm>
            <a:off x="6554182" y="4068004"/>
            <a:ext cx="47625" cy="622827"/>
          </a:xfrm>
          <a:prstGeom prst="rect">
            <a:avLst/>
          </a:prstGeom>
        </p:spPr>
        <p:txBody>
          <a:bodyPr lIns="0" tIns="0" rIns="0" bIns="0" rtlCol="0" anchor="t">
            <a:spAutoFit/>
          </a:bodyPr>
          <a:lstStyle/>
          <a:p>
            <a:pPr algn="ctr">
              <a:lnSpc>
                <a:spcPts val="5040"/>
              </a:lnSpc>
            </a:pPr>
            <a:endParaRPr/>
          </a:p>
        </p:txBody>
      </p:sp>
      <p:sp>
        <p:nvSpPr>
          <p:cNvPr id="4" name="TextBox 4"/>
          <p:cNvSpPr txBox="1"/>
          <p:nvPr>
            <p:custDataLst>
              <p:tags r:id="rId3"/>
            </p:custDataLst>
          </p:nvPr>
        </p:nvSpPr>
        <p:spPr>
          <a:xfrm>
            <a:off x="404131" y="2335796"/>
            <a:ext cx="6029116" cy="1322157"/>
          </a:xfrm>
          <a:prstGeom prst="rect">
            <a:avLst/>
          </a:prstGeom>
        </p:spPr>
        <p:txBody>
          <a:bodyPr lIns="0" tIns="0" rIns="0" bIns="0" rtlCol="0" anchor="t">
            <a:spAutoFit/>
          </a:bodyPr>
          <a:lstStyle/>
          <a:p>
            <a:pPr algn="l">
              <a:lnSpc>
                <a:spcPts val="2100"/>
              </a:lnSpc>
            </a:pPr>
            <a:r>
              <a:rPr lang="fr-CA" sz="1400" dirty="0">
                <a:solidFill>
                  <a:srgbClr val="000000"/>
                </a:solidFill>
                <a:latin typeface="Inter"/>
                <a:ea typeface="Inter"/>
                <a:cs typeface="Inter"/>
                <a:sym typeface="Inter"/>
              </a:rPr>
              <a:t>Selon </a:t>
            </a:r>
            <a:r>
              <a:rPr lang="fr-CA" sz="1400" dirty="0">
                <a:latin typeface="Inter"/>
                <a:ea typeface="Inter"/>
                <a:cs typeface="Inter"/>
                <a:sym typeface="Inter"/>
              </a:rPr>
              <a:t>la </a:t>
            </a:r>
            <a:r>
              <a:rPr lang="fr-CA" sz="1400" u="sng" dirty="0">
                <a:latin typeface="Inter Italics"/>
                <a:ea typeface="Inter Italics"/>
                <a:cs typeface="Inter Italics"/>
                <a:sym typeface="Inter Italics"/>
                <a:hlinkClick r:id="rId15"/>
              </a:rPr>
              <a:t>Loi sur les normes du travail (LNT)</a:t>
            </a:r>
            <a:r>
              <a:rPr lang="fr-CA" sz="1400" dirty="0">
                <a:latin typeface="Inter"/>
                <a:ea typeface="Inter"/>
                <a:cs typeface="Inter"/>
                <a:sym typeface="Inter"/>
                <a:hlinkClick r:id="rId15"/>
              </a:rPr>
              <a:t>, </a:t>
            </a:r>
            <a:r>
              <a:rPr lang="fr-CA" sz="1400" dirty="0">
                <a:solidFill>
                  <a:srgbClr val="000000"/>
                </a:solidFill>
                <a:latin typeface="Inter"/>
                <a:ea typeface="Inter"/>
                <a:cs typeface="Inter"/>
                <a:sym typeface="Inter"/>
              </a:rPr>
              <a:t>le droit aux vacances s’acquiert pendant une période de 12 mois consécutive. La durée des vacances est établie en fonction de la période de service continu de l’employé(e). Pour ce qui est du montant de l’indemnité, il varie selon le salaire gagné pendant l’année de référence en vigueur dans l’entreprise. </a:t>
            </a:r>
          </a:p>
        </p:txBody>
      </p:sp>
      <p:sp>
        <p:nvSpPr>
          <p:cNvPr id="5" name="TextBox 5"/>
          <p:cNvSpPr txBox="1"/>
          <p:nvPr>
            <p:custDataLst>
              <p:tags r:id="rId4"/>
            </p:custDataLst>
          </p:nvPr>
        </p:nvSpPr>
        <p:spPr>
          <a:xfrm>
            <a:off x="404131" y="6897061"/>
            <a:ext cx="6029116" cy="677750"/>
          </a:xfrm>
          <a:prstGeom prst="rect">
            <a:avLst/>
          </a:prstGeom>
        </p:spPr>
        <p:txBody>
          <a:bodyPr lIns="0" tIns="0" rIns="0" bIns="0" rtlCol="0" anchor="t">
            <a:spAutoFit/>
          </a:bodyPr>
          <a:lstStyle/>
          <a:p>
            <a:pPr algn="l">
              <a:lnSpc>
                <a:spcPts val="1820"/>
              </a:lnSpc>
              <a:spcBef>
                <a:spcPct val="0"/>
              </a:spcBef>
            </a:pPr>
            <a:r>
              <a:rPr lang="fr-CA" sz="1400" dirty="0">
                <a:solidFill>
                  <a:srgbClr val="000000"/>
                </a:solidFill>
                <a:latin typeface="Inter"/>
                <a:ea typeface="Inter"/>
                <a:cs typeface="Inter"/>
                <a:sym typeface="Inter"/>
              </a:rPr>
              <a:t>Pour connaître la liste des journées fériées et chômées, veuillez vous référer à votre supérieur(e) ou consulter </a:t>
            </a:r>
            <a:r>
              <a:rPr lang="fr-CA" sz="1400" dirty="0">
                <a:latin typeface="Inter"/>
                <a:ea typeface="Inter"/>
                <a:cs typeface="Inter"/>
                <a:sym typeface="Inter"/>
              </a:rPr>
              <a:t>la liste des </a:t>
            </a:r>
            <a:r>
              <a:rPr lang="fr-CA" sz="1400" dirty="0">
                <a:latin typeface="Inter"/>
                <a:ea typeface="Inter"/>
                <a:cs typeface="Inter"/>
                <a:sym typeface="Inter"/>
                <a:hlinkClick r:id="rId16"/>
              </a:rPr>
              <a:t>jours fériés pour les établissements d’alimentation. </a:t>
            </a:r>
            <a:endParaRPr lang="fr-CA" sz="1400" dirty="0">
              <a:solidFill>
                <a:srgbClr val="000000"/>
              </a:solidFill>
              <a:latin typeface="Inter"/>
              <a:ea typeface="Inter"/>
              <a:cs typeface="Inter"/>
              <a:sym typeface="Inter"/>
            </a:endParaRPr>
          </a:p>
        </p:txBody>
      </p:sp>
      <p:grpSp>
        <p:nvGrpSpPr>
          <p:cNvPr id="6" name="Group 6"/>
          <p:cNvGrpSpPr>
            <a:grpSpLocks noGrp="1" noUngrp="1" noRot="1" noMove="1" noResize="1"/>
          </p:cNvGrpSpPr>
          <p:nvPr>
            <p:custDataLst>
              <p:tags r:id="rId5"/>
            </p:custDataLst>
          </p:nvPr>
        </p:nvGrpSpPr>
        <p:grpSpPr>
          <a:xfrm>
            <a:off x="404131" y="302304"/>
            <a:ext cx="2827126" cy="1179800"/>
            <a:chOff x="0" y="0"/>
            <a:chExt cx="973846" cy="406400"/>
          </a:xfrm>
        </p:grpSpPr>
        <p:sp>
          <p:nvSpPr>
            <p:cNvPr id="7" name="Freeform 7"/>
            <p:cNvSpPr>
              <a:spLocks noGrp="1" noRot="1" noMove="1" noResize="1" noEditPoints="1" noAdjustHandles="1" noChangeArrowheads="1" noChangeShapeType="1"/>
            </p:cNvSpPr>
            <p:nvPr/>
          </p:nvSpPr>
          <p:spPr>
            <a:xfrm>
              <a:off x="0" y="0"/>
              <a:ext cx="973846" cy="406400"/>
            </a:xfrm>
            <a:custGeom>
              <a:avLst/>
              <a:gdLst/>
              <a:ahLst/>
              <a:cxnLst/>
              <a:rect l="l" t="t" r="r" b="b"/>
              <a:pathLst>
                <a:path w="973846" h="406400">
                  <a:moveTo>
                    <a:pt x="770647" y="0"/>
                  </a:moveTo>
                  <a:cubicBezTo>
                    <a:pt x="882871" y="0"/>
                    <a:pt x="973846" y="90976"/>
                    <a:pt x="973846" y="203200"/>
                  </a:cubicBezTo>
                  <a:cubicBezTo>
                    <a:pt x="973846" y="315424"/>
                    <a:pt x="882871" y="406400"/>
                    <a:pt x="770647" y="406400"/>
                  </a:cubicBezTo>
                  <a:lnTo>
                    <a:pt x="203200" y="406400"/>
                  </a:lnTo>
                  <a:cubicBezTo>
                    <a:pt x="90976" y="406400"/>
                    <a:pt x="0" y="315424"/>
                    <a:pt x="0" y="203200"/>
                  </a:cubicBezTo>
                  <a:cubicBezTo>
                    <a:pt x="0" y="90976"/>
                    <a:pt x="90976" y="0"/>
                    <a:pt x="203200" y="0"/>
                  </a:cubicBezTo>
                  <a:close/>
                </a:path>
              </a:pathLst>
            </a:custGeom>
            <a:solidFill>
              <a:srgbClr val="EE2E24"/>
            </a:solidFill>
          </p:spPr>
          <p:txBody>
            <a:bodyPr/>
            <a:lstStyle/>
            <a:p>
              <a:endParaRPr lang="fr-CA"/>
            </a:p>
          </p:txBody>
        </p:sp>
        <p:sp>
          <p:nvSpPr>
            <p:cNvPr id="8" name="TextBox 8"/>
            <p:cNvSpPr txBox="1">
              <a:spLocks noGrp="1" noRot="1" noMove="1" noResize="1" noEditPoints="1" noAdjustHandles="1" noChangeArrowheads="1" noChangeShapeType="1"/>
            </p:cNvSpPr>
            <p:nvPr/>
          </p:nvSpPr>
          <p:spPr>
            <a:xfrm>
              <a:off x="0" y="-38100"/>
              <a:ext cx="973846" cy="444500"/>
            </a:xfrm>
            <a:prstGeom prst="rect">
              <a:avLst/>
            </a:prstGeom>
          </p:spPr>
          <p:txBody>
            <a:bodyPr lIns="50800" tIns="50800" rIns="50800" bIns="50800" rtlCol="0" anchor="ctr"/>
            <a:lstStyle/>
            <a:p>
              <a:pPr algn="ctr">
                <a:lnSpc>
                  <a:spcPts val="3217"/>
                </a:lnSpc>
              </a:pPr>
              <a:endParaRPr/>
            </a:p>
          </p:txBody>
        </p:sp>
      </p:grpSp>
      <p:sp>
        <p:nvSpPr>
          <p:cNvPr id="9" name="TextBox 9"/>
          <p:cNvSpPr txBox="1">
            <a:spLocks noGrp="1" noRot="1" noMove="1" noResize="1" noEditPoints="1" noAdjustHandles="1" noChangeArrowheads="1" noChangeShapeType="1"/>
          </p:cNvSpPr>
          <p:nvPr>
            <p:custDataLst>
              <p:tags r:id="rId6"/>
            </p:custDataLst>
          </p:nvPr>
        </p:nvSpPr>
        <p:spPr>
          <a:xfrm>
            <a:off x="822677" y="744360"/>
            <a:ext cx="1990033" cy="330092"/>
          </a:xfrm>
          <a:prstGeom prst="rect">
            <a:avLst/>
          </a:prstGeom>
        </p:spPr>
        <p:txBody>
          <a:bodyPr lIns="0" tIns="0" rIns="0" bIns="0" rtlCol="0" anchor="t">
            <a:spAutoFit/>
          </a:bodyPr>
          <a:lstStyle/>
          <a:p>
            <a:pPr algn="ctr">
              <a:lnSpc>
                <a:spcPts val="2799"/>
              </a:lnSpc>
            </a:pPr>
            <a:r>
              <a:rPr lang="en-US" sz="1999">
                <a:solidFill>
                  <a:srgbClr val="FFFFFF"/>
                </a:solidFill>
                <a:latin typeface="Playfair Display Bold"/>
                <a:ea typeface="Playfair Display Bold"/>
                <a:cs typeface="Playfair Display Bold"/>
                <a:sym typeface="Playfair Display Bold"/>
              </a:rPr>
              <a:t>Congé payé</a:t>
            </a:r>
          </a:p>
        </p:txBody>
      </p:sp>
      <p:grpSp>
        <p:nvGrpSpPr>
          <p:cNvPr id="10" name="Group 10"/>
          <p:cNvGrpSpPr>
            <a:grpSpLocks noGrp="1" noUngrp="1" noRot="1" noMove="1" noResize="1"/>
          </p:cNvGrpSpPr>
          <p:nvPr>
            <p:custDataLst>
              <p:tags r:id="rId7"/>
            </p:custDataLst>
          </p:nvPr>
        </p:nvGrpSpPr>
        <p:grpSpPr>
          <a:xfrm>
            <a:off x="404131" y="4831436"/>
            <a:ext cx="2827126" cy="1179800"/>
            <a:chOff x="0" y="0"/>
            <a:chExt cx="973846" cy="406400"/>
          </a:xfrm>
        </p:grpSpPr>
        <p:sp>
          <p:nvSpPr>
            <p:cNvPr id="11" name="Freeform 11"/>
            <p:cNvSpPr>
              <a:spLocks noGrp="1" noRot="1" noMove="1" noResize="1" noEditPoints="1" noAdjustHandles="1" noChangeArrowheads="1" noChangeShapeType="1"/>
            </p:cNvSpPr>
            <p:nvPr/>
          </p:nvSpPr>
          <p:spPr>
            <a:xfrm>
              <a:off x="0" y="0"/>
              <a:ext cx="973846" cy="406400"/>
            </a:xfrm>
            <a:custGeom>
              <a:avLst/>
              <a:gdLst/>
              <a:ahLst/>
              <a:cxnLst/>
              <a:rect l="l" t="t" r="r" b="b"/>
              <a:pathLst>
                <a:path w="973846" h="406400">
                  <a:moveTo>
                    <a:pt x="770647" y="0"/>
                  </a:moveTo>
                  <a:cubicBezTo>
                    <a:pt x="882871" y="0"/>
                    <a:pt x="973846" y="90976"/>
                    <a:pt x="973846" y="203200"/>
                  </a:cubicBezTo>
                  <a:cubicBezTo>
                    <a:pt x="973846" y="315424"/>
                    <a:pt x="882871" y="406400"/>
                    <a:pt x="770647" y="406400"/>
                  </a:cubicBezTo>
                  <a:lnTo>
                    <a:pt x="203200" y="406400"/>
                  </a:lnTo>
                  <a:cubicBezTo>
                    <a:pt x="90976" y="406400"/>
                    <a:pt x="0" y="315424"/>
                    <a:pt x="0" y="203200"/>
                  </a:cubicBezTo>
                  <a:cubicBezTo>
                    <a:pt x="0" y="90976"/>
                    <a:pt x="90976" y="0"/>
                    <a:pt x="203200" y="0"/>
                  </a:cubicBezTo>
                  <a:close/>
                </a:path>
              </a:pathLst>
            </a:custGeom>
            <a:solidFill>
              <a:srgbClr val="EE2E24"/>
            </a:solidFill>
          </p:spPr>
          <p:txBody>
            <a:bodyPr/>
            <a:lstStyle/>
            <a:p>
              <a:endParaRPr lang="fr-CA"/>
            </a:p>
          </p:txBody>
        </p:sp>
        <p:sp>
          <p:nvSpPr>
            <p:cNvPr id="12" name="TextBox 12"/>
            <p:cNvSpPr txBox="1">
              <a:spLocks noGrp="1" noRot="1" noMove="1" noResize="1" noEditPoints="1" noAdjustHandles="1" noChangeArrowheads="1" noChangeShapeType="1"/>
            </p:cNvSpPr>
            <p:nvPr/>
          </p:nvSpPr>
          <p:spPr>
            <a:xfrm>
              <a:off x="0" y="-38100"/>
              <a:ext cx="973846" cy="444500"/>
            </a:xfrm>
            <a:prstGeom prst="rect">
              <a:avLst/>
            </a:prstGeom>
          </p:spPr>
          <p:txBody>
            <a:bodyPr lIns="50800" tIns="50800" rIns="50800" bIns="50800" rtlCol="0" anchor="ctr"/>
            <a:lstStyle/>
            <a:p>
              <a:pPr algn="ctr">
                <a:lnSpc>
                  <a:spcPts val="3217"/>
                </a:lnSpc>
              </a:pPr>
              <a:endParaRPr/>
            </a:p>
          </p:txBody>
        </p:sp>
      </p:grpSp>
      <p:sp>
        <p:nvSpPr>
          <p:cNvPr id="13" name="TextBox 13"/>
          <p:cNvSpPr txBox="1">
            <a:spLocks noGrp="1" noRot="1" noMove="1" noResize="1" noEditPoints="1" noAdjustHandles="1" noChangeArrowheads="1" noChangeShapeType="1"/>
          </p:cNvSpPr>
          <p:nvPr>
            <p:custDataLst>
              <p:tags r:id="rId8"/>
            </p:custDataLst>
          </p:nvPr>
        </p:nvSpPr>
        <p:spPr>
          <a:xfrm>
            <a:off x="758292" y="5242003"/>
            <a:ext cx="1990033" cy="330092"/>
          </a:xfrm>
          <a:prstGeom prst="rect">
            <a:avLst/>
          </a:prstGeom>
        </p:spPr>
        <p:txBody>
          <a:bodyPr lIns="0" tIns="0" rIns="0" bIns="0" rtlCol="0" anchor="t">
            <a:spAutoFit/>
          </a:bodyPr>
          <a:lstStyle/>
          <a:p>
            <a:pPr algn="ctr">
              <a:lnSpc>
                <a:spcPts val="2799"/>
              </a:lnSpc>
            </a:pPr>
            <a:r>
              <a:rPr lang="en-US" sz="1999">
                <a:solidFill>
                  <a:srgbClr val="FFFFFF"/>
                </a:solidFill>
                <a:latin typeface="Playfair Display Bold"/>
                <a:ea typeface="Playfair Display Bold"/>
                <a:cs typeface="Playfair Display Bold"/>
                <a:sym typeface="Playfair Display Bold"/>
              </a:rPr>
              <a:t>Jours fériés</a:t>
            </a:r>
          </a:p>
        </p:txBody>
      </p:sp>
      <p:sp>
        <p:nvSpPr>
          <p:cNvPr id="25" name="Espace réservé du numéro de diapositive 24">
            <a:extLst>
              <a:ext uri="{FF2B5EF4-FFF2-40B4-BE49-F238E27FC236}">
                <a16:creationId xmlns:a16="http://schemas.microsoft.com/office/drawing/2014/main" id="{EE73B8F1-ABDA-3951-547F-041BDC95BAC0}"/>
              </a:ext>
            </a:extLst>
          </p:cNvPr>
          <p:cNvSpPr>
            <a:spLocks noGrp="1" noRot="1" noMove="1" noResize="1" noEditPoints="1" noAdjustHandles="1" noChangeArrowheads="1" noChangeShapeType="1"/>
          </p:cNvSpPr>
          <p:nvPr>
            <p:ph type="sldNum" sz="quarter" idx="12"/>
            <p:custDataLst>
              <p:tags r:id="rId9"/>
            </p:custDataLst>
          </p:nvPr>
        </p:nvSpPr>
        <p:spPr/>
        <p:txBody>
          <a:bodyPr/>
          <a:lstStyle/>
          <a:p>
            <a:fld id="{B6F15528-21DE-4FAA-801E-634DDDAF4B2B}" type="slidenum">
              <a:rPr lang="en-US" smtClean="0"/>
              <a:pPr/>
              <a:t>19</a:t>
            </a:fld>
            <a:endParaRPr lang="en-US"/>
          </a:p>
        </p:txBody>
      </p:sp>
      <p:grpSp>
        <p:nvGrpSpPr>
          <p:cNvPr id="26" name="Groupe 25">
            <a:extLst>
              <a:ext uri="{FF2B5EF4-FFF2-40B4-BE49-F238E27FC236}">
                <a16:creationId xmlns:a16="http://schemas.microsoft.com/office/drawing/2014/main" id="{0491E0AB-45AD-9EE0-9752-87391844A959}"/>
              </a:ext>
            </a:extLst>
          </p:cNvPr>
          <p:cNvGrpSpPr/>
          <p:nvPr>
            <p:custDataLst>
              <p:tags r:id="rId10"/>
            </p:custDataLst>
          </p:nvPr>
        </p:nvGrpSpPr>
        <p:grpSpPr>
          <a:xfrm>
            <a:off x="-3004803" y="419101"/>
            <a:ext cx="2827127" cy="3942130"/>
            <a:chOff x="-1978558" y="1633006"/>
            <a:chExt cx="1948864" cy="3536523"/>
          </a:xfrm>
        </p:grpSpPr>
        <p:sp>
          <p:nvSpPr>
            <p:cNvPr id="27" name="TextBox 3">
              <a:extLst>
                <a:ext uri="{FF2B5EF4-FFF2-40B4-BE49-F238E27FC236}">
                  <a16:creationId xmlns:a16="http://schemas.microsoft.com/office/drawing/2014/main" id="{C2BA6ED2-288E-9032-E767-91CCE6C20D0E}"/>
                </a:ext>
              </a:extLst>
            </p:cNvPr>
            <p:cNvSpPr txBox="1"/>
            <p:nvPr/>
          </p:nvSpPr>
          <p:spPr>
            <a:xfrm>
              <a:off x="-1973625" y="1633006"/>
              <a:ext cx="1943931" cy="3536523"/>
            </a:xfrm>
            <a:prstGeom prst="rect">
              <a:avLst/>
            </a:prstGeom>
            <a:gradFill flip="none" rotWithShape="1">
              <a:gsLst>
                <a:gs pos="0">
                  <a:srgbClr val="EE262E">
                    <a:tint val="66000"/>
                    <a:satMod val="160000"/>
                  </a:srgbClr>
                </a:gs>
                <a:gs pos="50000">
                  <a:srgbClr val="EE262E">
                    <a:tint val="44500"/>
                    <a:satMod val="160000"/>
                  </a:srgbClr>
                </a:gs>
                <a:gs pos="100000">
                  <a:srgbClr val="EE262E">
                    <a:tint val="23500"/>
                    <a:satMod val="160000"/>
                  </a:srgbClr>
                </a:gs>
              </a:gsLst>
              <a:lin ang="2700000" scaled="1"/>
              <a:tileRect/>
            </a:gradFill>
            <a:ln>
              <a:noFill/>
            </a:ln>
          </p:spPr>
          <p:txBody>
            <a:bodyPr wrap="square" lIns="91440" tIns="182880" rIns="91440" bIns="91440" rtlCol="0">
              <a:noAutofit/>
            </a:bodyPr>
            <a:lstStyle/>
            <a:p>
              <a:pPr algn="just" rtl="0" fontAlgn="base"/>
              <a:endParaRPr lang="fr-CA" sz="1000" b="0" i="0">
                <a:effectLst/>
                <a:latin typeface="Inter" panose="02000503000000020004" pitchFamily="2" charset="0"/>
                <a:ea typeface="Inter" panose="02000503000000020004" pitchFamily="2" charset="0"/>
              </a:endParaRPr>
            </a:p>
          </p:txBody>
        </p:sp>
        <p:sp>
          <p:nvSpPr>
            <p:cNvPr id="29" name="ZoneTexte 28">
              <a:extLst>
                <a:ext uri="{FF2B5EF4-FFF2-40B4-BE49-F238E27FC236}">
                  <a16:creationId xmlns:a16="http://schemas.microsoft.com/office/drawing/2014/main" id="{F2BE2A76-0D61-2CA4-0065-7DB741BEA59D}"/>
                </a:ext>
              </a:extLst>
            </p:cNvPr>
            <p:cNvSpPr txBox="1"/>
            <p:nvPr/>
          </p:nvSpPr>
          <p:spPr>
            <a:xfrm>
              <a:off x="-1978558" y="2697660"/>
              <a:ext cx="1943930" cy="2195070"/>
            </a:xfrm>
            <a:prstGeom prst="rect">
              <a:avLst/>
            </a:prstGeom>
            <a:noFill/>
          </p:spPr>
          <p:txBody>
            <a:bodyPr wrap="square" rtlCol="0">
              <a:spAutoFit/>
            </a:bodyPr>
            <a:lstStyle/>
            <a:p>
              <a:pPr algn="just" rtl="0" fontAlgn="base"/>
              <a:r>
                <a:rPr lang="fr-CA" sz="1100" b="0" i="0">
                  <a:effectLst/>
                  <a:latin typeface="Inter" panose="02000503000000020004" pitchFamily="2" charset="0"/>
                  <a:ea typeface="Inter" panose="02000503000000020004" pitchFamily="2" charset="0"/>
                </a:rPr>
                <a:t>Veuillez-vous référer à la </a:t>
              </a:r>
              <a:r>
                <a:rPr lang="fr-CA" sz="1100" b="1" i="1" u="sng" strike="noStrike">
                  <a:effectLst/>
                  <a:latin typeface="Inter" panose="02000503000000020004" pitchFamily="2" charset="0"/>
                  <a:ea typeface="Inter" panose="02000503000000020004" pitchFamily="2" charset="0"/>
                  <a:hlinkClick r:id="rId15">
                    <a:extLst>
                      <a:ext uri="{A12FA001-AC4F-418D-AE19-62706E023703}">
                        <ahyp:hlinkClr xmlns:ahyp="http://schemas.microsoft.com/office/drawing/2018/hyperlinkcolor" val="tx"/>
                      </a:ext>
                    </a:extLst>
                  </a:hlinkClick>
                </a:rPr>
                <a:t>Loi sur les normes du travail (LNT)</a:t>
              </a:r>
              <a:r>
                <a:rPr lang="fr-CA" sz="1100" b="0" i="0">
                  <a:effectLst/>
                  <a:latin typeface="Inter" panose="02000503000000020004" pitchFamily="2" charset="0"/>
                  <a:ea typeface="Inter" panose="02000503000000020004" pitchFamily="2" charset="0"/>
                </a:rPr>
                <a:t>. </a:t>
              </a:r>
            </a:p>
            <a:p>
              <a:pPr algn="just" rtl="0" fontAlgn="base"/>
              <a:endParaRPr lang="fr-CA" sz="1100" b="0" i="0">
                <a:effectLst/>
                <a:latin typeface="Inter" panose="02000503000000020004" pitchFamily="2" charset="0"/>
                <a:ea typeface="Inter" panose="02000503000000020004" pitchFamily="2" charset="0"/>
              </a:endParaRPr>
            </a:p>
            <a:p>
              <a:pPr algn="l" rtl="0" fontAlgn="base"/>
              <a:r>
                <a:rPr lang="fr-CA" sz="1100" b="0" i="0">
                  <a:effectLst/>
                  <a:latin typeface="Inter" panose="02000503000000020004" pitchFamily="2" charset="0"/>
                  <a:ea typeface="Inter" panose="02000503000000020004" pitchFamily="2" charset="0"/>
                </a:rPr>
                <a:t>Consultez l’outil </a:t>
              </a:r>
              <a:r>
                <a:rPr lang="fr-CA" sz="1100" b="1" i="0">
                  <a:effectLst/>
                  <a:latin typeface="Inter" panose="02000503000000020004" pitchFamily="2" charset="0"/>
                  <a:ea typeface="Inter" panose="02000503000000020004" pitchFamily="2" charset="0"/>
                </a:rPr>
                <a:t>« </a:t>
              </a:r>
              <a:r>
                <a:rPr lang="fr-CA" sz="1100" b="1" i="0" u="sng" strike="noStrike" err="1">
                  <a:effectLst/>
                  <a:latin typeface="Inter" panose="02000503000000020004" pitchFamily="2" charset="0"/>
                  <a:ea typeface="Inter" panose="02000503000000020004" pitchFamily="2" charset="0"/>
                  <a:hlinkClick r:id="rId17">
                    <a:extLst>
                      <a:ext uri="{A12FA001-AC4F-418D-AE19-62706E023703}">
                        <ahyp:hlinkClr xmlns:ahyp="http://schemas.microsoft.com/office/drawing/2018/hyperlinkcolor" val="tx"/>
                      </a:ext>
                    </a:extLst>
                  </a:hlinkClick>
                </a:rPr>
                <a:t>monCalcul</a:t>
              </a:r>
              <a:r>
                <a:rPr lang="fr-CA" sz="1100" b="1" i="0">
                  <a:effectLst/>
                  <a:latin typeface="Inter" panose="02000503000000020004" pitchFamily="2" charset="0"/>
                  <a:ea typeface="Inter" panose="02000503000000020004" pitchFamily="2" charset="0"/>
                </a:rPr>
                <a:t> »</a:t>
              </a:r>
              <a:r>
                <a:rPr lang="fr-CA" sz="1100" b="0" i="0">
                  <a:effectLst/>
                  <a:latin typeface="Inter" panose="02000503000000020004" pitchFamily="2" charset="0"/>
                  <a:ea typeface="Inter" panose="02000503000000020004" pitchFamily="2" charset="0"/>
                </a:rPr>
                <a:t>, disponible sur le site de la Commission des normes, de l’équité, de la santé et de la sécurité du travail (CNESST). Cet outil simple et pratique vous offre l’occasion d’estimer des montants concernant les situations les plus courantes prévues à la </a:t>
              </a:r>
              <a:r>
                <a:rPr lang="fr-CA" sz="1100" b="1" i="1" u="sng" strike="noStrike">
                  <a:effectLst/>
                  <a:latin typeface="Inter" panose="02000503000000020004" pitchFamily="2" charset="0"/>
                  <a:ea typeface="Inter" panose="02000503000000020004" pitchFamily="2" charset="0"/>
                  <a:hlinkClick r:id="rId15">
                    <a:extLst>
                      <a:ext uri="{A12FA001-AC4F-418D-AE19-62706E023703}">
                        <ahyp:hlinkClr xmlns:ahyp="http://schemas.microsoft.com/office/drawing/2018/hyperlinkcolor" val="tx"/>
                      </a:ext>
                    </a:extLst>
                  </a:hlinkClick>
                </a:rPr>
                <a:t>Loi sur les normes du travail</a:t>
              </a:r>
              <a:r>
                <a:rPr lang="fr-CA" sz="1100" b="1" i="1" u="sng">
                  <a:effectLst/>
                  <a:latin typeface="Inter" panose="02000503000000020004" pitchFamily="2" charset="0"/>
                  <a:ea typeface="Inter" panose="02000503000000020004" pitchFamily="2" charset="0"/>
                </a:rPr>
                <a:t> (LNT)</a:t>
              </a:r>
              <a:r>
                <a:rPr lang="fr-CA" sz="1100" b="0" i="0">
                  <a:effectLst/>
                  <a:latin typeface="Inter" panose="02000503000000020004" pitchFamily="2" charset="0"/>
                  <a:ea typeface="Inter" panose="02000503000000020004" pitchFamily="2" charset="0"/>
                </a:rPr>
                <a:t> et propres à votre réalité d’employeur(euse). </a:t>
              </a:r>
            </a:p>
            <a:p>
              <a:endParaRPr lang="fr-CA" sz="1000">
                <a:latin typeface="Inter" panose="02000503000000020004" pitchFamily="2" charset="0"/>
                <a:ea typeface="Inter" panose="02000503000000020004" pitchFamily="2" charset="0"/>
              </a:endParaRPr>
            </a:p>
          </p:txBody>
        </p:sp>
      </p:grpSp>
      <p:grpSp>
        <p:nvGrpSpPr>
          <p:cNvPr id="30" name="Groupe 29">
            <a:extLst>
              <a:ext uri="{FF2B5EF4-FFF2-40B4-BE49-F238E27FC236}">
                <a16:creationId xmlns:a16="http://schemas.microsoft.com/office/drawing/2014/main" id="{65AEFFCD-0629-E103-B224-9C88484A09C0}"/>
              </a:ext>
            </a:extLst>
          </p:cNvPr>
          <p:cNvGrpSpPr/>
          <p:nvPr>
            <p:custDataLst>
              <p:tags r:id="rId11"/>
            </p:custDataLst>
          </p:nvPr>
        </p:nvGrpSpPr>
        <p:grpSpPr>
          <a:xfrm>
            <a:off x="-2997648" y="5242005"/>
            <a:ext cx="2819971" cy="1655058"/>
            <a:chOff x="-2060037" y="5553646"/>
            <a:chExt cx="1943930" cy="1167829"/>
          </a:xfrm>
        </p:grpSpPr>
        <p:sp>
          <p:nvSpPr>
            <p:cNvPr id="31" name="TextBox 3">
              <a:extLst>
                <a:ext uri="{FF2B5EF4-FFF2-40B4-BE49-F238E27FC236}">
                  <a16:creationId xmlns:a16="http://schemas.microsoft.com/office/drawing/2014/main" id="{009A761C-190B-7656-9616-3993B2683812}"/>
                </a:ext>
              </a:extLst>
            </p:cNvPr>
            <p:cNvSpPr txBox="1"/>
            <p:nvPr/>
          </p:nvSpPr>
          <p:spPr>
            <a:xfrm>
              <a:off x="-2060037" y="5553646"/>
              <a:ext cx="1943930" cy="1167829"/>
            </a:xfrm>
            <a:prstGeom prst="rect">
              <a:avLst/>
            </a:prstGeom>
            <a:gradFill flip="none" rotWithShape="1">
              <a:gsLst>
                <a:gs pos="0">
                  <a:srgbClr val="EE262E">
                    <a:tint val="66000"/>
                    <a:satMod val="160000"/>
                  </a:srgbClr>
                </a:gs>
                <a:gs pos="50000">
                  <a:srgbClr val="EE262E">
                    <a:tint val="44500"/>
                    <a:satMod val="160000"/>
                  </a:srgbClr>
                </a:gs>
                <a:gs pos="100000">
                  <a:srgbClr val="EE262E">
                    <a:tint val="23500"/>
                    <a:satMod val="160000"/>
                  </a:srgbClr>
                </a:gs>
              </a:gsLst>
              <a:lin ang="2700000" scaled="1"/>
              <a:tileRect/>
            </a:gradFill>
            <a:ln>
              <a:noFill/>
            </a:ln>
          </p:spPr>
          <p:txBody>
            <a:bodyPr wrap="square" lIns="91440" tIns="182880" rIns="91440" bIns="91440" rtlCol="0">
              <a:noAutofit/>
            </a:bodyPr>
            <a:lstStyle/>
            <a:p>
              <a:pPr algn="just" rtl="0" fontAlgn="base"/>
              <a:endParaRPr lang="fr-CA" sz="400" b="0" i="0">
                <a:effectLst/>
                <a:latin typeface="Inter" panose="02000503000000020004" pitchFamily="2" charset="0"/>
                <a:ea typeface="Inter" panose="02000503000000020004" pitchFamily="2" charset="0"/>
              </a:endParaRPr>
            </a:p>
          </p:txBody>
        </p:sp>
        <p:sp>
          <p:nvSpPr>
            <p:cNvPr id="33" name="ZoneTexte 32">
              <a:extLst>
                <a:ext uri="{FF2B5EF4-FFF2-40B4-BE49-F238E27FC236}">
                  <a16:creationId xmlns:a16="http://schemas.microsoft.com/office/drawing/2014/main" id="{42DCD6F1-C382-119C-4959-69807BC86024}"/>
                </a:ext>
              </a:extLst>
            </p:cNvPr>
            <p:cNvSpPr txBox="1"/>
            <p:nvPr/>
          </p:nvSpPr>
          <p:spPr>
            <a:xfrm>
              <a:off x="-2060037" y="6305546"/>
              <a:ext cx="1943930" cy="412624"/>
            </a:xfrm>
            <a:prstGeom prst="rect">
              <a:avLst/>
            </a:prstGeom>
            <a:noFill/>
          </p:spPr>
          <p:txBody>
            <a:bodyPr wrap="square" rtlCol="0">
              <a:spAutoFit/>
            </a:bodyPr>
            <a:lstStyle/>
            <a:p>
              <a:r>
                <a:rPr lang="fr-CA" sz="1100" b="0" i="0">
                  <a:effectLst/>
                  <a:latin typeface="Inter" panose="02000503000000020004" pitchFamily="2" charset="0"/>
                  <a:ea typeface="Inter" panose="02000503000000020004" pitchFamily="2" charset="0"/>
                </a:rPr>
                <a:t>Veuillez-vous référer à la </a:t>
              </a:r>
              <a:r>
                <a:rPr lang="fr-CA" sz="1100" b="1" i="1" u="sng" strike="noStrike">
                  <a:effectLst/>
                  <a:latin typeface="Inter" panose="02000503000000020004" pitchFamily="2" charset="0"/>
                  <a:ea typeface="Inter" panose="02000503000000020004" pitchFamily="2" charset="0"/>
                  <a:hlinkClick r:id="rId15">
                    <a:extLst>
                      <a:ext uri="{A12FA001-AC4F-418D-AE19-62706E023703}">
                        <ahyp:hlinkClr xmlns:ahyp="http://schemas.microsoft.com/office/drawing/2018/hyperlinkcolor" val="tx"/>
                      </a:ext>
                    </a:extLst>
                  </a:hlinkClick>
                </a:rPr>
                <a:t>Loi sur les normes du travail (LNT)</a:t>
              </a:r>
              <a:r>
                <a:rPr lang="fr-CA" sz="1100" b="0" i="0">
                  <a:effectLst/>
                  <a:latin typeface="Inter" panose="02000503000000020004" pitchFamily="2" charset="0"/>
                  <a:ea typeface="Inter" panose="02000503000000020004" pitchFamily="2" charset="0"/>
                </a:rPr>
                <a:t>. </a:t>
              </a:r>
            </a:p>
            <a:p>
              <a:endParaRPr lang="fr-CA" sz="1000">
                <a:latin typeface="Inter" panose="02000503000000020004" pitchFamily="2" charset="0"/>
                <a:ea typeface="Inter" panose="02000503000000020004" pitchFamily="2" charset="0"/>
              </a:endParaRPr>
            </a:p>
          </p:txBody>
        </p:sp>
      </p:grpSp>
      <p:pic>
        <p:nvPicPr>
          <p:cNvPr id="34" name="Picture 3">
            <a:extLst>
              <a:ext uri="{FF2B5EF4-FFF2-40B4-BE49-F238E27FC236}">
                <a16:creationId xmlns:a16="http://schemas.microsoft.com/office/drawing/2014/main" id="{9938F437-BB29-814F-9F06-DAF60EB07CAB}"/>
              </a:ext>
            </a:extLst>
          </p:cNvPr>
          <p:cNvPicPr>
            <a:picLocks noChangeAspect="1" noChangeArrowheads="1"/>
          </p:cNvPicPr>
          <p:nvPr>
            <p:custDataLst>
              <p:tags r:id="rId12"/>
            </p:custDataLst>
          </p:nvPr>
        </p:nvPicPr>
        <p:blipFill>
          <a:blip r:embed="rId18">
            <a:extLst>
              <a:ext uri="{28A0092B-C50C-407E-A947-70E740481C1C}">
                <a14:useLocalDpi xmlns:a14="http://schemas.microsoft.com/office/drawing/2010/main" val="0"/>
              </a:ext>
            </a:extLst>
          </a:blip>
          <a:srcRect/>
          <a:stretch>
            <a:fillRect/>
          </a:stretch>
        </p:blipFill>
        <p:spPr bwMode="auto">
          <a:xfrm>
            <a:off x="-1963801" y="5325035"/>
            <a:ext cx="752275" cy="77582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3">
            <a:extLst>
              <a:ext uri="{FF2B5EF4-FFF2-40B4-BE49-F238E27FC236}">
                <a16:creationId xmlns:a16="http://schemas.microsoft.com/office/drawing/2014/main" id="{ACB24637-9B5D-86C8-AE8F-8C84CC659192}"/>
              </a:ext>
            </a:extLst>
          </p:cNvPr>
          <p:cNvPicPr>
            <a:picLocks noChangeAspect="1" noChangeArrowheads="1"/>
          </p:cNvPicPr>
          <p:nvPr>
            <p:custDataLst>
              <p:tags r:id="rId13"/>
            </p:custDataLst>
          </p:nvPr>
        </p:nvPicPr>
        <p:blipFill>
          <a:blip r:embed="rId18">
            <a:extLst>
              <a:ext uri="{28A0092B-C50C-407E-A947-70E740481C1C}">
                <a14:useLocalDpi xmlns:a14="http://schemas.microsoft.com/office/drawing/2010/main" val="0"/>
              </a:ext>
            </a:extLst>
          </a:blip>
          <a:srcRect/>
          <a:stretch>
            <a:fillRect/>
          </a:stretch>
        </p:blipFill>
        <p:spPr bwMode="auto">
          <a:xfrm>
            <a:off x="-1970955" y="521496"/>
            <a:ext cx="752275" cy="77582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3E1E1"/>
        </a:solidFill>
        <a:effectLst/>
      </p:bgPr>
    </p:bg>
    <p:spTree>
      <p:nvGrpSpPr>
        <p:cNvPr id="1" name=""/>
        <p:cNvGrpSpPr/>
        <p:nvPr/>
      </p:nvGrpSpPr>
      <p:grpSpPr>
        <a:xfrm>
          <a:off x="0" y="0"/>
          <a:ext cx="0" cy="0"/>
          <a:chOff x="0" y="0"/>
          <a:chExt cx="0" cy="0"/>
        </a:xfrm>
      </p:grpSpPr>
      <p:grpSp>
        <p:nvGrpSpPr>
          <p:cNvPr id="2" name="Group 2"/>
          <p:cNvGrpSpPr>
            <a:grpSpLocks noGrp="1" noUngrp="1" noRot="1" noMove="1" noResize="1"/>
          </p:cNvGrpSpPr>
          <p:nvPr/>
        </p:nvGrpSpPr>
        <p:grpSpPr>
          <a:xfrm>
            <a:off x="461978" y="4502875"/>
            <a:ext cx="3761556" cy="865158"/>
            <a:chOff x="0" y="0"/>
            <a:chExt cx="5015408" cy="1153544"/>
          </a:xfrm>
        </p:grpSpPr>
        <p:sp>
          <p:nvSpPr>
            <p:cNvPr id="3" name="Freeform 3"/>
            <p:cNvSpPr>
              <a:spLocks noGrp="1" noRot="1" noMove="1" noResize="1" noEditPoints="1" noAdjustHandles="1" noChangeArrowheads="1" noChangeShapeType="1"/>
            </p:cNvSpPr>
            <p:nvPr/>
          </p:nvSpPr>
          <p:spPr>
            <a:xfrm>
              <a:off x="0" y="0"/>
              <a:ext cx="5015408" cy="1153544"/>
            </a:xfrm>
            <a:custGeom>
              <a:avLst/>
              <a:gdLst/>
              <a:ahLst/>
              <a:cxnLst/>
              <a:rect l="l" t="t" r="r" b="b"/>
              <a:pathLst>
                <a:path w="5015408" h="1153544">
                  <a:moveTo>
                    <a:pt x="0" y="0"/>
                  </a:moveTo>
                  <a:lnTo>
                    <a:pt x="5015408" y="0"/>
                  </a:lnTo>
                  <a:lnTo>
                    <a:pt x="5015408" y="1153544"/>
                  </a:lnTo>
                  <a:lnTo>
                    <a:pt x="0" y="1153544"/>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fr-CA"/>
            </a:p>
          </p:txBody>
        </p:sp>
        <p:sp>
          <p:nvSpPr>
            <p:cNvPr id="4" name="TextBox 4"/>
            <p:cNvSpPr txBox="1">
              <a:spLocks noGrp="1" noRot="1" noMove="1" noResize="1" noEditPoints="1" noAdjustHandles="1" noChangeArrowheads="1" noChangeShapeType="1"/>
            </p:cNvSpPr>
            <p:nvPr/>
          </p:nvSpPr>
          <p:spPr>
            <a:xfrm>
              <a:off x="314593" y="299708"/>
              <a:ext cx="248660" cy="484064"/>
            </a:xfrm>
            <a:prstGeom prst="rect">
              <a:avLst/>
            </a:prstGeom>
          </p:spPr>
          <p:txBody>
            <a:bodyPr lIns="0" tIns="0" rIns="0" bIns="0" rtlCol="0" anchor="t">
              <a:spAutoFit/>
            </a:bodyPr>
            <a:lstStyle/>
            <a:p>
              <a:pPr algn="ctr">
                <a:lnSpc>
                  <a:spcPts val="3228"/>
                </a:lnSpc>
              </a:pPr>
              <a:r>
                <a:rPr lang="en-US" b="1">
                  <a:solidFill>
                    <a:srgbClr val="FFFFFF"/>
                  </a:solidFill>
                  <a:latin typeface="Inter"/>
                  <a:ea typeface="Inter"/>
                  <a:cs typeface="Inter"/>
                  <a:sym typeface="Inter"/>
                </a:rPr>
                <a:t>3</a:t>
              </a:r>
            </a:p>
          </p:txBody>
        </p:sp>
        <p:sp>
          <p:nvSpPr>
            <p:cNvPr id="5" name="TextBox 5"/>
            <p:cNvSpPr txBox="1">
              <a:spLocks noGrp="1" noRot="1" noMove="1" noResize="1" noEditPoints="1" noAdjustHandles="1" noChangeArrowheads="1" noChangeShapeType="1"/>
            </p:cNvSpPr>
            <p:nvPr/>
          </p:nvSpPr>
          <p:spPr>
            <a:xfrm>
              <a:off x="1118963" y="106565"/>
              <a:ext cx="3155698" cy="884256"/>
            </a:xfrm>
            <a:prstGeom prst="rect">
              <a:avLst/>
            </a:prstGeom>
          </p:spPr>
          <p:txBody>
            <a:bodyPr lIns="0" tIns="0" rIns="0" bIns="0" rtlCol="0" anchor="t">
              <a:spAutoFit/>
            </a:bodyPr>
            <a:lstStyle/>
            <a:p>
              <a:pPr algn="ctr">
                <a:lnSpc>
                  <a:spcPts val="2690"/>
                </a:lnSpc>
              </a:pPr>
              <a:r>
                <a:rPr lang="en-US" sz="1500" b="1">
                  <a:solidFill>
                    <a:srgbClr val="FFFFFF"/>
                  </a:solidFill>
                  <a:latin typeface="Inter"/>
                  <a:ea typeface="Inter"/>
                  <a:cs typeface="Inter"/>
                  <a:sym typeface="Inter"/>
                </a:rPr>
                <a:t>Module 1 </a:t>
              </a:r>
              <a:r>
                <a:rPr lang="en-US" sz="1500">
                  <a:solidFill>
                    <a:srgbClr val="FFFFFF"/>
                  </a:solidFill>
                  <a:latin typeface="Inter"/>
                  <a:ea typeface="Inter"/>
                  <a:cs typeface="Inter"/>
                  <a:sym typeface="Inter"/>
                </a:rPr>
                <a:t>: Notre </a:t>
              </a:r>
              <a:r>
                <a:rPr lang="en-US" sz="1500" err="1">
                  <a:solidFill>
                    <a:srgbClr val="FFFFFF"/>
                  </a:solidFill>
                  <a:latin typeface="Inter"/>
                  <a:ea typeface="Inter"/>
                  <a:cs typeface="Inter"/>
                  <a:sym typeface="Inter"/>
                </a:rPr>
                <a:t>entreprise</a:t>
              </a:r>
              <a:endParaRPr lang="en-US" sz="1500">
                <a:solidFill>
                  <a:srgbClr val="FFFFFF"/>
                </a:solidFill>
                <a:latin typeface="Inter"/>
                <a:ea typeface="Inter"/>
                <a:cs typeface="Inter"/>
                <a:sym typeface="Inter"/>
              </a:endParaRPr>
            </a:p>
          </p:txBody>
        </p:sp>
      </p:grpSp>
      <p:grpSp>
        <p:nvGrpSpPr>
          <p:cNvPr id="6" name="Group 6"/>
          <p:cNvGrpSpPr>
            <a:grpSpLocks noGrp="1" noUngrp="1" noRot="1" noMove="1" noResize="1"/>
          </p:cNvGrpSpPr>
          <p:nvPr/>
        </p:nvGrpSpPr>
        <p:grpSpPr>
          <a:xfrm>
            <a:off x="461978" y="5660933"/>
            <a:ext cx="3761556" cy="865158"/>
            <a:chOff x="0" y="0"/>
            <a:chExt cx="5015408" cy="1153544"/>
          </a:xfrm>
        </p:grpSpPr>
        <p:sp>
          <p:nvSpPr>
            <p:cNvPr id="7" name="Freeform 7"/>
            <p:cNvSpPr>
              <a:spLocks noGrp="1" noRot="1" noMove="1" noResize="1" noEditPoints="1" noAdjustHandles="1" noChangeArrowheads="1" noChangeShapeType="1"/>
            </p:cNvSpPr>
            <p:nvPr/>
          </p:nvSpPr>
          <p:spPr>
            <a:xfrm>
              <a:off x="0" y="0"/>
              <a:ext cx="5015408" cy="1153544"/>
            </a:xfrm>
            <a:custGeom>
              <a:avLst/>
              <a:gdLst/>
              <a:ahLst/>
              <a:cxnLst/>
              <a:rect l="l" t="t" r="r" b="b"/>
              <a:pathLst>
                <a:path w="5015408" h="1153544">
                  <a:moveTo>
                    <a:pt x="0" y="0"/>
                  </a:moveTo>
                  <a:lnTo>
                    <a:pt x="5015408" y="0"/>
                  </a:lnTo>
                  <a:lnTo>
                    <a:pt x="5015408" y="1153544"/>
                  </a:lnTo>
                  <a:lnTo>
                    <a:pt x="0" y="1153544"/>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fr-CA"/>
            </a:p>
          </p:txBody>
        </p:sp>
        <p:sp>
          <p:nvSpPr>
            <p:cNvPr id="8" name="TextBox 8"/>
            <p:cNvSpPr txBox="1">
              <a:spLocks noGrp="1" noRot="1" noMove="1" noResize="1" noEditPoints="1" noAdjustHandles="1" noChangeArrowheads="1" noChangeShapeType="1"/>
            </p:cNvSpPr>
            <p:nvPr/>
          </p:nvSpPr>
          <p:spPr>
            <a:xfrm>
              <a:off x="317135" y="299708"/>
              <a:ext cx="243575" cy="484064"/>
            </a:xfrm>
            <a:prstGeom prst="rect">
              <a:avLst/>
            </a:prstGeom>
          </p:spPr>
          <p:txBody>
            <a:bodyPr lIns="0" tIns="0" rIns="0" bIns="0" rtlCol="0" anchor="t">
              <a:spAutoFit/>
            </a:bodyPr>
            <a:lstStyle/>
            <a:p>
              <a:pPr algn="ctr">
                <a:lnSpc>
                  <a:spcPts val="3228"/>
                </a:lnSpc>
              </a:pPr>
              <a:r>
                <a:rPr lang="en-US" b="1">
                  <a:solidFill>
                    <a:srgbClr val="FFFFFF"/>
                  </a:solidFill>
                  <a:latin typeface="Inter"/>
                  <a:ea typeface="Inter"/>
                  <a:cs typeface="Inter"/>
                  <a:sym typeface="Inter"/>
                </a:rPr>
                <a:t>9</a:t>
              </a:r>
            </a:p>
          </p:txBody>
        </p:sp>
        <p:sp>
          <p:nvSpPr>
            <p:cNvPr id="9" name="TextBox 9"/>
            <p:cNvSpPr txBox="1">
              <a:spLocks noGrp="1" noRot="1" noMove="1" noResize="1" noEditPoints="1" noAdjustHandles="1" noChangeArrowheads="1" noChangeShapeType="1"/>
            </p:cNvSpPr>
            <p:nvPr/>
          </p:nvSpPr>
          <p:spPr>
            <a:xfrm>
              <a:off x="1118963" y="115594"/>
              <a:ext cx="3155698" cy="884256"/>
            </a:xfrm>
            <a:prstGeom prst="rect">
              <a:avLst/>
            </a:prstGeom>
          </p:spPr>
          <p:txBody>
            <a:bodyPr lIns="0" tIns="0" rIns="0" bIns="0" rtlCol="0" anchor="t">
              <a:spAutoFit/>
            </a:bodyPr>
            <a:lstStyle/>
            <a:p>
              <a:pPr algn="ctr">
                <a:lnSpc>
                  <a:spcPts val="2690"/>
                </a:lnSpc>
              </a:pPr>
              <a:r>
                <a:rPr lang="en-US" sz="1500" b="1">
                  <a:solidFill>
                    <a:srgbClr val="FFFFFF"/>
                  </a:solidFill>
                  <a:latin typeface="Inter"/>
                  <a:ea typeface="Inter"/>
                  <a:cs typeface="Inter"/>
                  <a:sym typeface="Inter"/>
                </a:rPr>
                <a:t>Module 2</a:t>
              </a:r>
              <a:r>
                <a:rPr lang="en-US" sz="1500">
                  <a:solidFill>
                    <a:srgbClr val="FFFFFF"/>
                  </a:solidFill>
                  <a:latin typeface="Inter"/>
                  <a:ea typeface="Inter"/>
                  <a:cs typeface="Inter"/>
                  <a:sym typeface="Inter"/>
                </a:rPr>
                <a:t> : Gestion des employé(e)s</a:t>
              </a:r>
            </a:p>
          </p:txBody>
        </p:sp>
      </p:grpSp>
      <p:grpSp>
        <p:nvGrpSpPr>
          <p:cNvPr id="10" name="Group 10"/>
          <p:cNvGrpSpPr>
            <a:grpSpLocks noGrp="1" noUngrp="1" noRot="1" noMove="1" noResize="1"/>
          </p:cNvGrpSpPr>
          <p:nvPr/>
        </p:nvGrpSpPr>
        <p:grpSpPr>
          <a:xfrm>
            <a:off x="461978" y="6818991"/>
            <a:ext cx="3761556" cy="865158"/>
            <a:chOff x="0" y="0"/>
            <a:chExt cx="5015408" cy="1153544"/>
          </a:xfrm>
        </p:grpSpPr>
        <p:sp>
          <p:nvSpPr>
            <p:cNvPr id="11" name="Freeform 11"/>
            <p:cNvSpPr>
              <a:spLocks noGrp="1" noRot="1" noMove="1" noResize="1" noEditPoints="1" noAdjustHandles="1" noChangeArrowheads="1" noChangeShapeType="1"/>
            </p:cNvSpPr>
            <p:nvPr/>
          </p:nvSpPr>
          <p:spPr>
            <a:xfrm>
              <a:off x="0" y="0"/>
              <a:ext cx="5015408" cy="1153544"/>
            </a:xfrm>
            <a:custGeom>
              <a:avLst/>
              <a:gdLst/>
              <a:ahLst/>
              <a:cxnLst/>
              <a:rect l="l" t="t" r="r" b="b"/>
              <a:pathLst>
                <a:path w="5015408" h="1153544">
                  <a:moveTo>
                    <a:pt x="0" y="0"/>
                  </a:moveTo>
                  <a:lnTo>
                    <a:pt x="5015408" y="0"/>
                  </a:lnTo>
                  <a:lnTo>
                    <a:pt x="5015408" y="1153544"/>
                  </a:lnTo>
                  <a:lnTo>
                    <a:pt x="0" y="1153544"/>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fr-CA"/>
            </a:p>
          </p:txBody>
        </p:sp>
        <p:sp>
          <p:nvSpPr>
            <p:cNvPr id="12" name="TextBox 12"/>
            <p:cNvSpPr txBox="1">
              <a:spLocks noGrp="1" noRot="1" noMove="1" noResize="1" noEditPoints="1" noAdjustHandles="1" noChangeArrowheads="1" noChangeShapeType="1"/>
            </p:cNvSpPr>
            <p:nvPr/>
          </p:nvSpPr>
          <p:spPr>
            <a:xfrm>
              <a:off x="227257" y="299708"/>
              <a:ext cx="423332" cy="484064"/>
            </a:xfrm>
            <a:prstGeom prst="rect">
              <a:avLst/>
            </a:prstGeom>
          </p:spPr>
          <p:txBody>
            <a:bodyPr lIns="0" tIns="0" rIns="0" bIns="0" rtlCol="0" anchor="t">
              <a:spAutoFit/>
            </a:bodyPr>
            <a:lstStyle/>
            <a:p>
              <a:pPr algn="ctr">
                <a:lnSpc>
                  <a:spcPts val="3228"/>
                </a:lnSpc>
              </a:pPr>
              <a:r>
                <a:rPr lang="en-US" b="1">
                  <a:solidFill>
                    <a:srgbClr val="FFFFFF"/>
                  </a:solidFill>
                  <a:latin typeface="Inter"/>
                  <a:ea typeface="Inter"/>
                  <a:cs typeface="Inter"/>
                  <a:sym typeface="Inter"/>
                </a:rPr>
                <a:t>14</a:t>
              </a:r>
            </a:p>
          </p:txBody>
        </p:sp>
        <p:sp>
          <p:nvSpPr>
            <p:cNvPr id="13" name="TextBox 13"/>
            <p:cNvSpPr txBox="1">
              <a:spLocks noGrp="1" noRot="1" noMove="1" noResize="1" noEditPoints="1" noAdjustHandles="1" noChangeArrowheads="1" noChangeShapeType="1"/>
            </p:cNvSpPr>
            <p:nvPr/>
          </p:nvSpPr>
          <p:spPr>
            <a:xfrm>
              <a:off x="1118963" y="108350"/>
              <a:ext cx="3155698" cy="884256"/>
            </a:xfrm>
            <a:prstGeom prst="rect">
              <a:avLst/>
            </a:prstGeom>
          </p:spPr>
          <p:txBody>
            <a:bodyPr lIns="0" tIns="0" rIns="0" bIns="0" rtlCol="0" anchor="t">
              <a:spAutoFit/>
            </a:bodyPr>
            <a:lstStyle/>
            <a:p>
              <a:pPr algn="ctr">
                <a:lnSpc>
                  <a:spcPts val="2690"/>
                </a:lnSpc>
              </a:pPr>
              <a:r>
                <a:rPr lang="en-US" sz="1500" b="1">
                  <a:solidFill>
                    <a:srgbClr val="FFFFFF"/>
                  </a:solidFill>
                  <a:latin typeface="Inter"/>
                  <a:ea typeface="Inter"/>
                  <a:cs typeface="Inter"/>
                  <a:sym typeface="Inter"/>
                </a:rPr>
                <a:t>Module 3 </a:t>
              </a:r>
              <a:r>
                <a:rPr lang="en-US" sz="1500">
                  <a:solidFill>
                    <a:srgbClr val="FFFFFF"/>
                  </a:solidFill>
                  <a:latin typeface="Inter"/>
                  <a:ea typeface="Inter"/>
                  <a:cs typeface="Inter"/>
                  <a:sym typeface="Inter"/>
                </a:rPr>
                <a:t>: </a:t>
              </a:r>
              <a:r>
                <a:rPr lang="en-US" sz="1500" err="1">
                  <a:solidFill>
                    <a:srgbClr val="FFFFFF"/>
                  </a:solidFill>
                  <a:latin typeface="Inter"/>
                  <a:ea typeface="Inter"/>
                  <a:cs typeface="Inter"/>
                  <a:sym typeface="Inter"/>
                </a:rPr>
                <a:t>Salaires</a:t>
              </a:r>
              <a:r>
                <a:rPr lang="en-US" sz="1500">
                  <a:solidFill>
                    <a:srgbClr val="FFFFFF"/>
                  </a:solidFill>
                  <a:latin typeface="Inter"/>
                  <a:ea typeface="Inter"/>
                  <a:cs typeface="Inter"/>
                  <a:sym typeface="Inter"/>
                </a:rPr>
                <a:t> et </a:t>
              </a:r>
              <a:r>
                <a:rPr lang="en-US" sz="1500" err="1">
                  <a:solidFill>
                    <a:srgbClr val="FFFFFF"/>
                  </a:solidFill>
                  <a:latin typeface="Inter"/>
                  <a:ea typeface="Inter"/>
                  <a:cs typeface="Inter"/>
                  <a:sym typeface="Inter"/>
                </a:rPr>
                <a:t>avantages</a:t>
              </a:r>
              <a:endParaRPr lang="en-US" sz="1500">
                <a:solidFill>
                  <a:srgbClr val="FFFFFF"/>
                </a:solidFill>
                <a:latin typeface="Inter"/>
                <a:ea typeface="Inter"/>
                <a:cs typeface="Inter"/>
                <a:sym typeface="Inter"/>
              </a:endParaRPr>
            </a:p>
          </p:txBody>
        </p:sp>
      </p:grpSp>
      <p:grpSp>
        <p:nvGrpSpPr>
          <p:cNvPr id="14" name="Group 14"/>
          <p:cNvGrpSpPr>
            <a:grpSpLocks noGrp="1" noUngrp="1" noRot="1" noMove="1" noResize="1"/>
          </p:cNvGrpSpPr>
          <p:nvPr/>
        </p:nvGrpSpPr>
        <p:grpSpPr>
          <a:xfrm>
            <a:off x="461978" y="7977049"/>
            <a:ext cx="3761556" cy="865158"/>
            <a:chOff x="0" y="0"/>
            <a:chExt cx="5015408" cy="1153544"/>
          </a:xfrm>
        </p:grpSpPr>
        <p:sp>
          <p:nvSpPr>
            <p:cNvPr id="15" name="Freeform 15"/>
            <p:cNvSpPr>
              <a:spLocks noGrp="1" noRot="1" noMove="1" noResize="1" noEditPoints="1" noAdjustHandles="1" noChangeArrowheads="1" noChangeShapeType="1"/>
            </p:cNvSpPr>
            <p:nvPr/>
          </p:nvSpPr>
          <p:spPr>
            <a:xfrm>
              <a:off x="0" y="0"/>
              <a:ext cx="5015408" cy="1153544"/>
            </a:xfrm>
            <a:custGeom>
              <a:avLst/>
              <a:gdLst/>
              <a:ahLst/>
              <a:cxnLst/>
              <a:rect l="l" t="t" r="r" b="b"/>
              <a:pathLst>
                <a:path w="5015408" h="1153544">
                  <a:moveTo>
                    <a:pt x="0" y="0"/>
                  </a:moveTo>
                  <a:lnTo>
                    <a:pt x="5015408" y="0"/>
                  </a:lnTo>
                  <a:lnTo>
                    <a:pt x="5015408" y="1153544"/>
                  </a:lnTo>
                  <a:lnTo>
                    <a:pt x="0" y="1153544"/>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fr-CA"/>
            </a:p>
          </p:txBody>
        </p:sp>
        <p:sp>
          <p:nvSpPr>
            <p:cNvPr id="16" name="TextBox 16"/>
            <p:cNvSpPr txBox="1">
              <a:spLocks noGrp="1" noRot="1" noMove="1" noResize="1" noEditPoints="1" noAdjustHandles="1" noChangeArrowheads="1" noChangeShapeType="1"/>
            </p:cNvSpPr>
            <p:nvPr/>
          </p:nvSpPr>
          <p:spPr>
            <a:xfrm>
              <a:off x="230816" y="299708"/>
              <a:ext cx="416213" cy="484064"/>
            </a:xfrm>
            <a:prstGeom prst="rect">
              <a:avLst/>
            </a:prstGeom>
          </p:spPr>
          <p:txBody>
            <a:bodyPr lIns="0" tIns="0" rIns="0" bIns="0" rtlCol="0" anchor="t">
              <a:spAutoFit/>
            </a:bodyPr>
            <a:lstStyle/>
            <a:p>
              <a:pPr algn="ctr">
                <a:lnSpc>
                  <a:spcPts val="3228"/>
                </a:lnSpc>
              </a:pPr>
              <a:r>
                <a:rPr lang="en-US" b="1">
                  <a:solidFill>
                    <a:srgbClr val="FFFFFF"/>
                  </a:solidFill>
                  <a:latin typeface="Inter"/>
                  <a:ea typeface="Inter"/>
                  <a:cs typeface="Inter"/>
                  <a:sym typeface="Inter"/>
                </a:rPr>
                <a:t>16</a:t>
              </a:r>
            </a:p>
          </p:txBody>
        </p:sp>
        <p:sp>
          <p:nvSpPr>
            <p:cNvPr id="17" name="TextBox 17"/>
            <p:cNvSpPr txBox="1">
              <a:spLocks noGrp="1" noRot="1" noMove="1" noResize="1" noEditPoints="1" noAdjustHandles="1" noChangeArrowheads="1" noChangeShapeType="1"/>
            </p:cNvSpPr>
            <p:nvPr/>
          </p:nvSpPr>
          <p:spPr>
            <a:xfrm>
              <a:off x="1118963" y="115595"/>
              <a:ext cx="3795939" cy="884256"/>
            </a:xfrm>
            <a:prstGeom prst="rect">
              <a:avLst/>
            </a:prstGeom>
          </p:spPr>
          <p:txBody>
            <a:bodyPr lIns="0" tIns="0" rIns="0" bIns="0" rtlCol="0" anchor="t">
              <a:spAutoFit/>
            </a:bodyPr>
            <a:lstStyle/>
            <a:p>
              <a:pPr algn="ctr">
                <a:lnSpc>
                  <a:spcPts val="2690"/>
                </a:lnSpc>
              </a:pPr>
              <a:r>
                <a:rPr lang="en-US" sz="1500" b="1">
                  <a:solidFill>
                    <a:srgbClr val="FFFFFF"/>
                  </a:solidFill>
                  <a:latin typeface="Inter"/>
                  <a:ea typeface="Inter"/>
                  <a:cs typeface="Inter"/>
                  <a:sym typeface="Inter"/>
                </a:rPr>
                <a:t>Module 4 </a:t>
              </a:r>
              <a:r>
                <a:rPr lang="en-US" sz="1500">
                  <a:solidFill>
                    <a:srgbClr val="FFFFFF"/>
                  </a:solidFill>
                  <a:latin typeface="Inter"/>
                  <a:ea typeface="Inter"/>
                  <a:cs typeface="Inter"/>
                  <a:sym typeface="Inter"/>
                </a:rPr>
                <a:t>: </a:t>
              </a:r>
              <a:r>
                <a:rPr lang="en-US" sz="1500" err="1">
                  <a:solidFill>
                    <a:srgbClr val="FFFFFF"/>
                  </a:solidFill>
                  <a:latin typeface="Inter"/>
                  <a:ea typeface="Inter"/>
                  <a:cs typeface="Inter"/>
                  <a:sym typeface="Inter"/>
                </a:rPr>
                <a:t>Organisation</a:t>
              </a:r>
              <a:r>
                <a:rPr lang="en-US" sz="1500">
                  <a:solidFill>
                    <a:srgbClr val="FFFFFF"/>
                  </a:solidFill>
                  <a:latin typeface="Inter"/>
                  <a:ea typeface="Inter"/>
                  <a:cs typeface="Inter"/>
                  <a:sym typeface="Inter"/>
                </a:rPr>
                <a:t> du temps de travail</a:t>
              </a:r>
            </a:p>
          </p:txBody>
        </p:sp>
      </p:grpSp>
      <p:grpSp>
        <p:nvGrpSpPr>
          <p:cNvPr id="18" name="Group 18"/>
          <p:cNvGrpSpPr>
            <a:grpSpLocks noGrp="1" noUngrp="1" noRot="1" noMove="1" noResize="1"/>
          </p:cNvGrpSpPr>
          <p:nvPr/>
        </p:nvGrpSpPr>
        <p:grpSpPr>
          <a:xfrm>
            <a:off x="5382444" y="4502875"/>
            <a:ext cx="3761556" cy="865158"/>
            <a:chOff x="0" y="0"/>
            <a:chExt cx="5015408" cy="1153544"/>
          </a:xfrm>
        </p:grpSpPr>
        <p:sp>
          <p:nvSpPr>
            <p:cNvPr id="19" name="Freeform 19"/>
            <p:cNvSpPr>
              <a:spLocks noGrp="1" noRot="1" noMove="1" noResize="1" noEditPoints="1" noAdjustHandles="1" noChangeArrowheads="1" noChangeShapeType="1"/>
            </p:cNvSpPr>
            <p:nvPr/>
          </p:nvSpPr>
          <p:spPr>
            <a:xfrm>
              <a:off x="0" y="0"/>
              <a:ext cx="5015408" cy="1153544"/>
            </a:xfrm>
            <a:custGeom>
              <a:avLst/>
              <a:gdLst/>
              <a:ahLst/>
              <a:cxnLst/>
              <a:rect l="l" t="t" r="r" b="b"/>
              <a:pathLst>
                <a:path w="5015408" h="1153544">
                  <a:moveTo>
                    <a:pt x="0" y="0"/>
                  </a:moveTo>
                  <a:lnTo>
                    <a:pt x="5015408" y="0"/>
                  </a:lnTo>
                  <a:lnTo>
                    <a:pt x="5015408" y="1153544"/>
                  </a:lnTo>
                  <a:lnTo>
                    <a:pt x="0" y="1153544"/>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fr-CA"/>
            </a:p>
          </p:txBody>
        </p:sp>
        <p:sp>
          <p:nvSpPr>
            <p:cNvPr id="20" name="TextBox 20"/>
            <p:cNvSpPr txBox="1">
              <a:spLocks noGrp="1" noRot="1" noMove="1" noResize="1" noEditPoints="1" noAdjustHandles="1" noChangeArrowheads="1" noChangeShapeType="1"/>
            </p:cNvSpPr>
            <p:nvPr/>
          </p:nvSpPr>
          <p:spPr>
            <a:xfrm>
              <a:off x="216196" y="299708"/>
              <a:ext cx="413417" cy="484064"/>
            </a:xfrm>
            <a:prstGeom prst="rect">
              <a:avLst/>
            </a:prstGeom>
          </p:spPr>
          <p:txBody>
            <a:bodyPr lIns="0" tIns="0" rIns="0" bIns="0" rtlCol="0" anchor="t">
              <a:spAutoFit/>
            </a:bodyPr>
            <a:lstStyle/>
            <a:p>
              <a:pPr algn="ctr">
                <a:lnSpc>
                  <a:spcPts val="3228"/>
                </a:lnSpc>
              </a:pPr>
              <a:r>
                <a:rPr lang="en-US" b="1">
                  <a:solidFill>
                    <a:srgbClr val="FFFFFF"/>
                  </a:solidFill>
                  <a:latin typeface="Inter"/>
                  <a:ea typeface="Inter"/>
                  <a:cs typeface="Inter"/>
                  <a:sym typeface="Inter"/>
                </a:rPr>
                <a:t>18</a:t>
              </a:r>
            </a:p>
          </p:txBody>
        </p:sp>
        <p:sp>
          <p:nvSpPr>
            <p:cNvPr id="21" name="TextBox 21"/>
            <p:cNvSpPr txBox="1">
              <a:spLocks noGrp="1" noRot="1" noMove="1" noResize="1" noEditPoints="1" noAdjustHandles="1" noChangeArrowheads="1" noChangeShapeType="1"/>
            </p:cNvSpPr>
            <p:nvPr/>
          </p:nvSpPr>
          <p:spPr>
            <a:xfrm>
              <a:off x="1182868" y="106565"/>
              <a:ext cx="3155699" cy="884256"/>
            </a:xfrm>
            <a:prstGeom prst="rect">
              <a:avLst/>
            </a:prstGeom>
          </p:spPr>
          <p:txBody>
            <a:bodyPr lIns="0" tIns="0" rIns="0" bIns="0" rtlCol="0" anchor="t">
              <a:spAutoFit/>
            </a:bodyPr>
            <a:lstStyle/>
            <a:p>
              <a:pPr algn="ctr">
                <a:lnSpc>
                  <a:spcPts val="2690"/>
                </a:lnSpc>
              </a:pPr>
              <a:r>
                <a:rPr lang="en-US" sz="1500" b="1">
                  <a:solidFill>
                    <a:srgbClr val="FFFFFF"/>
                  </a:solidFill>
                  <a:latin typeface="Inter"/>
                  <a:ea typeface="Inter"/>
                  <a:cs typeface="Inter"/>
                  <a:sym typeface="Inter"/>
                </a:rPr>
                <a:t>Module 5 </a:t>
              </a:r>
              <a:r>
                <a:rPr lang="en-US" sz="1500">
                  <a:solidFill>
                    <a:srgbClr val="FFFFFF"/>
                  </a:solidFill>
                  <a:latin typeface="Inter"/>
                  <a:ea typeface="Inter"/>
                  <a:cs typeface="Inter"/>
                  <a:sym typeface="Inter"/>
                </a:rPr>
                <a:t>: Congés et </a:t>
              </a:r>
              <a:r>
                <a:rPr lang="en-US" sz="1500" err="1">
                  <a:solidFill>
                    <a:srgbClr val="FFFFFF"/>
                  </a:solidFill>
                  <a:latin typeface="Inter"/>
                  <a:ea typeface="Inter"/>
                  <a:cs typeface="Inter"/>
                  <a:sym typeface="Inter"/>
                </a:rPr>
                <a:t>vacances</a:t>
              </a:r>
              <a:endParaRPr lang="en-US" sz="1500">
                <a:solidFill>
                  <a:srgbClr val="FFFFFF"/>
                </a:solidFill>
                <a:latin typeface="Inter"/>
                <a:ea typeface="Inter"/>
                <a:cs typeface="Inter"/>
                <a:sym typeface="Inter"/>
              </a:endParaRPr>
            </a:p>
          </p:txBody>
        </p:sp>
      </p:grpSp>
      <p:grpSp>
        <p:nvGrpSpPr>
          <p:cNvPr id="22" name="Group 22"/>
          <p:cNvGrpSpPr>
            <a:grpSpLocks noGrp="1" noUngrp="1" noRot="1" noMove="1" noResize="1"/>
          </p:cNvGrpSpPr>
          <p:nvPr/>
        </p:nvGrpSpPr>
        <p:grpSpPr>
          <a:xfrm>
            <a:off x="5382444" y="5660933"/>
            <a:ext cx="3761556" cy="865158"/>
            <a:chOff x="0" y="0"/>
            <a:chExt cx="5015408" cy="1153544"/>
          </a:xfrm>
        </p:grpSpPr>
        <p:sp>
          <p:nvSpPr>
            <p:cNvPr id="23" name="Freeform 23"/>
            <p:cNvSpPr>
              <a:spLocks noGrp="1" noRot="1" noMove="1" noResize="1" noEditPoints="1" noAdjustHandles="1" noChangeArrowheads="1" noChangeShapeType="1"/>
            </p:cNvSpPr>
            <p:nvPr/>
          </p:nvSpPr>
          <p:spPr>
            <a:xfrm>
              <a:off x="0" y="0"/>
              <a:ext cx="5015408" cy="1153544"/>
            </a:xfrm>
            <a:custGeom>
              <a:avLst/>
              <a:gdLst/>
              <a:ahLst/>
              <a:cxnLst/>
              <a:rect l="l" t="t" r="r" b="b"/>
              <a:pathLst>
                <a:path w="5015408" h="1153544">
                  <a:moveTo>
                    <a:pt x="0" y="0"/>
                  </a:moveTo>
                  <a:lnTo>
                    <a:pt x="5015408" y="0"/>
                  </a:lnTo>
                  <a:lnTo>
                    <a:pt x="5015408" y="1153544"/>
                  </a:lnTo>
                  <a:lnTo>
                    <a:pt x="0" y="1153544"/>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fr-CA"/>
            </a:p>
          </p:txBody>
        </p:sp>
        <p:sp>
          <p:nvSpPr>
            <p:cNvPr id="24" name="TextBox 24"/>
            <p:cNvSpPr txBox="1">
              <a:spLocks noGrp="1" noRot="1" noMove="1" noResize="1" noEditPoints="1" noAdjustHandles="1" noChangeArrowheads="1" noChangeShapeType="1"/>
            </p:cNvSpPr>
            <p:nvPr/>
          </p:nvSpPr>
          <p:spPr>
            <a:xfrm>
              <a:off x="184287" y="299708"/>
              <a:ext cx="487151" cy="484064"/>
            </a:xfrm>
            <a:prstGeom prst="rect">
              <a:avLst/>
            </a:prstGeom>
          </p:spPr>
          <p:txBody>
            <a:bodyPr lIns="0" tIns="0" rIns="0" bIns="0" rtlCol="0" anchor="t">
              <a:spAutoFit/>
            </a:bodyPr>
            <a:lstStyle/>
            <a:p>
              <a:pPr algn="ctr">
                <a:lnSpc>
                  <a:spcPts val="3228"/>
                </a:lnSpc>
              </a:pPr>
              <a:r>
                <a:rPr lang="en-US" b="1">
                  <a:solidFill>
                    <a:srgbClr val="FFFFFF"/>
                  </a:solidFill>
                  <a:latin typeface="Inter"/>
                  <a:ea typeface="Inter"/>
                  <a:cs typeface="Inter"/>
                  <a:sym typeface="Inter"/>
                </a:rPr>
                <a:t>24</a:t>
              </a:r>
            </a:p>
          </p:txBody>
        </p:sp>
        <p:sp>
          <p:nvSpPr>
            <p:cNvPr id="25" name="TextBox 25"/>
            <p:cNvSpPr txBox="1">
              <a:spLocks noGrp="1" noRot="1" noMove="1" noResize="1" noEditPoints="1" noAdjustHandles="1" noChangeArrowheads="1" noChangeShapeType="1"/>
            </p:cNvSpPr>
            <p:nvPr/>
          </p:nvSpPr>
          <p:spPr>
            <a:xfrm>
              <a:off x="1182868" y="115594"/>
              <a:ext cx="3155698" cy="884256"/>
            </a:xfrm>
            <a:prstGeom prst="rect">
              <a:avLst/>
            </a:prstGeom>
          </p:spPr>
          <p:txBody>
            <a:bodyPr lIns="0" tIns="0" rIns="0" bIns="0" rtlCol="0" anchor="t">
              <a:spAutoFit/>
            </a:bodyPr>
            <a:lstStyle/>
            <a:p>
              <a:pPr algn="ctr">
                <a:lnSpc>
                  <a:spcPts val="2690"/>
                </a:lnSpc>
              </a:pPr>
              <a:r>
                <a:rPr lang="en-US" sz="1500" b="1">
                  <a:solidFill>
                    <a:srgbClr val="FFFFFF"/>
                  </a:solidFill>
                  <a:latin typeface="Inter"/>
                  <a:ea typeface="Inter"/>
                  <a:cs typeface="Inter"/>
                  <a:sym typeface="Inter"/>
                </a:rPr>
                <a:t>Module 6 </a:t>
              </a:r>
              <a:r>
                <a:rPr lang="en-US" sz="1500">
                  <a:solidFill>
                    <a:srgbClr val="FFFFFF"/>
                  </a:solidFill>
                  <a:latin typeface="Inter"/>
                  <a:ea typeface="Inter"/>
                  <a:cs typeface="Inter"/>
                  <a:sym typeface="Inter"/>
                </a:rPr>
                <a:t>: Code de </a:t>
              </a:r>
              <a:r>
                <a:rPr lang="en-US" sz="1500" err="1">
                  <a:solidFill>
                    <a:srgbClr val="FFFFFF"/>
                  </a:solidFill>
                  <a:latin typeface="Inter"/>
                  <a:ea typeface="Inter"/>
                  <a:cs typeface="Inter"/>
                  <a:sym typeface="Inter"/>
                </a:rPr>
                <a:t>conduite</a:t>
              </a:r>
              <a:endParaRPr lang="en-US" sz="1500">
                <a:solidFill>
                  <a:srgbClr val="FFFFFF"/>
                </a:solidFill>
                <a:latin typeface="Inter"/>
                <a:ea typeface="Inter"/>
                <a:cs typeface="Inter"/>
                <a:sym typeface="Inter"/>
              </a:endParaRPr>
            </a:p>
          </p:txBody>
        </p:sp>
      </p:grpSp>
      <p:grpSp>
        <p:nvGrpSpPr>
          <p:cNvPr id="26" name="Group 26"/>
          <p:cNvGrpSpPr>
            <a:grpSpLocks noGrp="1" noUngrp="1" noRot="1" noMove="1" noResize="1"/>
          </p:cNvGrpSpPr>
          <p:nvPr/>
        </p:nvGrpSpPr>
        <p:grpSpPr>
          <a:xfrm>
            <a:off x="5382444" y="6818991"/>
            <a:ext cx="3761556" cy="865158"/>
            <a:chOff x="0" y="0"/>
            <a:chExt cx="5015408" cy="1153544"/>
          </a:xfrm>
        </p:grpSpPr>
        <p:sp>
          <p:nvSpPr>
            <p:cNvPr id="27" name="Freeform 27"/>
            <p:cNvSpPr>
              <a:spLocks noGrp="1" noRot="1" noMove="1" noResize="1" noEditPoints="1" noAdjustHandles="1" noChangeArrowheads="1" noChangeShapeType="1"/>
            </p:cNvSpPr>
            <p:nvPr/>
          </p:nvSpPr>
          <p:spPr>
            <a:xfrm>
              <a:off x="0" y="0"/>
              <a:ext cx="5015408" cy="1153544"/>
            </a:xfrm>
            <a:custGeom>
              <a:avLst/>
              <a:gdLst/>
              <a:ahLst/>
              <a:cxnLst/>
              <a:rect l="l" t="t" r="r" b="b"/>
              <a:pathLst>
                <a:path w="5015408" h="1153544">
                  <a:moveTo>
                    <a:pt x="0" y="0"/>
                  </a:moveTo>
                  <a:lnTo>
                    <a:pt x="5015408" y="0"/>
                  </a:lnTo>
                  <a:lnTo>
                    <a:pt x="5015408" y="1153544"/>
                  </a:lnTo>
                  <a:lnTo>
                    <a:pt x="0" y="1153544"/>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fr-CA"/>
            </a:p>
          </p:txBody>
        </p:sp>
        <p:sp>
          <p:nvSpPr>
            <p:cNvPr id="28" name="TextBox 28"/>
            <p:cNvSpPr txBox="1">
              <a:spLocks noGrp="1" noRot="1" noMove="1" noResize="1" noEditPoints="1" noAdjustHandles="1" noChangeArrowheads="1" noChangeShapeType="1"/>
            </p:cNvSpPr>
            <p:nvPr/>
          </p:nvSpPr>
          <p:spPr>
            <a:xfrm>
              <a:off x="221155" y="300035"/>
              <a:ext cx="477235" cy="484064"/>
            </a:xfrm>
            <a:prstGeom prst="rect">
              <a:avLst/>
            </a:prstGeom>
          </p:spPr>
          <p:txBody>
            <a:bodyPr lIns="0" tIns="0" rIns="0" bIns="0" rtlCol="0" anchor="t">
              <a:spAutoFit/>
            </a:bodyPr>
            <a:lstStyle/>
            <a:p>
              <a:pPr algn="ctr">
                <a:lnSpc>
                  <a:spcPts val="3228"/>
                </a:lnSpc>
              </a:pPr>
              <a:r>
                <a:rPr lang="en-US" b="1">
                  <a:solidFill>
                    <a:srgbClr val="FFFFFF"/>
                  </a:solidFill>
                  <a:latin typeface="Inter"/>
                  <a:ea typeface="Inter"/>
                  <a:cs typeface="Inter"/>
                  <a:sym typeface="Inter"/>
                </a:rPr>
                <a:t>28</a:t>
              </a:r>
            </a:p>
          </p:txBody>
        </p:sp>
        <p:sp>
          <p:nvSpPr>
            <p:cNvPr id="29" name="TextBox 29"/>
            <p:cNvSpPr txBox="1">
              <a:spLocks noGrp="1" noRot="1" noMove="1" noResize="1" noEditPoints="1" noAdjustHandles="1" noChangeArrowheads="1" noChangeShapeType="1"/>
            </p:cNvSpPr>
            <p:nvPr/>
          </p:nvSpPr>
          <p:spPr>
            <a:xfrm>
              <a:off x="1182868" y="108350"/>
              <a:ext cx="3155698" cy="884256"/>
            </a:xfrm>
            <a:prstGeom prst="rect">
              <a:avLst/>
            </a:prstGeom>
          </p:spPr>
          <p:txBody>
            <a:bodyPr lIns="0" tIns="0" rIns="0" bIns="0" rtlCol="0" anchor="t">
              <a:spAutoFit/>
            </a:bodyPr>
            <a:lstStyle/>
            <a:p>
              <a:pPr algn="ctr">
                <a:lnSpc>
                  <a:spcPts val="2690"/>
                </a:lnSpc>
              </a:pPr>
              <a:r>
                <a:rPr lang="en-US" sz="1500" b="1">
                  <a:solidFill>
                    <a:srgbClr val="FFFFFF"/>
                  </a:solidFill>
                  <a:latin typeface="Inter"/>
                  <a:ea typeface="Inter"/>
                  <a:cs typeface="Inter"/>
                  <a:sym typeface="Inter"/>
                </a:rPr>
                <a:t>Module 7 </a:t>
              </a:r>
              <a:r>
                <a:rPr lang="en-US" sz="1500">
                  <a:solidFill>
                    <a:srgbClr val="FFFFFF"/>
                  </a:solidFill>
                  <a:latin typeface="Inter"/>
                  <a:ea typeface="Inter"/>
                  <a:cs typeface="Inter"/>
                  <a:sym typeface="Inter"/>
                </a:rPr>
                <a:t>: Santé et </a:t>
              </a:r>
              <a:r>
                <a:rPr lang="en-US" sz="1500" err="1">
                  <a:solidFill>
                    <a:srgbClr val="FFFFFF"/>
                  </a:solidFill>
                  <a:latin typeface="Inter"/>
                  <a:ea typeface="Inter"/>
                  <a:cs typeface="Inter"/>
                  <a:sym typeface="Inter"/>
                </a:rPr>
                <a:t>sécurité</a:t>
              </a:r>
              <a:r>
                <a:rPr lang="en-US" sz="1500">
                  <a:solidFill>
                    <a:srgbClr val="FFFFFF"/>
                  </a:solidFill>
                  <a:latin typeface="Inter"/>
                  <a:ea typeface="Inter"/>
                  <a:cs typeface="Inter"/>
                  <a:sym typeface="Inter"/>
                </a:rPr>
                <a:t> au travail</a:t>
              </a:r>
            </a:p>
          </p:txBody>
        </p:sp>
      </p:grpSp>
      <p:grpSp>
        <p:nvGrpSpPr>
          <p:cNvPr id="30" name="Group 30"/>
          <p:cNvGrpSpPr>
            <a:grpSpLocks noGrp="1" noUngrp="1" noRot="1" noMove="1" noResize="1"/>
          </p:cNvGrpSpPr>
          <p:nvPr/>
        </p:nvGrpSpPr>
        <p:grpSpPr>
          <a:xfrm>
            <a:off x="5382444" y="7977049"/>
            <a:ext cx="3761556" cy="865158"/>
            <a:chOff x="0" y="0"/>
            <a:chExt cx="5015408" cy="1153544"/>
          </a:xfrm>
        </p:grpSpPr>
        <p:sp>
          <p:nvSpPr>
            <p:cNvPr id="31" name="Freeform 31"/>
            <p:cNvSpPr>
              <a:spLocks noGrp="1" noRot="1" noMove="1" noResize="1" noEditPoints="1" noAdjustHandles="1" noChangeArrowheads="1" noChangeShapeType="1"/>
            </p:cNvSpPr>
            <p:nvPr/>
          </p:nvSpPr>
          <p:spPr>
            <a:xfrm>
              <a:off x="0" y="0"/>
              <a:ext cx="5015408" cy="1153544"/>
            </a:xfrm>
            <a:custGeom>
              <a:avLst/>
              <a:gdLst/>
              <a:ahLst/>
              <a:cxnLst/>
              <a:rect l="l" t="t" r="r" b="b"/>
              <a:pathLst>
                <a:path w="5015408" h="1153544">
                  <a:moveTo>
                    <a:pt x="0" y="0"/>
                  </a:moveTo>
                  <a:lnTo>
                    <a:pt x="5015408" y="0"/>
                  </a:lnTo>
                  <a:lnTo>
                    <a:pt x="5015408" y="1153544"/>
                  </a:lnTo>
                  <a:lnTo>
                    <a:pt x="0" y="1153544"/>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fr-CA"/>
            </a:p>
          </p:txBody>
        </p:sp>
        <p:sp>
          <p:nvSpPr>
            <p:cNvPr id="32" name="TextBox 32"/>
            <p:cNvSpPr txBox="1">
              <a:spLocks noGrp="1" noRot="1" noMove="1" noResize="1" noEditPoints="1" noAdjustHandles="1" noChangeArrowheads="1" noChangeShapeType="1"/>
            </p:cNvSpPr>
            <p:nvPr/>
          </p:nvSpPr>
          <p:spPr>
            <a:xfrm>
              <a:off x="254207" y="299708"/>
              <a:ext cx="421044" cy="484064"/>
            </a:xfrm>
            <a:prstGeom prst="rect">
              <a:avLst/>
            </a:prstGeom>
          </p:spPr>
          <p:txBody>
            <a:bodyPr lIns="0" tIns="0" rIns="0" bIns="0" rtlCol="0" anchor="t">
              <a:spAutoFit/>
            </a:bodyPr>
            <a:lstStyle/>
            <a:p>
              <a:pPr algn="ctr">
                <a:lnSpc>
                  <a:spcPts val="3228"/>
                </a:lnSpc>
              </a:pPr>
              <a:r>
                <a:rPr lang="en-US" b="1">
                  <a:solidFill>
                    <a:srgbClr val="FFFFFF"/>
                  </a:solidFill>
                  <a:latin typeface="Inter"/>
                  <a:ea typeface="Inter"/>
                  <a:cs typeface="Inter"/>
                  <a:sym typeface="Inter"/>
                </a:rPr>
                <a:t>31</a:t>
              </a:r>
            </a:p>
          </p:txBody>
        </p:sp>
        <p:sp>
          <p:nvSpPr>
            <p:cNvPr id="33" name="TextBox 33"/>
            <p:cNvSpPr txBox="1">
              <a:spLocks noGrp="1" noRot="1" noMove="1" noResize="1" noEditPoints="1" noAdjustHandles="1" noChangeArrowheads="1" noChangeShapeType="1"/>
            </p:cNvSpPr>
            <p:nvPr/>
          </p:nvSpPr>
          <p:spPr>
            <a:xfrm>
              <a:off x="1182868" y="123972"/>
              <a:ext cx="3306458" cy="884256"/>
            </a:xfrm>
            <a:prstGeom prst="rect">
              <a:avLst/>
            </a:prstGeom>
          </p:spPr>
          <p:txBody>
            <a:bodyPr lIns="0" tIns="0" rIns="0" bIns="0" rtlCol="0" anchor="t">
              <a:spAutoFit/>
            </a:bodyPr>
            <a:lstStyle/>
            <a:p>
              <a:pPr algn="ctr">
                <a:lnSpc>
                  <a:spcPts val="2690"/>
                </a:lnSpc>
              </a:pPr>
              <a:r>
                <a:rPr lang="en-US" sz="1500" b="1">
                  <a:solidFill>
                    <a:srgbClr val="FFFFFF"/>
                  </a:solidFill>
                  <a:latin typeface="Inter"/>
                  <a:ea typeface="Inter"/>
                  <a:cs typeface="Inter"/>
                  <a:sym typeface="Inter"/>
                </a:rPr>
                <a:t>Module 8 </a:t>
              </a:r>
              <a:r>
                <a:rPr lang="en-US" sz="1500">
                  <a:solidFill>
                    <a:srgbClr val="FFFFFF"/>
                  </a:solidFill>
                  <a:latin typeface="Inter"/>
                  <a:ea typeface="Inter"/>
                  <a:cs typeface="Inter"/>
                  <a:sym typeface="Inter"/>
                </a:rPr>
                <a:t>: Directives internes</a:t>
              </a:r>
            </a:p>
          </p:txBody>
        </p:sp>
      </p:grpSp>
      <p:sp>
        <p:nvSpPr>
          <p:cNvPr id="34" name="Freeform 34"/>
          <p:cNvSpPr>
            <a:spLocks noGrp="1" noRot="1" noMove="1" noResize="1" noEditPoints="1" noAdjustHandles="1" noChangeArrowheads="1" noChangeShapeType="1"/>
          </p:cNvSpPr>
          <p:nvPr/>
        </p:nvSpPr>
        <p:spPr>
          <a:xfrm>
            <a:off x="10009309" y="2065971"/>
            <a:ext cx="7820744" cy="8083456"/>
          </a:xfrm>
          <a:custGeom>
            <a:avLst/>
            <a:gdLst/>
            <a:ahLst/>
            <a:cxnLst/>
            <a:rect l="l" t="t" r="r" b="b"/>
            <a:pathLst>
              <a:path w="7820744" h="8083456">
                <a:moveTo>
                  <a:pt x="0" y="0"/>
                </a:moveTo>
                <a:lnTo>
                  <a:pt x="7820743" y="0"/>
                </a:lnTo>
                <a:lnTo>
                  <a:pt x="7820743" y="8083456"/>
                </a:lnTo>
                <a:lnTo>
                  <a:pt x="0" y="8083456"/>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fr-CA"/>
          </a:p>
        </p:txBody>
      </p:sp>
      <p:sp>
        <p:nvSpPr>
          <p:cNvPr id="35" name="Freeform 35"/>
          <p:cNvSpPr>
            <a:spLocks noGrp="1" noRot="1" noMove="1" noResize="1" noEditPoints="1" noAdjustHandles="1" noChangeArrowheads="1" noChangeShapeType="1"/>
          </p:cNvSpPr>
          <p:nvPr/>
        </p:nvSpPr>
        <p:spPr>
          <a:xfrm>
            <a:off x="-1059963" y="1028700"/>
            <a:ext cx="5786837" cy="2531741"/>
          </a:xfrm>
          <a:custGeom>
            <a:avLst/>
            <a:gdLst/>
            <a:ahLst/>
            <a:cxnLst/>
            <a:rect l="l" t="t" r="r" b="b"/>
            <a:pathLst>
              <a:path w="5786837" h="2531741">
                <a:moveTo>
                  <a:pt x="0" y="0"/>
                </a:moveTo>
                <a:lnTo>
                  <a:pt x="5786838" y="0"/>
                </a:lnTo>
                <a:lnTo>
                  <a:pt x="5786838" y="2531741"/>
                </a:lnTo>
                <a:lnTo>
                  <a:pt x="0" y="2531741"/>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fr-CA"/>
          </a:p>
        </p:txBody>
      </p:sp>
      <p:sp>
        <p:nvSpPr>
          <p:cNvPr id="36" name="TextBox 36"/>
          <p:cNvSpPr txBox="1">
            <a:spLocks noGrp="1" noRot="1" noMove="1" noResize="1" noEditPoints="1" noAdjustHandles="1" noChangeArrowheads="1" noChangeShapeType="1"/>
          </p:cNvSpPr>
          <p:nvPr/>
        </p:nvSpPr>
        <p:spPr>
          <a:xfrm>
            <a:off x="461978" y="2008821"/>
            <a:ext cx="3483715" cy="514350"/>
          </a:xfrm>
          <a:prstGeom prst="rect">
            <a:avLst/>
          </a:prstGeom>
        </p:spPr>
        <p:txBody>
          <a:bodyPr lIns="0" tIns="0" rIns="0" bIns="0" rtlCol="0" anchor="t">
            <a:spAutoFit/>
          </a:bodyPr>
          <a:lstStyle/>
          <a:p>
            <a:pPr algn="ctr">
              <a:lnSpc>
                <a:spcPts val="4200"/>
              </a:lnSpc>
              <a:spcBef>
                <a:spcPct val="0"/>
              </a:spcBef>
            </a:pPr>
            <a:r>
              <a:rPr lang="en-US" sz="3000" b="1">
                <a:solidFill>
                  <a:srgbClr val="FFFFFF"/>
                </a:solidFill>
                <a:latin typeface="Playfair Display Bold"/>
                <a:ea typeface="Playfair Display Bold"/>
                <a:cs typeface="Playfair Display Bold"/>
                <a:sym typeface="Playfair Display Bold"/>
              </a:rPr>
              <a:t>Table des matières</a:t>
            </a:r>
          </a:p>
        </p:txBody>
      </p:sp>
      <p:sp>
        <p:nvSpPr>
          <p:cNvPr id="37" name="Espace réservé du numéro de diapositive 2">
            <a:extLst>
              <a:ext uri="{FF2B5EF4-FFF2-40B4-BE49-F238E27FC236}">
                <a16:creationId xmlns:a16="http://schemas.microsoft.com/office/drawing/2014/main" id="{29696747-3CF0-5C31-9018-CD00265C6B70}"/>
              </a:ext>
            </a:extLst>
          </p:cNvPr>
          <p:cNvSpPr>
            <a:spLocks noGrp="1" noRot="1" noMove="1" noResize="1" noEditPoints="1" noAdjustHandles="1" noChangeArrowheads="1" noChangeShapeType="1"/>
          </p:cNvSpPr>
          <p:nvPr>
            <p:ph type="sldNum" sz="quarter" idx="12"/>
          </p:nvPr>
        </p:nvSpPr>
        <p:spPr>
          <a:xfrm>
            <a:off x="15925800" y="9791700"/>
            <a:ext cx="2133600" cy="365125"/>
          </a:xfrm>
        </p:spPr>
        <p:txBody>
          <a:bodyPr/>
          <a:lstStyle/>
          <a:p>
            <a:fld id="{B6F15528-21DE-4FAA-801E-634DDDAF4B2B}" type="slidenum">
              <a:rPr lang="en-US" smtClean="0"/>
              <a:pPr/>
              <a:t>2</a:t>
            </a:fld>
            <a:endParaRPr lang="en-US"/>
          </a:p>
        </p:txBody>
      </p:sp>
    </p:spTree>
    <p:extLst>
      <p:ext uri="{BB962C8B-B14F-4D97-AF65-F5344CB8AC3E}">
        <p14:creationId xmlns:p14="http://schemas.microsoft.com/office/powerpoint/2010/main" val="14152342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3E1E1"/>
        </a:solidFill>
        <a:effectLst/>
      </p:bgPr>
    </p:bg>
    <p:spTree>
      <p:nvGrpSpPr>
        <p:cNvPr id="1" name=""/>
        <p:cNvGrpSpPr/>
        <p:nvPr/>
      </p:nvGrpSpPr>
      <p:grpSpPr>
        <a:xfrm>
          <a:off x="0" y="0"/>
          <a:ext cx="0" cy="0"/>
          <a:chOff x="0" y="0"/>
          <a:chExt cx="0" cy="0"/>
        </a:xfrm>
      </p:grpSpPr>
      <p:sp>
        <p:nvSpPr>
          <p:cNvPr id="2" name="TextBox 2"/>
          <p:cNvSpPr txBox="1"/>
          <p:nvPr>
            <p:custDataLst>
              <p:tags r:id="rId1"/>
            </p:custDataLst>
          </p:nvPr>
        </p:nvSpPr>
        <p:spPr>
          <a:xfrm>
            <a:off x="6554182" y="4068004"/>
            <a:ext cx="47625" cy="622827"/>
          </a:xfrm>
          <a:prstGeom prst="rect">
            <a:avLst/>
          </a:prstGeom>
        </p:spPr>
        <p:txBody>
          <a:bodyPr lIns="0" tIns="0" rIns="0" bIns="0" rtlCol="0" anchor="t">
            <a:spAutoFit/>
          </a:bodyPr>
          <a:lstStyle/>
          <a:p>
            <a:pPr algn="ctr">
              <a:lnSpc>
                <a:spcPts val="5040"/>
              </a:lnSpc>
            </a:pPr>
            <a:endParaRPr/>
          </a:p>
        </p:txBody>
      </p:sp>
      <p:sp>
        <p:nvSpPr>
          <p:cNvPr id="3" name="TextBox 3"/>
          <p:cNvSpPr txBox="1"/>
          <p:nvPr>
            <p:custDataLst>
              <p:tags r:id="rId2"/>
            </p:custDataLst>
          </p:nvPr>
        </p:nvSpPr>
        <p:spPr>
          <a:xfrm>
            <a:off x="404131" y="2197176"/>
            <a:ext cx="14910432" cy="216085"/>
          </a:xfrm>
          <a:prstGeom prst="rect">
            <a:avLst/>
          </a:prstGeom>
        </p:spPr>
        <p:txBody>
          <a:bodyPr lIns="0" tIns="0" rIns="0" bIns="0" rtlCol="0" anchor="t">
            <a:spAutoFit/>
          </a:bodyPr>
          <a:lstStyle/>
          <a:p>
            <a:pPr algn="l">
              <a:lnSpc>
                <a:spcPts val="1820"/>
              </a:lnSpc>
              <a:spcBef>
                <a:spcPct val="0"/>
              </a:spcBef>
            </a:pPr>
            <a:r>
              <a:rPr lang="fr-CA" sz="1400">
                <a:solidFill>
                  <a:srgbClr val="000000"/>
                </a:solidFill>
                <a:latin typeface="Inter"/>
                <a:ea typeface="Inter"/>
                <a:cs typeface="Inter"/>
                <a:sym typeface="Inter"/>
              </a:rPr>
              <a:t>En concordance avec les normes du travail, le commerce reconnaît le droit des employé(e)s de bénéficier de plusieurs jours de congé par année en plus des vacances dues. </a:t>
            </a:r>
          </a:p>
        </p:txBody>
      </p:sp>
      <p:graphicFrame>
        <p:nvGraphicFramePr>
          <p:cNvPr id="4" name="Table 4"/>
          <p:cNvGraphicFramePr>
            <a:graphicFrameLocks noGrp="1"/>
          </p:cNvGraphicFramePr>
          <p:nvPr>
            <p:custDataLst>
              <p:tags r:id="rId3"/>
            </p:custDataLst>
            <p:extLst>
              <p:ext uri="{D42A27DB-BD31-4B8C-83A1-F6EECF244321}">
                <p14:modId xmlns:p14="http://schemas.microsoft.com/office/powerpoint/2010/main" val="3037573340"/>
              </p:ext>
            </p:extLst>
          </p:nvPr>
        </p:nvGraphicFramePr>
        <p:xfrm>
          <a:off x="404131" y="3161086"/>
          <a:ext cx="17489651" cy="6808034"/>
        </p:xfrm>
        <a:graphic>
          <a:graphicData uri="http://schemas.openxmlformats.org/drawingml/2006/table">
            <a:tbl>
              <a:tblPr/>
              <a:tblGrid>
                <a:gridCol w="1936518">
                  <a:extLst>
                    <a:ext uri="{9D8B030D-6E8A-4147-A177-3AD203B41FA5}">
                      <a16:colId xmlns:a16="http://schemas.microsoft.com/office/drawing/2014/main" val="20000"/>
                    </a:ext>
                  </a:extLst>
                </a:gridCol>
                <a:gridCol w="2508803">
                  <a:extLst>
                    <a:ext uri="{9D8B030D-6E8A-4147-A177-3AD203B41FA5}">
                      <a16:colId xmlns:a16="http://schemas.microsoft.com/office/drawing/2014/main" val="20001"/>
                    </a:ext>
                  </a:extLst>
                </a:gridCol>
                <a:gridCol w="13044330">
                  <a:extLst>
                    <a:ext uri="{9D8B030D-6E8A-4147-A177-3AD203B41FA5}">
                      <a16:colId xmlns:a16="http://schemas.microsoft.com/office/drawing/2014/main" val="20002"/>
                    </a:ext>
                  </a:extLst>
                </a:gridCol>
              </a:tblGrid>
              <a:tr h="3826565">
                <a:tc>
                  <a:txBody>
                    <a:bodyPr/>
                    <a:lstStyle/>
                    <a:p>
                      <a:pPr algn="ctr">
                        <a:lnSpc>
                          <a:spcPts val="2100"/>
                        </a:lnSpc>
                        <a:defRPr/>
                      </a:pPr>
                      <a:r>
                        <a:rPr lang="en-US" sz="1200">
                          <a:solidFill>
                            <a:srgbClr val="000000"/>
                          </a:solidFill>
                          <a:latin typeface="Inter Bold"/>
                          <a:ea typeface="Inter Bold"/>
                          <a:cs typeface="Inter Bold"/>
                          <a:sym typeface="Inter Bold"/>
                        </a:rPr>
                        <a:t>Congé de </a:t>
                      </a:r>
                      <a:r>
                        <a:rPr lang="en-US" sz="1200" err="1">
                          <a:solidFill>
                            <a:srgbClr val="000000"/>
                          </a:solidFill>
                          <a:latin typeface="Inter Bold"/>
                          <a:ea typeface="Inter Bold"/>
                          <a:cs typeface="Inter Bold"/>
                          <a:sym typeface="Inter Bold"/>
                        </a:rPr>
                        <a:t>maternité</a:t>
                      </a:r>
                      <a:endParaRPr lang="en-US" sz="1200"/>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l">
                        <a:lnSpc>
                          <a:spcPts val="2100"/>
                        </a:lnSpc>
                        <a:defRPr/>
                      </a:pPr>
                      <a:r>
                        <a:rPr lang="fr-CA" sz="1200" noProof="0">
                          <a:solidFill>
                            <a:srgbClr val="000000"/>
                          </a:solidFill>
                          <a:latin typeface="Inter"/>
                          <a:ea typeface="Inter"/>
                          <a:cs typeface="Inter"/>
                          <a:sym typeface="Inter"/>
                        </a:rPr>
                        <a:t>18 semaines continues (durée maximale), sans salaire  </a:t>
                      </a:r>
                      <a:endParaRPr lang="fr-CA" sz="1200" noProof="0"/>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l">
                        <a:lnSpc>
                          <a:spcPts val="1680"/>
                        </a:lnSpc>
                        <a:defRPr/>
                      </a:pPr>
                      <a:r>
                        <a:rPr lang="fr-CA" sz="1200" noProof="0">
                          <a:solidFill>
                            <a:srgbClr val="000000"/>
                          </a:solidFill>
                          <a:latin typeface="Inter"/>
                          <a:ea typeface="Inter"/>
                          <a:cs typeface="Inter"/>
                          <a:sym typeface="Inter"/>
                        </a:rPr>
                        <a:t>Les employées enceintes ont droit à un congé de maternité.  </a:t>
                      </a:r>
                      <a:endParaRPr lang="fr-CA" sz="1100" noProof="0"/>
                    </a:p>
                    <a:p>
                      <a:pPr algn="l">
                        <a:lnSpc>
                          <a:spcPts val="1680"/>
                        </a:lnSpc>
                      </a:pPr>
                      <a:r>
                        <a:rPr lang="fr-CA" sz="1200" noProof="0">
                          <a:solidFill>
                            <a:srgbClr val="000000"/>
                          </a:solidFill>
                          <a:latin typeface="Inter"/>
                          <a:ea typeface="Inter"/>
                          <a:cs typeface="Inter"/>
                          <a:sym typeface="Inter"/>
                        </a:rPr>
                        <a:t> </a:t>
                      </a:r>
                    </a:p>
                    <a:p>
                      <a:pPr algn="l">
                        <a:lnSpc>
                          <a:spcPts val="1680"/>
                        </a:lnSpc>
                      </a:pPr>
                      <a:r>
                        <a:rPr lang="fr-CA" sz="1200" noProof="0">
                          <a:solidFill>
                            <a:srgbClr val="000000"/>
                          </a:solidFill>
                          <a:latin typeface="Inter"/>
                          <a:ea typeface="Inter"/>
                          <a:cs typeface="Inter"/>
                          <a:sym typeface="Inter"/>
                        </a:rPr>
                        <a:t>Le congé parental peut s’ajouter au congé de maternité. </a:t>
                      </a:r>
                    </a:p>
                    <a:p>
                      <a:pPr algn="l">
                        <a:lnSpc>
                          <a:spcPts val="1680"/>
                        </a:lnSpc>
                      </a:pPr>
                      <a:r>
                        <a:rPr lang="fr-CA" sz="1200" noProof="0">
                          <a:solidFill>
                            <a:srgbClr val="000000"/>
                          </a:solidFill>
                          <a:latin typeface="Inter"/>
                          <a:ea typeface="Inter"/>
                          <a:cs typeface="Inter"/>
                          <a:sym typeface="Inter"/>
                        </a:rPr>
                        <a:t> </a:t>
                      </a:r>
                    </a:p>
                    <a:p>
                      <a:pPr algn="l">
                        <a:lnSpc>
                          <a:spcPts val="1680"/>
                        </a:lnSpc>
                      </a:pPr>
                      <a:r>
                        <a:rPr lang="fr-CA" sz="1200" noProof="0">
                          <a:solidFill>
                            <a:srgbClr val="000000"/>
                          </a:solidFill>
                          <a:latin typeface="Inter"/>
                          <a:ea typeface="Inter"/>
                          <a:cs typeface="Inter"/>
                          <a:sym typeface="Inter"/>
                        </a:rPr>
                        <a:t>Le congé de maternité peut être réparti, au gré de l’employée, avant ou après sa date prévue d’accouchement. Nous pouvons consentir à un congé de maternité plus long si demandé par l‘employée. </a:t>
                      </a:r>
                    </a:p>
                    <a:p>
                      <a:pPr algn="l">
                        <a:lnSpc>
                          <a:spcPts val="1680"/>
                        </a:lnSpc>
                      </a:pPr>
                      <a:r>
                        <a:rPr lang="fr-CA" sz="1200" noProof="0">
                          <a:solidFill>
                            <a:srgbClr val="000000"/>
                          </a:solidFill>
                          <a:latin typeface="Inter"/>
                          <a:ea typeface="Inter"/>
                          <a:cs typeface="Inter"/>
                          <a:sym typeface="Inter"/>
                        </a:rPr>
                        <a:t> </a:t>
                      </a:r>
                    </a:p>
                    <a:p>
                      <a:pPr algn="l">
                        <a:lnSpc>
                          <a:spcPts val="1680"/>
                        </a:lnSpc>
                      </a:pPr>
                      <a:r>
                        <a:rPr lang="fr-CA" sz="1200" noProof="0">
                          <a:solidFill>
                            <a:srgbClr val="000000"/>
                          </a:solidFill>
                          <a:latin typeface="Inter"/>
                          <a:ea typeface="Inter"/>
                          <a:cs typeface="Inter"/>
                          <a:sym typeface="Inter"/>
                        </a:rPr>
                        <a:t>Le congé de maternité débute, au plus tôt, la 16e semaine précédant la date prévue de l’accouchement et se termine, au plus tard, 18 semaines après cette date. Si le congé débute au moment de l’accouchement, la semaine de l’accouchement n’est pas incluse dans le calcul. </a:t>
                      </a:r>
                    </a:p>
                    <a:p>
                      <a:pPr algn="l">
                        <a:lnSpc>
                          <a:spcPts val="1680"/>
                        </a:lnSpc>
                      </a:pPr>
                      <a:r>
                        <a:rPr lang="fr-CA" sz="1200" noProof="0">
                          <a:solidFill>
                            <a:srgbClr val="000000"/>
                          </a:solidFill>
                          <a:latin typeface="Inter"/>
                          <a:ea typeface="Inter"/>
                          <a:cs typeface="Inter"/>
                          <a:sym typeface="Inter"/>
                        </a:rPr>
                        <a:t> </a:t>
                      </a:r>
                    </a:p>
                    <a:p>
                      <a:pPr algn="l">
                        <a:lnSpc>
                          <a:spcPts val="1680"/>
                        </a:lnSpc>
                      </a:pPr>
                      <a:r>
                        <a:rPr lang="fr-CA" sz="1200" noProof="0">
                          <a:solidFill>
                            <a:srgbClr val="000000"/>
                          </a:solidFill>
                          <a:latin typeface="Inter"/>
                          <a:ea typeface="Inter"/>
                          <a:cs typeface="Inter"/>
                          <a:sym typeface="Inter"/>
                        </a:rPr>
                        <a:t>À partir de la sixième semaine avant l’accouchement, nous pouvons exiger, par écrit, un certificat médical attestant que l’employée enceinte est apte au travail. Si l’employée ne fournit pas de certificat dans les huit jours, nous pouvons, toujours par avis écrit, l’obliger à prendre son congé de maternité. </a:t>
                      </a:r>
                    </a:p>
                    <a:p>
                      <a:pPr algn="l">
                        <a:lnSpc>
                          <a:spcPts val="1680"/>
                        </a:lnSpc>
                      </a:pPr>
                      <a:r>
                        <a:rPr lang="fr-CA" sz="1200" noProof="0">
                          <a:solidFill>
                            <a:srgbClr val="000000"/>
                          </a:solidFill>
                          <a:latin typeface="Inter"/>
                          <a:ea typeface="Inter"/>
                          <a:cs typeface="Inter"/>
                          <a:sym typeface="Inter"/>
                        </a:rPr>
                        <a:t> </a:t>
                      </a:r>
                    </a:p>
                    <a:p>
                      <a:pPr algn="l">
                        <a:lnSpc>
                          <a:spcPts val="1680"/>
                        </a:lnSpc>
                      </a:pPr>
                      <a:r>
                        <a:rPr lang="fr-CA" sz="1200" noProof="0">
                          <a:solidFill>
                            <a:srgbClr val="000000"/>
                          </a:solidFill>
                          <a:latin typeface="Inter"/>
                          <a:ea typeface="Inter"/>
                          <a:cs typeface="Inter"/>
                          <a:sym typeface="Inter"/>
                        </a:rPr>
                        <a:t>L’employée qui ne revient pas au travail à la date prévue est présumée avoir démissionné. </a:t>
                      </a:r>
                    </a:p>
                    <a:p>
                      <a:pPr algn="l">
                        <a:lnSpc>
                          <a:spcPts val="1680"/>
                        </a:lnSpc>
                      </a:pPr>
                      <a:endParaRPr lang="fr-CA" sz="1200" noProof="0">
                        <a:solidFill>
                          <a:srgbClr val="000000"/>
                        </a:solidFill>
                        <a:latin typeface="Inter"/>
                        <a:ea typeface="Inter"/>
                        <a:cs typeface="Inter"/>
                        <a:sym typeface="Inter"/>
                      </a:endParaRPr>
                    </a:p>
                    <a:p>
                      <a:pPr algn="l">
                        <a:lnSpc>
                          <a:spcPts val="1680"/>
                        </a:lnSpc>
                      </a:pPr>
                      <a:r>
                        <a:rPr lang="fr-CA" sz="1200" noProof="0">
                          <a:solidFill>
                            <a:srgbClr val="000000"/>
                          </a:solidFill>
                          <a:latin typeface="Inter"/>
                          <a:ea typeface="Inter"/>
                          <a:cs typeface="Inter"/>
                          <a:sym typeface="Inter"/>
                        </a:rPr>
                        <a:t>L’employée peut revenir au travail avant la date mentionnée dans l’avis qu’elle nous a fourni avant son départ. Pour ce faire, elle doit nous faire parvenir, trois semaines avant, un nouvel avis indiquant la date de son retour. </a:t>
                      </a:r>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774260">
                <a:tc>
                  <a:txBody>
                    <a:bodyPr/>
                    <a:lstStyle/>
                    <a:p>
                      <a:pPr algn="ctr">
                        <a:lnSpc>
                          <a:spcPts val="2100"/>
                        </a:lnSpc>
                        <a:defRPr/>
                      </a:pPr>
                      <a:r>
                        <a:rPr lang="en-US" sz="1200">
                          <a:solidFill>
                            <a:srgbClr val="000000"/>
                          </a:solidFill>
                          <a:latin typeface="Inter Bold"/>
                          <a:ea typeface="Inter Bold"/>
                          <a:cs typeface="Inter Bold"/>
                          <a:sym typeface="Inter Bold"/>
                        </a:rPr>
                        <a:t>Congé de </a:t>
                      </a:r>
                      <a:r>
                        <a:rPr lang="en-US" sz="1200" err="1">
                          <a:solidFill>
                            <a:srgbClr val="000000"/>
                          </a:solidFill>
                          <a:latin typeface="Inter Bold"/>
                          <a:ea typeface="Inter Bold"/>
                          <a:cs typeface="Inter Bold"/>
                          <a:sym typeface="Inter Bold"/>
                        </a:rPr>
                        <a:t>paternité</a:t>
                      </a:r>
                      <a:endParaRPr lang="en-US" sz="1200"/>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l">
                        <a:lnSpc>
                          <a:spcPts val="2100"/>
                        </a:lnSpc>
                        <a:defRPr/>
                      </a:pPr>
                      <a:r>
                        <a:rPr lang="fr-CA" sz="1200" noProof="0">
                          <a:solidFill>
                            <a:srgbClr val="000000"/>
                          </a:solidFill>
                          <a:latin typeface="Inter"/>
                          <a:ea typeface="Inter"/>
                          <a:cs typeface="Inter"/>
                          <a:sym typeface="Inter"/>
                        </a:rPr>
                        <a:t>5 semaines continues, sans salaire</a:t>
                      </a:r>
                      <a:endParaRPr lang="fr-CA" sz="1000" noProof="0"/>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l">
                        <a:lnSpc>
                          <a:spcPts val="1680"/>
                        </a:lnSpc>
                        <a:defRPr/>
                      </a:pPr>
                      <a:r>
                        <a:rPr lang="fr-CA" sz="1200" noProof="0">
                          <a:solidFill>
                            <a:srgbClr val="000000"/>
                          </a:solidFill>
                          <a:latin typeface="Inter"/>
                          <a:ea typeface="Inter"/>
                          <a:cs typeface="Inter"/>
                          <a:sym typeface="Inter"/>
                        </a:rPr>
                        <a:t>Les employés ont droit à un congé à l’occasion de la naissance de leur enfant. </a:t>
                      </a:r>
                      <a:endParaRPr lang="fr-CA" sz="1100" noProof="0"/>
                    </a:p>
                    <a:p>
                      <a:pPr algn="l">
                        <a:lnSpc>
                          <a:spcPts val="1680"/>
                        </a:lnSpc>
                      </a:pPr>
                      <a:r>
                        <a:rPr lang="fr-CA" sz="1200" noProof="0">
                          <a:solidFill>
                            <a:srgbClr val="000000"/>
                          </a:solidFill>
                          <a:latin typeface="Inter"/>
                          <a:ea typeface="Inter"/>
                          <a:cs typeface="Inter"/>
                          <a:sym typeface="Inter"/>
                        </a:rPr>
                        <a:t>Le congé parental peut s’ajouter au congé de paternité. </a:t>
                      </a:r>
                    </a:p>
                    <a:p>
                      <a:pPr algn="l">
                        <a:lnSpc>
                          <a:spcPts val="1680"/>
                        </a:lnSpc>
                      </a:pPr>
                      <a:endParaRPr lang="fr-CA" sz="1200" noProof="0">
                        <a:solidFill>
                          <a:srgbClr val="000000"/>
                        </a:solidFill>
                        <a:latin typeface="Inter"/>
                        <a:ea typeface="Inter"/>
                        <a:cs typeface="Inter"/>
                        <a:sym typeface="Inter"/>
                      </a:endParaRPr>
                    </a:p>
                    <a:p>
                      <a:pPr algn="l">
                        <a:lnSpc>
                          <a:spcPts val="1680"/>
                        </a:lnSpc>
                      </a:pPr>
                      <a:r>
                        <a:rPr lang="fr-CA" sz="1200" noProof="0">
                          <a:solidFill>
                            <a:srgbClr val="000000"/>
                          </a:solidFill>
                          <a:latin typeface="Inter"/>
                          <a:ea typeface="Inter"/>
                          <a:cs typeface="Inter"/>
                          <a:sym typeface="Inter"/>
                        </a:rPr>
                        <a:t>Ce congé de paternité peut débuter au plus tôt la semaine de naissance de l’enfant et se terminer au plus tard 52 semaines après. L’employé doit avertir son employeur(euse) par écrit au moins trois semaines avant le début de son congé en indiquant la date prévue du début du congé et la date du retour au travail. Ce délai peut toutefois être moindre si la naissance de l’enfant survient avant la date prévue de l’accouchement. </a:t>
                      </a:r>
                    </a:p>
                    <a:p>
                      <a:pPr algn="l">
                        <a:lnSpc>
                          <a:spcPts val="1680"/>
                        </a:lnSpc>
                      </a:pPr>
                      <a:endParaRPr lang="fr-CA" sz="1200" noProof="0">
                        <a:solidFill>
                          <a:srgbClr val="000000"/>
                        </a:solidFill>
                        <a:latin typeface="Inter"/>
                        <a:ea typeface="Inter"/>
                        <a:cs typeface="Inter"/>
                        <a:sym typeface="Inter"/>
                      </a:endParaRPr>
                    </a:p>
                    <a:p>
                      <a:pPr algn="l">
                        <a:lnSpc>
                          <a:spcPts val="1680"/>
                        </a:lnSpc>
                      </a:pPr>
                      <a:r>
                        <a:rPr lang="fr-CA" sz="1200" noProof="0">
                          <a:solidFill>
                            <a:srgbClr val="000000"/>
                          </a:solidFill>
                          <a:latin typeface="Inter"/>
                          <a:ea typeface="Inter"/>
                          <a:cs typeface="Inter"/>
                          <a:sym typeface="Inter"/>
                        </a:rPr>
                        <a:t>Ce congé ne peut pas être fractionné, à moins d’une entente avec l’employeur(euse) ou dans les cas spécifiés par la loi. Ce congé ne peut pas être transféré à la mère ni partagé avec elle. </a:t>
                      </a:r>
                    </a:p>
                    <a:p>
                      <a:pPr algn="l">
                        <a:lnSpc>
                          <a:spcPts val="1680"/>
                        </a:lnSpc>
                      </a:pPr>
                      <a:endParaRPr lang="fr-CA" sz="1200" noProof="0">
                        <a:solidFill>
                          <a:srgbClr val="000000"/>
                        </a:solidFill>
                        <a:latin typeface="Inter"/>
                        <a:ea typeface="Inter"/>
                        <a:cs typeface="Inter"/>
                        <a:sym typeface="Inter"/>
                      </a:endParaRPr>
                    </a:p>
                    <a:p>
                      <a:pPr algn="l">
                        <a:lnSpc>
                          <a:spcPts val="1680"/>
                        </a:lnSpc>
                      </a:pPr>
                      <a:r>
                        <a:rPr lang="fr-CA" sz="1200" noProof="0">
                          <a:solidFill>
                            <a:srgbClr val="000000"/>
                          </a:solidFill>
                          <a:latin typeface="Inter"/>
                          <a:ea typeface="Inter"/>
                          <a:cs typeface="Inter"/>
                          <a:sym typeface="Inter"/>
                        </a:rPr>
                        <a:t>Un employé qui ne revient pas au travail à la date prévue est présumé avoir démissionné. </a:t>
                      </a:r>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pSp>
        <p:nvGrpSpPr>
          <p:cNvPr id="5" name="Group 5"/>
          <p:cNvGrpSpPr>
            <a:grpSpLocks noGrp="1" noUngrp="1" noRot="1" noMove="1" noResize="1"/>
          </p:cNvGrpSpPr>
          <p:nvPr>
            <p:custDataLst>
              <p:tags r:id="rId4"/>
            </p:custDataLst>
          </p:nvPr>
        </p:nvGrpSpPr>
        <p:grpSpPr>
          <a:xfrm>
            <a:off x="404131" y="302304"/>
            <a:ext cx="2827126" cy="1179800"/>
            <a:chOff x="0" y="0"/>
            <a:chExt cx="973846" cy="406400"/>
          </a:xfrm>
        </p:grpSpPr>
        <p:sp>
          <p:nvSpPr>
            <p:cNvPr id="6" name="Freeform 6"/>
            <p:cNvSpPr>
              <a:spLocks noGrp="1" noRot="1" noMove="1" noResize="1" noEditPoints="1" noAdjustHandles="1" noChangeArrowheads="1" noChangeShapeType="1"/>
            </p:cNvSpPr>
            <p:nvPr/>
          </p:nvSpPr>
          <p:spPr>
            <a:xfrm>
              <a:off x="0" y="0"/>
              <a:ext cx="973846" cy="406400"/>
            </a:xfrm>
            <a:custGeom>
              <a:avLst/>
              <a:gdLst/>
              <a:ahLst/>
              <a:cxnLst/>
              <a:rect l="l" t="t" r="r" b="b"/>
              <a:pathLst>
                <a:path w="973846" h="406400">
                  <a:moveTo>
                    <a:pt x="770647" y="0"/>
                  </a:moveTo>
                  <a:cubicBezTo>
                    <a:pt x="882871" y="0"/>
                    <a:pt x="973846" y="90976"/>
                    <a:pt x="973846" y="203200"/>
                  </a:cubicBezTo>
                  <a:cubicBezTo>
                    <a:pt x="973846" y="315424"/>
                    <a:pt x="882871" y="406400"/>
                    <a:pt x="770647" y="406400"/>
                  </a:cubicBezTo>
                  <a:lnTo>
                    <a:pt x="203200" y="406400"/>
                  </a:lnTo>
                  <a:cubicBezTo>
                    <a:pt x="90976" y="406400"/>
                    <a:pt x="0" y="315424"/>
                    <a:pt x="0" y="203200"/>
                  </a:cubicBezTo>
                  <a:cubicBezTo>
                    <a:pt x="0" y="90976"/>
                    <a:pt x="90976" y="0"/>
                    <a:pt x="203200" y="0"/>
                  </a:cubicBezTo>
                  <a:close/>
                </a:path>
              </a:pathLst>
            </a:custGeom>
            <a:solidFill>
              <a:srgbClr val="EE2E24"/>
            </a:solidFill>
          </p:spPr>
          <p:txBody>
            <a:bodyPr/>
            <a:lstStyle/>
            <a:p>
              <a:endParaRPr lang="fr-CA"/>
            </a:p>
          </p:txBody>
        </p:sp>
        <p:sp>
          <p:nvSpPr>
            <p:cNvPr id="7" name="TextBox 7"/>
            <p:cNvSpPr txBox="1">
              <a:spLocks noGrp="1" noRot="1" noMove="1" noResize="1" noEditPoints="1" noAdjustHandles="1" noChangeArrowheads="1" noChangeShapeType="1"/>
            </p:cNvSpPr>
            <p:nvPr/>
          </p:nvSpPr>
          <p:spPr>
            <a:xfrm>
              <a:off x="0" y="-38100"/>
              <a:ext cx="973846" cy="444500"/>
            </a:xfrm>
            <a:prstGeom prst="rect">
              <a:avLst/>
            </a:prstGeom>
          </p:spPr>
          <p:txBody>
            <a:bodyPr lIns="50800" tIns="50800" rIns="50800" bIns="50800" rtlCol="0" anchor="ctr"/>
            <a:lstStyle/>
            <a:p>
              <a:pPr algn="ctr">
                <a:lnSpc>
                  <a:spcPts val="3217"/>
                </a:lnSpc>
              </a:pPr>
              <a:endParaRPr/>
            </a:p>
          </p:txBody>
        </p:sp>
      </p:grpSp>
      <p:sp>
        <p:nvSpPr>
          <p:cNvPr id="8" name="TextBox 8"/>
          <p:cNvSpPr txBox="1">
            <a:spLocks noGrp="1" noRot="1" noMove="1" noResize="1" noEditPoints="1" noAdjustHandles="1" noChangeArrowheads="1" noChangeShapeType="1"/>
          </p:cNvSpPr>
          <p:nvPr>
            <p:custDataLst>
              <p:tags r:id="rId5"/>
            </p:custDataLst>
          </p:nvPr>
        </p:nvSpPr>
        <p:spPr>
          <a:xfrm>
            <a:off x="568242" y="536712"/>
            <a:ext cx="2498902" cy="682409"/>
          </a:xfrm>
          <a:prstGeom prst="rect">
            <a:avLst/>
          </a:prstGeom>
        </p:spPr>
        <p:txBody>
          <a:bodyPr lIns="0" tIns="0" rIns="0" bIns="0" rtlCol="0" anchor="t">
            <a:spAutoFit/>
          </a:bodyPr>
          <a:lstStyle/>
          <a:p>
            <a:pPr algn="ctr">
              <a:lnSpc>
                <a:spcPts val="2799"/>
              </a:lnSpc>
            </a:pPr>
            <a:r>
              <a:rPr lang="en-US" sz="1999">
                <a:solidFill>
                  <a:srgbClr val="FFFFFF"/>
                </a:solidFill>
                <a:latin typeface="Playfair Display Bold"/>
                <a:ea typeface="Playfair Display Bold"/>
                <a:cs typeface="Playfair Display Bold"/>
                <a:sym typeface="Playfair Display Bold"/>
              </a:rPr>
              <a:t>Congé pour raisons </a:t>
            </a:r>
            <a:r>
              <a:rPr lang="en-US" sz="1999" err="1">
                <a:solidFill>
                  <a:srgbClr val="FFFFFF"/>
                </a:solidFill>
                <a:latin typeface="Playfair Display Bold"/>
                <a:ea typeface="Playfair Display Bold"/>
                <a:cs typeface="Playfair Display Bold"/>
                <a:sym typeface="Playfair Display Bold"/>
              </a:rPr>
              <a:t>familiales</a:t>
            </a:r>
            <a:endParaRPr lang="en-US" sz="1999">
              <a:solidFill>
                <a:srgbClr val="FFFFFF"/>
              </a:solidFill>
              <a:latin typeface="Playfair Display Bold"/>
              <a:ea typeface="Playfair Display Bold"/>
              <a:cs typeface="Playfair Display Bold"/>
              <a:sym typeface="Playfair Display Bold"/>
            </a:endParaRPr>
          </a:p>
        </p:txBody>
      </p:sp>
      <p:sp>
        <p:nvSpPr>
          <p:cNvPr id="20" name="Espace réservé du numéro de diapositive 19">
            <a:extLst>
              <a:ext uri="{FF2B5EF4-FFF2-40B4-BE49-F238E27FC236}">
                <a16:creationId xmlns:a16="http://schemas.microsoft.com/office/drawing/2014/main" id="{6A9C394B-6749-E58C-D3C4-4D8BAF7EE5B8}"/>
              </a:ext>
            </a:extLst>
          </p:cNvPr>
          <p:cNvSpPr>
            <a:spLocks noGrp="1" noRot="1" noMove="1" noResize="1" noEditPoints="1" noAdjustHandles="1" noChangeArrowheads="1" noChangeShapeType="1"/>
          </p:cNvSpPr>
          <p:nvPr>
            <p:ph type="sldNum" sz="quarter" idx="12"/>
            <p:custDataLst>
              <p:tags r:id="rId6"/>
            </p:custDataLst>
          </p:nvPr>
        </p:nvSpPr>
        <p:spPr>
          <a:xfrm>
            <a:off x="16154400" y="9921875"/>
            <a:ext cx="2133600" cy="365125"/>
          </a:xfrm>
        </p:spPr>
        <p:txBody>
          <a:bodyPr/>
          <a:lstStyle/>
          <a:p>
            <a:fld id="{B6F15528-21DE-4FAA-801E-634DDDAF4B2B}" type="slidenum">
              <a:rPr lang="en-US" smtClean="0"/>
              <a:pPr/>
              <a:t>20</a:t>
            </a:fld>
            <a:endParaRPr lang="en-US"/>
          </a:p>
        </p:txBody>
      </p:sp>
      <p:grpSp>
        <p:nvGrpSpPr>
          <p:cNvPr id="21" name="Groupe 20">
            <a:extLst>
              <a:ext uri="{FF2B5EF4-FFF2-40B4-BE49-F238E27FC236}">
                <a16:creationId xmlns:a16="http://schemas.microsoft.com/office/drawing/2014/main" id="{CF206343-E26B-BAB4-59A5-A4FC4461600C}"/>
              </a:ext>
            </a:extLst>
          </p:cNvPr>
          <p:cNvGrpSpPr/>
          <p:nvPr>
            <p:custDataLst>
              <p:tags r:id="rId7"/>
            </p:custDataLst>
          </p:nvPr>
        </p:nvGrpSpPr>
        <p:grpSpPr>
          <a:xfrm>
            <a:off x="-2743200" y="1028700"/>
            <a:ext cx="2492673" cy="3050175"/>
            <a:chOff x="-1795191" y="1539088"/>
            <a:chExt cx="1578273" cy="2562131"/>
          </a:xfrm>
        </p:grpSpPr>
        <p:sp>
          <p:nvSpPr>
            <p:cNvPr id="22" name="TextBox 3">
              <a:extLst>
                <a:ext uri="{FF2B5EF4-FFF2-40B4-BE49-F238E27FC236}">
                  <a16:creationId xmlns:a16="http://schemas.microsoft.com/office/drawing/2014/main" id="{D8BB6972-3F89-995E-C13F-1990B3A93B0E}"/>
                </a:ext>
              </a:extLst>
            </p:cNvPr>
            <p:cNvSpPr txBox="1"/>
            <p:nvPr/>
          </p:nvSpPr>
          <p:spPr>
            <a:xfrm>
              <a:off x="-1795191" y="1539088"/>
              <a:ext cx="1578273" cy="2562131"/>
            </a:xfrm>
            <a:prstGeom prst="rect">
              <a:avLst/>
            </a:prstGeom>
            <a:gradFill flip="none" rotWithShape="1">
              <a:gsLst>
                <a:gs pos="0">
                  <a:srgbClr val="EE262E">
                    <a:tint val="66000"/>
                    <a:satMod val="160000"/>
                  </a:srgbClr>
                </a:gs>
                <a:gs pos="50000">
                  <a:srgbClr val="EE262E">
                    <a:tint val="44500"/>
                    <a:satMod val="160000"/>
                  </a:srgbClr>
                </a:gs>
                <a:gs pos="100000">
                  <a:srgbClr val="EE262E">
                    <a:tint val="23500"/>
                    <a:satMod val="160000"/>
                  </a:srgbClr>
                </a:gs>
              </a:gsLst>
              <a:lin ang="2700000" scaled="1"/>
              <a:tileRect/>
            </a:gradFill>
            <a:ln>
              <a:noFill/>
            </a:ln>
          </p:spPr>
          <p:txBody>
            <a:bodyPr wrap="square" lIns="91440" tIns="182880" rIns="91440" bIns="91440" rtlCol="0">
              <a:noAutofit/>
            </a:bodyPr>
            <a:lstStyle/>
            <a:p>
              <a:pPr algn="just" rtl="0" fontAlgn="base"/>
              <a:endParaRPr lang="fr-CA" sz="1000" b="0" i="0">
                <a:effectLst/>
                <a:latin typeface="Inter" panose="02000503000000020004" pitchFamily="2" charset="0"/>
                <a:ea typeface="Inter" panose="02000503000000020004" pitchFamily="2" charset="0"/>
              </a:endParaRPr>
            </a:p>
          </p:txBody>
        </p:sp>
        <p:sp>
          <p:nvSpPr>
            <p:cNvPr id="24" name="ZoneTexte 23">
              <a:extLst>
                <a:ext uri="{FF2B5EF4-FFF2-40B4-BE49-F238E27FC236}">
                  <a16:creationId xmlns:a16="http://schemas.microsoft.com/office/drawing/2014/main" id="{752EB64E-DC99-25FA-A35B-D5CC836C51B0}"/>
                </a:ext>
              </a:extLst>
            </p:cNvPr>
            <p:cNvSpPr txBox="1"/>
            <p:nvPr/>
          </p:nvSpPr>
          <p:spPr>
            <a:xfrm>
              <a:off x="-1680539" y="2502086"/>
              <a:ext cx="1348966" cy="1447772"/>
            </a:xfrm>
            <a:prstGeom prst="rect">
              <a:avLst/>
            </a:prstGeom>
            <a:noFill/>
          </p:spPr>
          <p:txBody>
            <a:bodyPr wrap="square" rtlCol="0">
              <a:spAutoFit/>
            </a:bodyPr>
            <a:lstStyle/>
            <a:p>
              <a:pPr rtl="0" fontAlgn="base"/>
              <a:r>
                <a:rPr lang="fr-CA" sz="1100" b="0" i="0">
                  <a:effectLst/>
                  <a:latin typeface="Inter" panose="02000503000000020004" pitchFamily="2" charset="0"/>
                  <a:ea typeface="Inter" panose="02000503000000020004" pitchFamily="2" charset="0"/>
                </a:rPr>
                <a:t>Veuillez-vous référer à la </a:t>
              </a:r>
              <a:r>
                <a:rPr lang="fr-CA" sz="1100" b="1" i="1" u="sng" strike="noStrike">
                  <a:effectLst/>
                  <a:latin typeface="Inter" panose="02000503000000020004" pitchFamily="2" charset="0"/>
                  <a:ea typeface="Inter" panose="02000503000000020004" pitchFamily="2" charset="0"/>
                  <a:hlinkClick r:id="rId10">
                    <a:extLst>
                      <a:ext uri="{A12FA001-AC4F-418D-AE19-62706E023703}">
                        <ahyp:hlinkClr xmlns:ahyp="http://schemas.microsoft.com/office/drawing/2018/hyperlinkcolor" val="tx"/>
                      </a:ext>
                    </a:extLst>
                  </a:hlinkClick>
                </a:rPr>
                <a:t>Loi sur les normes du travail (LNT)</a:t>
              </a:r>
              <a:r>
                <a:rPr lang="fr-CA" sz="1100" b="0" i="0">
                  <a:effectLst/>
                  <a:latin typeface="Inter" panose="02000503000000020004" pitchFamily="2" charset="0"/>
                  <a:ea typeface="Inter" panose="02000503000000020004" pitchFamily="2" charset="0"/>
                </a:rPr>
                <a:t>. </a:t>
              </a:r>
            </a:p>
            <a:p>
              <a:pPr rtl="0" fontAlgn="base"/>
              <a:endParaRPr lang="fr-CA" sz="1100">
                <a:latin typeface="Inter" panose="02000503000000020004" pitchFamily="2" charset="0"/>
                <a:ea typeface="Inter" panose="02000503000000020004" pitchFamily="2" charset="0"/>
              </a:endParaRPr>
            </a:p>
            <a:p>
              <a:pPr rtl="0" fontAlgn="base"/>
              <a:r>
                <a:rPr lang="fr-CA" sz="1100" b="0" i="0">
                  <a:effectLst/>
                  <a:latin typeface="Inter" panose="02000503000000020004" pitchFamily="2" charset="0"/>
                  <a:ea typeface="Inter" panose="02000503000000020004" pitchFamily="2" charset="0"/>
                </a:rPr>
                <a:t>N.B. N’hésitez pas à bonifier les indemnités proposées dans l’exemple. Il s’agit du minimum légal prescrit. </a:t>
              </a:r>
            </a:p>
            <a:p>
              <a:endParaRPr lang="fr-CA"/>
            </a:p>
          </p:txBody>
        </p:sp>
      </p:grpSp>
      <p:pic>
        <p:nvPicPr>
          <p:cNvPr id="25" name="Picture 3">
            <a:extLst>
              <a:ext uri="{FF2B5EF4-FFF2-40B4-BE49-F238E27FC236}">
                <a16:creationId xmlns:a16="http://schemas.microsoft.com/office/drawing/2014/main" id="{1FA98474-D94F-9164-1F5A-610FF6B8F77E}"/>
              </a:ext>
            </a:extLst>
          </p:cNvPr>
          <p:cNvPicPr>
            <a:picLocks noChangeAspect="1" noChangeArrowheads="1"/>
          </p:cNvPicPr>
          <p:nvPr>
            <p:custDataLst>
              <p:tags r:id="rId8"/>
            </p:custDataLst>
          </p:nvPr>
        </p:nvPicPr>
        <p:blipFill>
          <a:blip r:embed="rId11">
            <a:extLst>
              <a:ext uri="{28A0092B-C50C-407E-A947-70E740481C1C}">
                <a14:useLocalDpi xmlns:a14="http://schemas.microsoft.com/office/drawing/2010/main" val="0"/>
              </a:ext>
            </a:extLst>
          </a:blip>
          <a:srcRect/>
          <a:stretch>
            <a:fillRect/>
          </a:stretch>
        </p:blipFill>
        <p:spPr bwMode="auto">
          <a:xfrm>
            <a:off x="-1873004" y="1219120"/>
            <a:ext cx="752275" cy="77582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3E1E1"/>
        </a:solidFill>
        <a:effectLst/>
      </p:bgPr>
    </p:bg>
    <p:spTree>
      <p:nvGrpSpPr>
        <p:cNvPr id="1" name=""/>
        <p:cNvGrpSpPr/>
        <p:nvPr/>
      </p:nvGrpSpPr>
      <p:grpSpPr>
        <a:xfrm>
          <a:off x="0" y="0"/>
          <a:ext cx="0" cy="0"/>
          <a:chOff x="0" y="0"/>
          <a:chExt cx="0" cy="0"/>
        </a:xfrm>
      </p:grpSpPr>
      <p:sp>
        <p:nvSpPr>
          <p:cNvPr id="2" name="TextBox 2"/>
          <p:cNvSpPr txBox="1"/>
          <p:nvPr>
            <p:custDataLst>
              <p:tags r:id="rId1"/>
            </p:custDataLst>
          </p:nvPr>
        </p:nvSpPr>
        <p:spPr>
          <a:xfrm>
            <a:off x="6554182" y="4068004"/>
            <a:ext cx="47625" cy="622827"/>
          </a:xfrm>
          <a:prstGeom prst="rect">
            <a:avLst/>
          </a:prstGeom>
        </p:spPr>
        <p:txBody>
          <a:bodyPr lIns="0" tIns="0" rIns="0" bIns="0" rtlCol="0" anchor="t">
            <a:spAutoFit/>
          </a:bodyPr>
          <a:lstStyle/>
          <a:p>
            <a:pPr algn="ctr">
              <a:lnSpc>
                <a:spcPts val="5040"/>
              </a:lnSpc>
            </a:pPr>
            <a:endParaRPr/>
          </a:p>
        </p:txBody>
      </p:sp>
      <p:graphicFrame>
        <p:nvGraphicFramePr>
          <p:cNvPr id="3" name="Table 3"/>
          <p:cNvGraphicFramePr>
            <a:graphicFrameLocks noGrp="1"/>
          </p:cNvGraphicFramePr>
          <p:nvPr>
            <p:custDataLst>
              <p:tags r:id="rId2"/>
            </p:custDataLst>
            <p:extLst>
              <p:ext uri="{D42A27DB-BD31-4B8C-83A1-F6EECF244321}">
                <p14:modId xmlns:p14="http://schemas.microsoft.com/office/powerpoint/2010/main" val="2811215602"/>
              </p:ext>
            </p:extLst>
          </p:nvPr>
        </p:nvGraphicFramePr>
        <p:xfrm>
          <a:off x="204859" y="4417517"/>
          <a:ext cx="17489652" cy="5800726"/>
        </p:xfrm>
        <a:graphic>
          <a:graphicData uri="http://schemas.openxmlformats.org/drawingml/2006/table">
            <a:tbl>
              <a:tblPr/>
              <a:tblGrid>
                <a:gridCol w="4899116">
                  <a:extLst>
                    <a:ext uri="{9D8B030D-6E8A-4147-A177-3AD203B41FA5}">
                      <a16:colId xmlns:a16="http://schemas.microsoft.com/office/drawing/2014/main" val="20000"/>
                    </a:ext>
                  </a:extLst>
                </a:gridCol>
                <a:gridCol w="2473928">
                  <a:extLst>
                    <a:ext uri="{9D8B030D-6E8A-4147-A177-3AD203B41FA5}">
                      <a16:colId xmlns:a16="http://schemas.microsoft.com/office/drawing/2014/main" val="20001"/>
                    </a:ext>
                  </a:extLst>
                </a:gridCol>
                <a:gridCol w="10116608">
                  <a:extLst>
                    <a:ext uri="{9D8B030D-6E8A-4147-A177-3AD203B41FA5}">
                      <a16:colId xmlns:a16="http://schemas.microsoft.com/office/drawing/2014/main" val="20002"/>
                    </a:ext>
                  </a:extLst>
                </a:gridCol>
              </a:tblGrid>
              <a:tr h="1722988">
                <a:tc rowSpan="3">
                  <a:txBody>
                    <a:bodyPr/>
                    <a:lstStyle/>
                    <a:p>
                      <a:pPr algn="ctr">
                        <a:lnSpc>
                          <a:spcPts val="2100"/>
                        </a:lnSpc>
                        <a:defRPr/>
                      </a:pPr>
                      <a:r>
                        <a:rPr lang="en-US" sz="1200" err="1">
                          <a:solidFill>
                            <a:srgbClr val="000000"/>
                          </a:solidFill>
                          <a:latin typeface="Inter Bold"/>
                          <a:ea typeface="Inter Bold"/>
                          <a:cs typeface="Inter Bold"/>
                          <a:sym typeface="Inter Bold"/>
                        </a:rPr>
                        <a:t>Décès</a:t>
                      </a:r>
                      <a:r>
                        <a:rPr lang="en-US" sz="1200">
                          <a:solidFill>
                            <a:srgbClr val="000000"/>
                          </a:solidFill>
                          <a:latin typeface="Inter Bold"/>
                          <a:ea typeface="Inter Bold"/>
                          <a:cs typeface="Inter Bold"/>
                          <a:sym typeface="Inter Bold"/>
                        </a:rPr>
                        <a:t> dans la </a:t>
                      </a:r>
                      <a:r>
                        <a:rPr lang="en-US" sz="1200" err="1">
                          <a:solidFill>
                            <a:srgbClr val="000000"/>
                          </a:solidFill>
                          <a:latin typeface="Inter Bold"/>
                          <a:ea typeface="Inter Bold"/>
                          <a:cs typeface="Inter Bold"/>
                          <a:sym typeface="Inter Bold"/>
                        </a:rPr>
                        <a:t>famille</a:t>
                      </a:r>
                      <a:r>
                        <a:rPr lang="en-US" sz="1200">
                          <a:solidFill>
                            <a:srgbClr val="000000"/>
                          </a:solidFill>
                          <a:latin typeface="Inter Bold"/>
                          <a:ea typeface="Inter Bold"/>
                          <a:cs typeface="Inter Bold"/>
                          <a:sym typeface="Inter Bold"/>
                        </a:rPr>
                        <a:t> </a:t>
                      </a:r>
                      <a:endParaRPr lang="en-US" sz="1200"/>
                    </a:p>
                    <a:p>
                      <a:pPr algn="l">
                        <a:lnSpc>
                          <a:spcPts val="2100"/>
                        </a:lnSpc>
                      </a:pPr>
                      <a:r>
                        <a:rPr lang="en-US" sz="1500">
                          <a:solidFill>
                            <a:srgbClr val="000000"/>
                          </a:solidFill>
                          <a:latin typeface="Inter"/>
                          <a:ea typeface="Inter"/>
                          <a:cs typeface="Inter"/>
                          <a:sym typeface="Inter"/>
                        </a:rPr>
                        <a:t>  </a:t>
                      </a:r>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l">
                        <a:lnSpc>
                          <a:spcPts val="2100"/>
                        </a:lnSpc>
                        <a:defRPr/>
                      </a:pPr>
                      <a:r>
                        <a:rPr lang="fr-CA" sz="1200" noProof="0">
                          <a:solidFill>
                            <a:srgbClr val="000000"/>
                          </a:solidFill>
                          <a:latin typeface="Inter"/>
                          <a:ea typeface="Inter"/>
                          <a:cs typeface="Inter"/>
                          <a:sym typeface="Inter"/>
                        </a:rPr>
                        <a:t>5 jours, dont 3 jours avec salaire </a:t>
                      </a:r>
                      <a:endParaRPr lang="fr-CA" sz="1200" noProof="0"/>
                    </a:p>
                    <a:p>
                      <a:pPr algn="l">
                        <a:lnSpc>
                          <a:spcPts val="2100"/>
                        </a:lnSpc>
                      </a:pPr>
                      <a:r>
                        <a:rPr lang="fr-CA" sz="1500" noProof="0">
                          <a:solidFill>
                            <a:srgbClr val="000000"/>
                          </a:solidFill>
                          <a:latin typeface="Inter"/>
                          <a:ea typeface="Inter"/>
                          <a:cs typeface="Inter"/>
                          <a:sym typeface="Inter"/>
                        </a:rPr>
                        <a:t>  </a:t>
                      </a:r>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l">
                        <a:lnSpc>
                          <a:spcPts val="1680"/>
                        </a:lnSpc>
                        <a:defRPr/>
                      </a:pPr>
                      <a:r>
                        <a:rPr lang="fr-CA" sz="1200" noProof="0" dirty="0">
                          <a:solidFill>
                            <a:srgbClr val="000000"/>
                          </a:solidFill>
                          <a:latin typeface="Inter"/>
                          <a:ea typeface="Inter"/>
                          <a:cs typeface="Inter"/>
                          <a:sym typeface="Inter"/>
                        </a:rPr>
                        <a:t>dans le cas du décès ou des funérailles :  </a:t>
                      </a:r>
                      <a:endParaRPr lang="fr-CA" sz="1100" noProof="0" dirty="0"/>
                    </a:p>
                    <a:p>
                      <a:pPr algn="l">
                        <a:lnSpc>
                          <a:spcPts val="1680"/>
                        </a:lnSpc>
                      </a:pPr>
                      <a:r>
                        <a:rPr lang="fr-CA" sz="1200" noProof="0" dirty="0">
                          <a:solidFill>
                            <a:srgbClr val="000000"/>
                          </a:solidFill>
                          <a:latin typeface="Inter"/>
                          <a:ea typeface="Inter"/>
                          <a:cs typeface="Inter"/>
                          <a:sym typeface="Inter"/>
                        </a:rPr>
                        <a:t>•de son conjoint ou de sa conjointe</a:t>
                      </a:r>
                    </a:p>
                    <a:p>
                      <a:pPr algn="l">
                        <a:lnSpc>
                          <a:spcPts val="1680"/>
                        </a:lnSpc>
                      </a:pPr>
                      <a:r>
                        <a:rPr lang="fr-CA" sz="1200" noProof="0" dirty="0">
                          <a:solidFill>
                            <a:srgbClr val="000000"/>
                          </a:solidFill>
                          <a:latin typeface="Inter"/>
                          <a:ea typeface="Inter"/>
                          <a:cs typeface="Inter"/>
                          <a:sym typeface="Inter"/>
                        </a:rPr>
                        <a:t>•de son enfant</a:t>
                      </a:r>
                    </a:p>
                    <a:p>
                      <a:pPr algn="l">
                        <a:lnSpc>
                          <a:spcPts val="1680"/>
                        </a:lnSpc>
                      </a:pPr>
                      <a:r>
                        <a:rPr lang="fr-CA" sz="1200" noProof="0" dirty="0">
                          <a:solidFill>
                            <a:srgbClr val="000000"/>
                          </a:solidFill>
                          <a:latin typeface="Inter"/>
                          <a:ea typeface="Inter"/>
                          <a:cs typeface="Inter"/>
                          <a:sym typeface="Inter"/>
                        </a:rPr>
                        <a:t>•de l’enfant de son conjoint ou de sa conjointe</a:t>
                      </a:r>
                    </a:p>
                    <a:p>
                      <a:pPr algn="l">
                        <a:lnSpc>
                          <a:spcPts val="1680"/>
                        </a:lnSpc>
                      </a:pPr>
                      <a:r>
                        <a:rPr lang="fr-CA" sz="1200" noProof="0" dirty="0">
                          <a:solidFill>
                            <a:srgbClr val="000000"/>
                          </a:solidFill>
                          <a:latin typeface="Inter"/>
                          <a:ea typeface="Inter"/>
                          <a:cs typeface="Inter"/>
                          <a:sym typeface="Inter"/>
                        </a:rPr>
                        <a:t>•de son père ou de sa mère</a:t>
                      </a:r>
                    </a:p>
                    <a:p>
                      <a:pPr algn="l">
                        <a:lnSpc>
                          <a:spcPts val="1680"/>
                        </a:lnSpc>
                      </a:pPr>
                      <a:r>
                        <a:rPr lang="fr-CA" sz="1200" noProof="0" dirty="0">
                          <a:solidFill>
                            <a:srgbClr val="000000"/>
                          </a:solidFill>
                          <a:latin typeface="Inter"/>
                          <a:ea typeface="Inter"/>
                          <a:cs typeface="Inter"/>
                          <a:sym typeface="Inter"/>
                        </a:rPr>
                        <a:t>•de son frère ou de sa sœur</a:t>
                      </a:r>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722988">
                <a:tc vMerge="1">
                  <a:txBody>
                    <a:bodyPr/>
                    <a:lstStyle/>
                    <a:p>
                      <a:pPr algn="ctr">
                        <a:lnSpc>
                          <a:spcPts val="2100"/>
                        </a:lnSpc>
                        <a:defRPr/>
                      </a:pPr>
                      <a:r>
                        <a:rPr lang="en-US" sz="1500">
                          <a:solidFill>
                            <a:srgbClr val="000000"/>
                          </a:solidFill>
                          <a:latin typeface="Inter Bold"/>
                          <a:ea typeface="Inter Bold"/>
                          <a:cs typeface="Inter Bold"/>
                          <a:sym typeface="Inter Bold"/>
                        </a:rPr>
                        <a:t>Décès dans la famille </a:t>
                      </a:r>
                      <a:endParaRPr lang="en-US" sz="1100"/>
                    </a:p>
                    <a:p>
                      <a:pPr algn="l">
                        <a:lnSpc>
                          <a:spcPts val="2100"/>
                        </a:lnSpc>
                      </a:pPr>
                      <a:r>
                        <a:rPr lang="en-US" sz="1500">
                          <a:solidFill>
                            <a:srgbClr val="000000"/>
                          </a:solidFill>
                          <a:latin typeface="Inter"/>
                          <a:ea typeface="Inter"/>
                          <a:cs typeface="Inter"/>
                          <a:sym typeface="Inter"/>
                        </a:rPr>
                        <a:t>  </a:t>
                      </a:r>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just">
                        <a:lnSpc>
                          <a:spcPts val="2100"/>
                        </a:lnSpc>
                        <a:defRPr/>
                      </a:pPr>
                      <a:r>
                        <a:rPr lang="fr-CA" sz="1200" noProof="0">
                          <a:solidFill>
                            <a:srgbClr val="000000"/>
                          </a:solidFill>
                          <a:latin typeface="Inter"/>
                          <a:ea typeface="Inter"/>
                          <a:cs typeface="Inter"/>
                          <a:sym typeface="Inter"/>
                        </a:rPr>
                        <a:t>1 jour sans salaire </a:t>
                      </a:r>
                      <a:endParaRPr lang="fr-CA" sz="1200" noProof="0"/>
                    </a:p>
                    <a:p>
                      <a:pPr algn="just">
                        <a:lnSpc>
                          <a:spcPts val="2100"/>
                        </a:lnSpc>
                      </a:pPr>
                      <a:r>
                        <a:rPr lang="fr-CA" sz="1500" noProof="0">
                          <a:solidFill>
                            <a:srgbClr val="000000"/>
                          </a:solidFill>
                          <a:latin typeface="Inter"/>
                          <a:ea typeface="Inter"/>
                          <a:cs typeface="Inter"/>
                          <a:sym typeface="Inter"/>
                        </a:rPr>
                        <a:t>  </a:t>
                      </a:r>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l">
                        <a:lnSpc>
                          <a:spcPts val="1680"/>
                        </a:lnSpc>
                        <a:defRPr/>
                      </a:pPr>
                      <a:r>
                        <a:rPr lang="fr-CA" sz="1200" noProof="0" dirty="0">
                          <a:solidFill>
                            <a:srgbClr val="000000"/>
                          </a:solidFill>
                          <a:latin typeface="Inter"/>
                          <a:ea typeface="Inter"/>
                          <a:cs typeface="Inter"/>
                          <a:sym typeface="Inter"/>
                        </a:rPr>
                        <a:t>dans le cas du décès ou des funérailles :  </a:t>
                      </a:r>
                      <a:endParaRPr lang="fr-CA" sz="1100" noProof="0" dirty="0"/>
                    </a:p>
                    <a:p>
                      <a:pPr algn="l">
                        <a:lnSpc>
                          <a:spcPts val="1680"/>
                        </a:lnSpc>
                      </a:pPr>
                      <a:r>
                        <a:rPr lang="fr-CA" sz="1200" noProof="0" dirty="0">
                          <a:solidFill>
                            <a:srgbClr val="000000"/>
                          </a:solidFill>
                          <a:latin typeface="Inter"/>
                          <a:ea typeface="Inter"/>
                          <a:cs typeface="Inter"/>
                          <a:sym typeface="Inter"/>
                        </a:rPr>
                        <a:t>•de son gendre ou de sa bru</a:t>
                      </a:r>
                    </a:p>
                    <a:p>
                      <a:pPr algn="l">
                        <a:lnSpc>
                          <a:spcPts val="1680"/>
                        </a:lnSpc>
                      </a:pPr>
                      <a:r>
                        <a:rPr lang="fr-CA" sz="1200" noProof="0" dirty="0">
                          <a:solidFill>
                            <a:srgbClr val="000000"/>
                          </a:solidFill>
                          <a:latin typeface="Inter"/>
                          <a:ea typeface="Inter"/>
                          <a:cs typeface="Inter"/>
                          <a:sym typeface="Inter"/>
                        </a:rPr>
                        <a:t>•d’un de ses grands-parents</a:t>
                      </a:r>
                    </a:p>
                    <a:p>
                      <a:pPr algn="l">
                        <a:lnSpc>
                          <a:spcPts val="1680"/>
                        </a:lnSpc>
                      </a:pPr>
                      <a:r>
                        <a:rPr lang="fr-CA" sz="1200" noProof="0" dirty="0">
                          <a:solidFill>
                            <a:srgbClr val="000000"/>
                          </a:solidFill>
                          <a:latin typeface="Inter"/>
                          <a:ea typeface="Inter"/>
                          <a:cs typeface="Inter"/>
                          <a:sym typeface="Inter"/>
                        </a:rPr>
                        <a:t>•d’un de ses petits-enfants </a:t>
                      </a:r>
                    </a:p>
                    <a:p>
                      <a:pPr algn="l">
                        <a:lnSpc>
                          <a:spcPts val="1680"/>
                        </a:lnSpc>
                      </a:pPr>
                      <a:r>
                        <a:rPr lang="fr-CA" sz="1200" noProof="0" dirty="0">
                          <a:solidFill>
                            <a:srgbClr val="000000"/>
                          </a:solidFill>
                          <a:latin typeface="Inter"/>
                          <a:ea typeface="Inter"/>
                          <a:cs typeface="Inter"/>
                          <a:sym typeface="Inter"/>
                        </a:rPr>
                        <a:t>•du père ou de la mère de son conjoint ou de sa conjointe</a:t>
                      </a:r>
                    </a:p>
                    <a:p>
                      <a:pPr algn="l">
                        <a:lnSpc>
                          <a:spcPts val="1680"/>
                        </a:lnSpc>
                      </a:pPr>
                      <a:r>
                        <a:rPr lang="fr-CA" sz="1200" noProof="0" dirty="0">
                          <a:solidFill>
                            <a:srgbClr val="000000"/>
                          </a:solidFill>
                          <a:latin typeface="Inter"/>
                          <a:ea typeface="Inter"/>
                          <a:cs typeface="Inter"/>
                          <a:sym typeface="Inter"/>
                        </a:rPr>
                        <a:t>•du frère ou de la sœur de son conjoint ou de sa conjointe</a:t>
                      </a:r>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354750">
                <a:tc vMerge="1">
                  <a:txBody>
                    <a:bodyPr/>
                    <a:lstStyle/>
                    <a:p>
                      <a:pPr algn="ctr">
                        <a:lnSpc>
                          <a:spcPts val="2100"/>
                        </a:lnSpc>
                        <a:defRPr/>
                      </a:pPr>
                      <a:r>
                        <a:rPr lang="en-US" sz="1500">
                          <a:solidFill>
                            <a:srgbClr val="000000"/>
                          </a:solidFill>
                          <a:latin typeface="Inter Bold"/>
                          <a:ea typeface="Inter Bold"/>
                          <a:cs typeface="Inter Bold"/>
                          <a:sym typeface="Inter Bold"/>
                        </a:rPr>
                        <a:t>Décès dans la famille </a:t>
                      </a:r>
                      <a:endParaRPr lang="en-US" sz="1100"/>
                    </a:p>
                    <a:p>
                      <a:pPr algn="l">
                        <a:lnSpc>
                          <a:spcPts val="2100"/>
                        </a:lnSpc>
                      </a:pPr>
                      <a:r>
                        <a:rPr lang="en-US" sz="1500">
                          <a:solidFill>
                            <a:srgbClr val="000000"/>
                          </a:solidFill>
                          <a:latin typeface="Inter"/>
                          <a:ea typeface="Inter"/>
                          <a:cs typeface="Inter"/>
                          <a:sym typeface="Inter"/>
                        </a:rPr>
                        <a:t>  </a:t>
                      </a:r>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l">
                        <a:lnSpc>
                          <a:spcPts val="2100"/>
                        </a:lnSpc>
                        <a:defRPr/>
                      </a:pPr>
                      <a:r>
                        <a:rPr lang="fr-CA" sz="1200" noProof="0">
                          <a:solidFill>
                            <a:srgbClr val="000000"/>
                          </a:solidFill>
                          <a:latin typeface="Inter"/>
                          <a:ea typeface="Inter"/>
                          <a:cs typeface="Inter"/>
                          <a:sym typeface="Inter"/>
                        </a:rPr>
                        <a:t>Exceptions</a:t>
                      </a:r>
                      <a:r>
                        <a:rPr lang="fr-CA" sz="1500" noProof="0">
                          <a:solidFill>
                            <a:srgbClr val="000000"/>
                          </a:solidFill>
                          <a:latin typeface="Inter"/>
                          <a:ea typeface="Inter"/>
                          <a:cs typeface="Inter"/>
                          <a:sym typeface="Inter"/>
                        </a:rPr>
                        <a:t> </a:t>
                      </a:r>
                      <a:endParaRPr lang="fr-CA" sz="1100" noProof="0"/>
                    </a:p>
                    <a:p>
                      <a:pPr algn="l">
                        <a:lnSpc>
                          <a:spcPts val="2100"/>
                        </a:lnSpc>
                      </a:pPr>
                      <a:r>
                        <a:rPr lang="fr-CA" sz="1500" noProof="0">
                          <a:solidFill>
                            <a:srgbClr val="000000"/>
                          </a:solidFill>
                          <a:latin typeface="Inter"/>
                          <a:ea typeface="Inter"/>
                          <a:cs typeface="Inter"/>
                          <a:sym typeface="Inter"/>
                        </a:rPr>
                        <a:t>  </a:t>
                      </a:r>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just">
                        <a:lnSpc>
                          <a:spcPts val="1680"/>
                        </a:lnSpc>
                        <a:defRPr/>
                      </a:pPr>
                      <a:r>
                        <a:rPr lang="fr-CA" sz="1200" noProof="0" dirty="0">
                          <a:solidFill>
                            <a:srgbClr val="000000"/>
                          </a:solidFill>
                          <a:latin typeface="Inter"/>
                          <a:ea typeface="Inter"/>
                          <a:cs typeface="Inter"/>
                          <a:sym typeface="Inter"/>
                        </a:rPr>
                        <a:t>•L’employé(e) </a:t>
                      </a:r>
                      <a:r>
                        <a:rPr lang="fr-CA" sz="1200" b="1" noProof="0" dirty="0">
                          <a:solidFill>
                            <a:srgbClr val="000000"/>
                          </a:solidFill>
                          <a:latin typeface="Inter"/>
                          <a:ea typeface="Inter"/>
                          <a:cs typeface="Inter"/>
                          <a:sym typeface="Inter"/>
                        </a:rPr>
                        <a:t>en vacances ou en congé de maternité, de paternité ou parental </a:t>
                      </a:r>
                      <a:r>
                        <a:rPr lang="fr-CA" sz="1200" noProof="0" dirty="0">
                          <a:solidFill>
                            <a:srgbClr val="000000"/>
                          </a:solidFill>
                          <a:latin typeface="Inter"/>
                          <a:ea typeface="Inter"/>
                          <a:cs typeface="Inter"/>
                          <a:sym typeface="Inter"/>
                        </a:rPr>
                        <a:t>au moment des funérailles ou du décès n’a pas droit aux jours de congé accordés pour le décès ou les funérailles. </a:t>
                      </a:r>
                      <a:endParaRPr lang="fr-CA" sz="1100" noProof="0" dirty="0"/>
                    </a:p>
                    <a:p>
                      <a:pPr algn="just">
                        <a:lnSpc>
                          <a:spcPts val="1680"/>
                        </a:lnSpc>
                      </a:pPr>
                      <a:r>
                        <a:rPr lang="fr-CA" sz="1200" noProof="0" dirty="0">
                          <a:solidFill>
                            <a:srgbClr val="000000"/>
                          </a:solidFill>
                          <a:latin typeface="Inter"/>
                          <a:ea typeface="Inter"/>
                          <a:cs typeface="Inter"/>
                          <a:sym typeface="Inter"/>
                        </a:rPr>
                        <a:t>•L’employé(e) peut s’absenter, sans salaire, jusqu’à 104 semaines dans le cas du </a:t>
                      </a:r>
                      <a:r>
                        <a:rPr lang="fr-CA" sz="1200" b="1" noProof="0" dirty="0">
                          <a:solidFill>
                            <a:srgbClr val="000000"/>
                          </a:solidFill>
                          <a:latin typeface="Inter"/>
                          <a:ea typeface="Inter"/>
                          <a:cs typeface="Inter"/>
                          <a:sym typeface="Inter"/>
                        </a:rPr>
                        <a:t>décès</a:t>
                      </a:r>
                      <a:r>
                        <a:rPr lang="fr-CA" sz="1200" noProof="0" dirty="0">
                          <a:solidFill>
                            <a:srgbClr val="000000"/>
                          </a:solidFill>
                          <a:latin typeface="Inter"/>
                          <a:ea typeface="Inter"/>
                          <a:cs typeface="Inter"/>
                          <a:sym typeface="Inter"/>
                        </a:rPr>
                        <a:t> de son enfant mineur. </a:t>
                      </a:r>
                    </a:p>
                    <a:p>
                      <a:pPr algn="just">
                        <a:lnSpc>
                          <a:spcPts val="1680"/>
                        </a:lnSpc>
                      </a:pPr>
                      <a:r>
                        <a:rPr lang="fr-CA" sz="1200" noProof="0" dirty="0">
                          <a:solidFill>
                            <a:srgbClr val="000000"/>
                          </a:solidFill>
                          <a:latin typeface="Inter"/>
                          <a:ea typeface="Inter"/>
                          <a:cs typeface="Inter"/>
                          <a:sym typeface="Inter"/>
                        </a:rPr>
                        <a:t>•L’employé(e) peut s’absenter, sans salaire, jusqu’à 104 semaines à la suite de la </a:t>
                      </a:r>
                      <a:r>
                        <a:rPr lang="fr-CA" sz="1200" b="1" noProof="0" dirty="0">
                          <a:solidFill>
                            <a:srgbClr val="000000"/>
                          </a:solidFill>
                          <a:latin typeface="Inter"/>
                          <a:ea typeface="Inter"/>
                          <a:cs typeface="Inter"/>
                          <a:sym typeface="Inter"/>
                        </a:rPr>
                        <a:t>disparition</a:t>
                      </a:r>
                      <a:r>
                        <a:rPr lang="fr-CA" sz="1200" noProof="0" dirty="0">
                          <a:solidFill>
                            <a:srgbClr val="000000"/>
                          </a:solidFill>
                          <a:latin typeface="Inter"/>
                          <a:ea typeface="Inter"/>
                          <a:cs typeface="Inter"/>
                          <a:sym typeface="Inter"/>
                        </a:rPr>
                        <a:t> de son enfant mineur. Si l’enfant est retrouvé vivant, le retour au travail doit se faire au maximum 11 jours plus tard. </a:t>
                      </a:r>
                    </a:p>
                    <a:p>
                      <a:pPr algn="just">
                        <a:lnSpc>
                          <a:spcPts val="1680"/>
                        </a:lnSpc>
                      </a:pPr>
                      <a:r>
                        <a:rPr lang="fr-CA" sz="1200" noProof="0" dirty="0">
                          <a:solidFill>
                            <a:srgbClr val="000000"/>
                          </a:solidFill>
                          <a:latin typeface="Inter"/>
                          <a:ea typeface="Inter"/>
                          <a:cs typeface="Inter"/>
                          <a:sym typeface="Inter"/>
                        </a:rPr>
                        <a:t>•L’employé(e) peut s’absenter, sans salaire, jusqu’à 104 semaines dans le cas du </a:t>
                      </a:r>
                      <a:r>
                        <a:rPr lang="fr-CA" sz="1200" b="1" noProof="0" dirty="0">
                          <a:solidFill>
                            <a:srgbClr val="000000"/>
                          </a:solidFill>
                          <a:latin typeface="Inter"/>
                          <a:ea typeface="Inter"/>
                          <a:cs typeface="Inter"/>
                          <a:sym typeface="Inter"/>
                        </a:rPr>
                        <a:t>suicide</a:t>
                      </a:r>
                      <a:r>
                        <a:rPr lang="fr-CA" sz="1200" noProof="0" dirty="0">
                          <a:solidFill>
                            <a:srgbClr val="000000"/>
                          </a:solidFill>
                          <a:latin typeface="Inter"/>
                          <a:ea typeface="Inter"/>
                          <a:cs typeface="Inter"/>
                          <a:sym typeface="Inter"/>
                        </a:rPr>
                        <a:t> de son conjoint ou de sa conjointe, de son père, de sa mère ou de son enfant majeur. </a:t>
                      </a:r>
                    </a:p>
                    <a:p>
                      <a:pPr algn="just">
                        <a:lnSpc>
                          <a:spcPts val="1680"/>
                        </a:lnSpc>
                      </a:pPr>
                      <a:r>
                        <a:rPr lang="fr-CA" sz="1200" noProof="0" dirty="0">
                          <a:solidFill>
                            <a:srgbClr val="000000"/>
                          </a:solidFill>
                          <a:latin typeface="Inter"/>
                          <a:ea typeface="Inter"/>
                          <a:cs typeface="Inter"/>
                          <a:sym typeface="Inter"/>
                        </a:rPr>
                        <a:t>•Si la conjointe, le conjoint ou l’enfant majeur de l’employé(e) décède à la suite d’un </a:t>
                      </a:r>
                      <a:r>
                        <a:rPr lang="fr-CA" sz="1200" b="1" noProof="0" dirty="0">
                          <a:solidFill>
                            <a:srgbClr val="000000"/>
                          </a:solidFill>
                          <a:latin typeface="Inter"/>
                          <a:ea typeface="Inter"/>
                          <a:cs typeface="Inter"/>
                          <a:sym typeface="Inter"/>
                        </a:rPr>
                        <a:t>acte criminel</a:t>
                      </a:r>
                      <a:r>
                        <a:rPr lang="fr-CA" sz="1200" noProof="0" dirty="0">
                          <a:solidFill>
                            <a:srgbClr val="000000"/>
                          </a:solidFill>
                          <a:latin typeface="Inter"/>
                          <a:ea typeface="Inter"/>
                          <a:cs typeface="Inter"/>
                          <a:sym typeface="Inter"/>
                        </a:rPr>
                        <a:t>, celle-ci peut bénéficier d’un congé sans salaire pouvant aller jusqu’à 104 semaines.  </a:t>
                      </a:r>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grpSp>
        <p:nvGrpSpPr>
          <p:cNvPr id="4" name="Group 4"/>
          <p:cNvGrpSpPr>
            <a:grpSpLocks noGrp="1" noUngrp="1" noRot="1" noMove="1" noResize="1"/>
          </p:cNvGrpSpPr>
          <p:nvPr>
            <p:custDataLst>
              <p:tags r:id="rId3"/>
            </p:custDataLst>
          </p:nvPr>
        </p:nvGrpSpPr>
        <p:grpSpPr>
          <a:xfrm>
            <a:off x="404131" y="302304"/>
            <a:ext cx="2827126" cy="1179800"/>
            <a:chOff x="0" y="0"/>
            <a:chExt cx="973846" cy="406400"/>
          </a:xfrm>
        </p:grpSpPr>
        <p:sp>
          <p:nvSpPr>
            <p:cNvPr id="5" name="Freeform 5"/>
            <p:cNvSpPr>
              <a:spLocks noGrp="1" noRot="1" noMove="1" noResize="1" noEditPoints="1" noAdjustHandles="1" noChangeArrowheads="1" noChangeShapeType="1"/>
            </p:cNvSpPr>
            <p:nvPr/>
          </p:nvSpPr>
          <p:spPr>
            <a:xfrm>
              <a:off x="0" y="0"/>
              <a:ext cx="973846" cy="406400"/>
            </a:xfrm>
            <a:custGeom>
              <a:avLst/>
              <a:gdLst/>
              <a:ahLst/>
              <a:cxnLst/>
              <a:rect l="l" t="t" r="r" b="b"/>
              <a:pathLst>
                <a:path w="973846" h="406400">
                  <a:moveTo>
                    <a:pt x="770647" y="0"/>
                  </a:moveTo>
                  <a:cubicBezTo>
                    <a:pt x="882871" y="0"/>
                    <a:pt x="973846" y="90976"/>
                    <a:pt x="973846" y="203200"/>
                  </a:cubicBezTo>
                  <a:cubicBezTo>
                    <a:pt x="973846" y="315424"/>
                    <a:pt x="882871" y="406400"/>
                    <a:pt x="770647" y="406400"/>
                  </a:cubicBezTo>
                  <a:lnTo>
                    <a:pt x="203200" y="406400"/>
                  </a:lnTo>
                  <a:cubicBezTo>
                    <a:pt x="90976" y="406400"/>
                    <a:pt x="0" y="315424"/>
                    <a:pt x="0" y="203200"/>
                  </a:cubicBezTo>
                  <a:cubicBezTo>
                    <a:pt x="0" y="90976"/>
                    <a:pt x="90976" y="0"/>
                    <a:pt x="203200" y="0"/>
                  </a:cubicBezTo>
                  <a:close/>
                </a:path>
              </a:pathLst>
            </a:custGeom>
            <a:solidFill>
              <a:srgbClr val="EE2E24"/>
            </a:solidFill>
          </p:spPr>
          <p:txBody>
            <a:bodyPr/>
            <a:lstStyle/>
            <a:p>
              <a:endParaRPr lang="fr-CA"/>
            </a:p>
          </p:txBody>
        </p:sp>
        <p:sp>
          <p:nvSpPr>
            <p:cNvPr id="6" name="TextBox 6"/>
            <p:cNvSpPr txBox="1">
              <a:spLocks noGrp="1" noRot="1" noMove="1" noResize="1" noEditPoints="1" noAdjustHandles="1" noChangeArrowheads="1" noChangeShapeType="1"/>
            </p:cNvSpPr>
            <p:nvPr/>
          </p:nvSpPr>
          <p:spPr>
            <a:xfrm>
              <a:off x="0" y="-38100"/>
              <a:ext cx="973846" cy="444500"/>
            </a:xfrm>
            <a:prstGeom prst="rect">
              <a:avLst/>
            </a:prstGeom>
          </p:spPr>
          <p:txBody>
            <a:bodyPr lIns="50800" tIns="50800" rIns="50800" bIns="50800" rtlCol="0" anchor="ctr"/>
            <a:lstStyle/>
            <a:p>
              <a:pPr algn="ctr">
                <a:lnSpc>
                  <a:spcPts val="3217"/>
                </a:lnSpc>
              </a:pPr>
              <a:endParaRPr/>
            </a:p>
          </p:txBody>
        </p:sp>
      </p:grpSp>
      <p:sp>
        <p:nvSpPr>
          <p:cNvPr id="7" name="TextBox 7"/>
          <p:cNvSpPr txBox="1">
            <a:spLocks noGrp="1" noRot="1" noMove="1" noResize="1" noEditPoints="1" noAdjustHandles="1" noChangeArrowheads="1" noChangeShapeType="1"/>
          </p:cNvSpPr>
          <p:nvPr>
            <p:custDataLst>
              <p:tags r:id="rId4"/>
            </p:custDataLst>
          </p:nvPr>
        </p:nvSpPr>
        <p:spPr>
          <a:xfrm>
            <a:off x="661726" y="536712"/>
            <a:ext cx="2311934" cy="682409"/>
          </a:xfrm>
          <a:prstGeom prst="rect">
            <a:avLst/>
          </a:prstGeom>
        </p:spPr>
        <p:txBody>
          <a:bodyPr lIns="0" tIns="0" rIns="0" bIns="0" rtlCol="0" anchor="t">
            <a:spAutoFit/>
          </a:bodyPr>
          <a:lstStyle/>
          <a:p>
            <a:pPr algn="ctr">
              <a:lnSpc>
                <a:spcPts val="2799"/>
              </a:lnSpc>
            </a:pPr>
            <a:r>
              <a:rPr lang="en-US" sz="1999">
                <a:solidFill>
                  <a:srgbClr val="FFFFFF"/>
                </a:solidFill>
                <a:latin typeface="Playfair Display Bold"/>
                <a:ea typeface="Playfair Display Bold"/>
                <a:cs typeface="Playfair Display Bold"/>
                <a:sym typeface="Playfair Display Bold"/>
              </a:rPr>
              <a:t>Congé pour raisons </a:t>
            </a:r>
            <a:r>
              <a:rPr lang="en-US" sz="1999" err="1">
                <a:solidFill>
                  <a:srgbClr val="FFFFFF"/>
                </a:solidFill>
                <a:latin typeface="Playfair Display Bold"/>
                <a:ea typeface="Playfair Display Bold"/>
                <a:cs typeface="Playfair Display Bold"/>
                <a:sym typeface="Playfair Display Bold"/>
              </a:rPr>
              <a:t>familiales</a:t>
            </a:r>
            <a:r>
              <a:rPr lang="en-US" sz="1999">
                <a:solidFill>
                  <a:srgbClr val="FFFFFF"/>
                </a:solidFill>
                <a:latin typeface="Playfair Display Bold"/>
                <a:ea typeface="Playfair Display Bold"/>
                <a:cs typeface="Playfair Display Bold"/>
                <a:sym typeface="Playfair Display Bold"/>
              </a:rPr>
              <a:t> (suite)</a:t>
            </a:r>
          </a:p>
        </p:txBody>
      </p:sp>
      <p:graphicFrame>
        <p:nvGraphicFramePr>
          <p:cNvPr id="8" name="Table 8"/>
          <p:cNvGraphicFramePr>
            <a:graphicFrameLocks noGrp="1"/>
          </p:cNvGraphicFramePr>
          <p:nvPr>
            <p:custDataLst>
              <p:tags r:id="rId5"/>
            </p:custDataLst>
            <p:extLst>
              <p:ext uri="{D42A27DB-BD31-4B8C-83A1-F6EECF244321}">
                <p14:modId xmlns:p14="http://schemas.microsoft.com/office/powerpoint/2010/main" val="1867067382"/>
              </p:ext>
            </p:extLst>
          </p:nvPr>
        </p:nvGraphicFramePr>
        <p:xfrm>
          <a:off x="204859" y="1659173"/>
          <a:ext cx="17489652" cy="2741359"/>
        </p:xfrm>
        <a:graphic>
          <a:graphicData uri="http://schemas.openxmlformats.org/drawingml/2006/table">
            <a:tbl>
              <a:tblPr/>
              <a:tblGrid>
                <a:gridCol w="4898140">
                  <a:extLst>
                    <a:ext uri="{9D8B030D-6E8A-4147-A177-3AD203B41FA5}">
                      <a16:colId xmlns:a16="http://schemas.microsoft.com/office/drawing/2014/main" val="20000"/>
                    </a:ext>
                  </a:extLst>
                </a:gridCol>
                <a:gridCol w="2472796">
                  <a:extLst>
                    <a:ext uri="{9D8B030D-6E8A-4147-A177-3AD203B41FA5}">
                      <a16:colId xmlns:a16="http://schemas.microsoft.com/office/drawing/2014/main" val="20001"/>
                    </a:ext>
                  </a:extLst>
                </a:gridCol>
                <a:gridCol w="10118716">
                  <a:extLst>
                    <a:ext uri="{9D8B030D-6E8A-4147-A177-3AD203B41FA5}">
                      <a16:colId xmlns:a16="http://schemas.microsoft.com/office/drawing/2014/main" val="20002"/>
                    </a:ext>
                  </a:extLst>
                </a:gridCol>
              </a:tblGrid>
              <a:tr h="2581275">
                <a:tc>
                  <a:txBody>
                    <a:bodyPr/>
                    <a:lstStyle/>
                    <a:p>
                      <a:pPr algn="l">
                        <a:lnSpc>
                          <a:spcPts val="2100"/>
                        </a:lnSpc>
                        <a:defRPr/>
                      </a:pPr>
                      <a:endParaRPr lang="en-US" sz="1100"/>
                    </a:p>
                    <a:p>
                      <a:pPr algn="ctr">
                        <a:lnSpc>
                          <a:spcPts val="2100"/>
                        </a:lnSpc>
                      </a:pPr>
                      <a:r>
                        <a:rPr lang="en-US" sz="1200">
                          <a:solidFill>
                            <a:srgbClr val="000000"/>
                          </a:solidFill>
                          <a:latin typeface="Inter Bold"/>
                          <a:ea typeface="Inter Bold"/>
                          <a:cs typeface="Inter Bold"/>
                          <a:sym typeface="Inter Bold"/>
                        </a:rPr>
                        <a:t>  Congé parental </a:t>
                      </a:r>
                    </a:p>
                    <a:p>
                      <a:pPr algn="l">
                        <a:lnSpc>
                          <a:spcPts val="2100"/>
                        </a:lnSpc>
                      </a:pPr>
                      <a:r>
                        <a:rPr lang="en-US" sz="1500">
                          <a:solidFill>
                            <a:srgbClr val="000000"/>
                          </a:solidFill>
                          <a:latin typeface="Inter"/>
                          <a:ea typeface="Inter"/>
                          <a:cs typeface="Inter"/>
                          <a:sym typeface="Inter"/>
                        </a:rPr>
                        <a:t>  </a:t>
                      </a:r>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l">
                        <a:lnSpc>
                          <a:spcPts val="2100"/>
                        </a:lnSpc>
                        <a:defRPr/>
                      </a:pPr>
                      <a:r>
                        <a:rPr lang="en-US" sz="1200">
                          <a:solidFill>
                            <a:srgbClr val="000000"/>
                          </a:solidFill>
                          <a:latin typeface="Inter"/>
                          <a:ea typeface="Inter"/>
                          <a:cs typeface="Inter"/>
                          <a:sym typeface="Inter"/>
                        </a:rPr>
                        <a:t>52 </a:t>
                      </a:r>
                      <a:r>
                        <a:rPr lang="en-US" sz="1200" err="1">
                          <a:solidFill>
                            <a:srgbClr val="000000"/>
                          </a:solidFill>
                          <a:latin typeface="Inter"/>
                          <a:ea typeface="Inter"/>
                          <a:cs typeface="Inter"/>
                          <a:sym typeface="Inter"/>
                        </a:rPr>
                        <a:t>semaines</a:t>
                      </a:r>
                      <a:r>
                        <a:rPr lang="en-US" sz="1200">
                          <a:solidFill>
                            <a:srgbClr val="000000"/>
                          </a:solidFill>
                          <a:latin typeface="Inter"/>
                          <a:ea typeface="Inter"/>
                          <a:cs typeface="Inter"/>
                          <a:sym typeface="Inter"/>
                        </a:rPr>
                        <a:t> continues (durée </a:t>
                      </a:r>
                      <a:r>
                        <a:rPr lang="en-US" sz="1200" err="1">
                          <a:solidFill>
                            <a:srgbClr val="000000"/>
                          </a:solidFill>
                          <a:latin typeface="Inter"/>
                          <a:ea typeface="Inter"/>
                          <a:cs typeface="Inter"/>
                          <a:sym typeface="Inter"/>
                        </a:rPr>
                        <a:t>maximale</a:t>
                      </a:r>
                      <a:r>
                        <a:rPr lang="en-US" sz="1200">
                          <a:solidFill>
                            <a:srgbClr val="000000"/>
                          </a:solidFill>
                          <a:latin typeface="Inter"/>
                          <a:ea typeface="Inter"/>
                          <a:cs typeface="Inter"/>
                          <a:sym typeface="Inter"/>
                        </a:rPr>
                        <a:t>), sans </a:t>
                      </a:r>
                      <a:r>
                        <a:rPr lang="en-US" sz="1200" err="1">
                          <a:solidFill>
                            <a:srgbClr val="000000"/>
                          </a:solidFill>
                          <a:latin typeface="Inter"/>
                          <a:ea typeface="Inter"/>
                          <a:cs typeface="Inter"/>
                          <a:sym typeface="Inter"/>
                        </a:rPr>
                        <a:t>salaire</a:t>
                      </a:r>
                      <a:r>
                        <a:rPr lang="en-US" sz="1200">
                          <a:solidFill>
                            <a:srgbClr val="000000"/>
                          </a:solidFill>
                          <a:latin typeface="Inter"/>
                          <a:ea typeface="Inter"/>
                          <a:cs typeface="Inter"/>
                          <a:sym typeface="Inter"/>
                        </a:rPr>
                        <a:t> </a:t>
                      </a:r>
                      <a:endParaRPr lang="en-US" sz="1200"/>
                    </a:p>
                    <a:p>
                      <a:pPr algn="l">
                        <a:lnSpc>
                          <a:spcPts val="2100"/>
                        </a:lnSpc>
                      </a:pPr>
                      <a:r>
                        <a:rPr lang="en-US" sz="1500">
                          <a:solidFill>
                            <a:srgbClr val="000000"/>
                          </a:solidFill>
                          <a:latin typeface="Inter"/>
                          <a:ea typeface="Inter"/>
                          <a:cs typeface="Inter"/>
                          <a:sym typeface="Inter"/>
                        </a:rPr>
                        <a:t>  </a:t>
                      </a:r>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just">
                        <a:lnSpc>
                          <a:spcPts val="1679"/>
                        </a:lnSpc>
                        <a:defRPr/>
                      </a:pPr>
                      <a:r>
                        <a:rPr lang="fr-CA" sz="1200" noProof="0">
                          <a:solidFill>
                            <a:srgbClr val="000000"/>
                          </a:solidFill>
                          <a:latin typeface="Inter"/>
                          <a:ea typeface="Inter"/>
                          <a:cs typeface="Inter"/>
                          <a:sym typeface="Inter"/>
                        </a:rPr>
                        <a:t>Chaque parent d’un nouveau-né ou d’un enfant nouvellement adopté a droit à un congé parental sans salaire pouvant durer jusqu’à 52 semaines. La personne qui adopte l’enfant de son conjoint ou de sa conjointe a également droit à ce congé.</a:t>
                      </a:r>
                    </a:p>
                    <a:p>
                      <a:pPr algn="just">
                        <a:lnSpc>
                          <a:spcPts val="1679"/>
                        </a:lnSpc>
                        <a:defRPr/>
                      </a:pPr>
                      <a:r>
                        <a:rPr lang="fr-CA" sz="1200" noProof="0">
                          <a:solidFill>
                            <a:srgbClr val="000000"/>
                          </a:solidFill>
                          <a:latin typeface="Inter"/>
                          <a:ea typeface="Inter"/>
                          <a:cs typeface="Inter"/>
                          <a:sym typeface="Inter"/>
                        </a:rPr>
                        <a:t>Le congé parental ne peut pas commencer avant la semaine de la naissance du nouveau-né ou, dans le cas d’une adoption, avant la semaine où l’enfant est confié à l’employé(e). Il ne peut pas non plus débuter avant la semaine où l’employé(e) quitte son travail pour aller chercher l’enfant à l’extérieur du Québec. </a:t>
                      </a:r>
                    </a:p>
                    <a:p>
                      <a:pPr algn="just">
                        <a:lnSpc>
                          <a:spcPts val="1679"/>
                        </a:lnSpc>
                        <a:defRPr/>
                      </a:pPr>
                      <a:r>
                        <a:rPr lang="fr-CA" sz="1200" noProof="0">
                          <a:solidFill>
                            <a:srgbClr val="000000"/>
                          </a:solidFill>
                          <a:latin typeface="Inter Bold"/>
                          <a:ea typeface="Inter Bold"/>
                          <a:cs typeface="Inter Bold"/>
                          <a:sym typeface="Inter Bold"/>
                        </a:rPr>
                        <a:t>Le congé parental s’ajoute au congé de maternité et de paternité. </a:t>
                      </a:r>
                    </a:p>
                    <a:p>
                      <a:pPr algn="just">
                        <a:lnSpc>
                          <a:spcPts val="1679"/>
                        </a:lnSpc>
                        <a:defRPr/>
                      </a:pPr>
                      <a:r>
                        <a:rPr lang="fr-CA" sz="1200" noProof="0">
                          <a:solidFill>
                            <a:srgbClr val="000000"/>
                          </a:solidFill>
                          <a:latin typeface="Inter"/>
                          <a:ea typeface="Inter"/>
                          <a:cs typeface="Inter"/>
                          <a:sym typeface="Inter"/>
                        </a:rPr>
                        <a:t>Le congé parental peut donc se terminer au plus tard 70 semaines après la naissance ou, en cas d’adoption, 70 semaines après que l’enfant a été confié à l’employé(e). Ce congé ne peut pas être fractionné, à moins d’une entente avec l’employeur(euse) ou dans les cas spécifiés par la loi. Un(e) employé(e) qui ne revient pas au travail à la date prévue est présumé(e) avoir démissionné. L’employé(e) peut revenir au travail avant la date mentionnée dans l’avis qu’il(elle) a fourni à son employeur(euse) avant son départ. Il(Elle) doit lui faire parvenir, trois semaines avant, un nouvel avis indiquant la date de son retour. </a:t>
                      </a:r>
                      <a:endParaRPr lang="fr-CA" sz="1100" noProof="0"/>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20" name="Espace réservé du numéro de diapositive 19">
            <a:extLst>
              <a:ext uri="{FF2B5EF4-FFF2-40B4-BE49-F238E27FC236}">
                <a16:creationId xmlns:a16="http://schemas.microsoft.com/office/drawing/2014/main" id="{E966B41C-8E1E-6943-C7E7-3CDBBF187BD9}"/>
              </a:ext>
            </a:extLst>
          </p:cNvPr>
          <p:cNvSpPr>
            <a:spLocks noGrp="1" noRot="1" noMove="1" noResize="1" noEditPoints="1" noAdjustHandles="1" noChangeArrowheads="1" noChangeShapeType="1"/>
          </p:cNvSpPr>
          <p:nvPr>
            <p:ph type="sldNum" sz="quarter" idx="12"/>
            <p:custDataLst>
              <p:tags r:id="rId6"/>
            </p:custDataLst>
          </p:nvPr>
        </p:nvSpPr>
        <p:spPr/>
        <p:txBody>
          <a:bodyPr/>
          <a:lstStyle/>
          <a:p>
            <a:fld id="{B6F15528-21DE-4FAA-801E-634DDDAF4B2B}" type="slidenum">
              <a:rPr lang="en-US" smtClean="0"/>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E3E1E1"/>
        </a:solidFill>
        <a:effectLst/>
      </p:bgPr>
    </p:bg>
    <p:spTree>
      <p:nvGrpSpPr>
        <p:cNvPr id="1" name=""/>
        <p:cNvGrpSpPr/>
        <p:nvPr/>
      </p:nvGrpSpPr>
      <p:grpSpPr>
        <a:xfrm>
          <a:off x="0" y="0"/>
          <a:ext cx="0" cy="0"/>
          <a:chOff x="0" y="0"/>
          <a:chExt cx="0" cy="0"/>
        </a:xfrm>
      </p:grpSpPr>
      <p:sp>
        <p:nvSpPr>
          <p:cNvPr id="2" name="TextBox 2"/>
          <p:cNvSpPr txBox="1"/>
          <p:nvPr>
            <p:custDataLst>
              <p:tags r:id="rId1"/>
            </p:custDataLst>
          </p:nvPr>
        </p:nvSpPr>
        <p:spPr>
          <a:xfrm>
            <a:off x="6554182" y="4068004"/>
            <a:ext cx="47625" cy="622827"/>
          </a:xfrm>
          <a:prstGeom prst="rect">
            <a:avLst/>
          </a:prstGeom>
        </p:spPr>
        <p:txBody>
          <a:bodyPr lIns="0" tIns="0" rIns="0" bIns="0" rtlCol="0" anchor="t">
            <a:spAutoFit/>
          </a:bodyPr>
          <a:lstStyle/>
          <a:p>
            <a:pPr algn="ctr">
              <a:lnSpc>
                <a:spcPts val="5040"/>
              </a:lnSpc>
            </a:pPr>
            <a:endParaRPr/>
          </a:p>
        </p:txBody>
      </p:sp>
      <p:graphicFrame>
        <p:nvGraphicFramePr>
          <p:cNvPr id="3" name="Table 3"/>
          <p:cNvGraphicFramePr>
            <a:graphicFrameLocks noGrp="1"/>
          </p:cNvGraphicFramePr>
          <p:nvPr>
            <p:custDataLst>
              <p:tags r:id="rId2"/>
            </p:custDataLst>
            <p:extLst>
              <p:ext uri="{D42A27DB-BD31-4B8C-83A1-F6EECF244321}">
                <p14:modId xmlns:p14="http://schemas.microsoft.com/office/powerpoint/2010/main" val="2192127094"/>
              </p:ext>
            </p:extLst>
          </p:nvPr>
        </p:nvGraphicFramePr>
        <p:xfrm>
          <a:off x="427812" y="2233981"/>
          <a:ext cx="17432377" cy="6567951"/>
        </p:xfrm>
        <a:graphic>
          <a:graphicData uri="http://schemas.openxmlformats.org/drawingml/2006/table">
            <a:tbl>
              <a:tblPr/>
              <a:tblGrid>
                <a:gridCol w="6095604">
                  <a:extLst>
                    <a:ext uri="{9D8B030D-6E8A-4147-A177-3AD203B41FA5}">
                      <a16:colId xmlns:a16="http://schemas.microsoft.com/office/drawing/2014/main" val="20000"/>
                    </a:ext>
                  </a:extLst>
                </a:gridCol>
                <a:gridCol w="5809424">
                  <a:extLst>
                    <a:ext uri="{9D8B030D-6E8A-4147-A177-3AD203B41FA5}">
                      <a16:colId xmlns:a16="http://schemas.microsoft.com/office/drawing/2014/main" val="20001"/>
                    </a:ext>
                  </a:extLst>
                </a:gridCol>
                <a:gridCol w="5527349">
                  <a:extLst>
                    <a:ext uri="{9D8B030D-6E8A-4147-A177-3AD203B41FA5}">
                      <a16:colId xmlns:a16="http://schemas.microsoft.com/office/drawing/2014/main" val="20002"/>
                    </a:ext>
                  </a:extLst>
                </a:gridCol>
              </a:tblGrid>
              <a:tr h="1414973">
                <a:tc rowSpan="2">
                  <a:txBody>
                    <a:bodyPr/>
                    <a:lstStyle/>
                    <a:p>
                      <a:pPr algn="ctr">
                        <a:lnSpc>
                          <a:spcPts val="2099"/>
                        </a:lnSpc>
                        <a:defRPr/>
                      </a:pPr>
                      <a:r>
                        <a:rPr lang="en-US" sz="1200" err="1">
                          <a:solidFill>
                            <a:srgbClr val="000000"/>
                          </a:solidFill>
                          <a:latin typeface="Inter Bold"/>
                          <a:ea typeface="Inter Bold"/>
                          <a:cs typeface="Inter Bold"/>
                          <a:sym typeface="Inter Bold"/>
                        </a:rPr>
                        <a:t>Mariage</a:t>
                      </a:r>
                      <a:r>
                        <a:rPr lang="en-US" sz="1200">
                          <a:solidFill>
                            <a:srgbClr val="000000"/>
                          </a:solidFill>
                          <a:latin typeface="Inter Bold"/>
                          <a:ea typeface="Inter Bold"/>
                          <a:cs typeface="Inter Bold"/>
                          <a:sym typeface="Inter Bold"/>
                        </a:rPr>
                        <a:t> et union civile </a:t>
                      </a:r>
                      <a:endParaRPr lang="en-US" sz="12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ts val="2099"/>
                        </a:lnSpc>
                        <a:defRPr/>
                      </a:pPr>
                      <a:r>
                        <a:rPr lang="en-US" sz="1200">
                          <a:solidFill>
                            <a:srgbClr val="000000"/>
                          </a:solidFill>
                          <a:latin typeface="Inter"/>
                          <a:ea typeface="Inter"/>
                          <a:cs typeface="Inter"/>
                          <a:sym typeface="Inter"/>
                        </a:rPr>
                        <a:t>1 jour avec </a:t>
                      </a:r>
                      <a:r>
                        <a:rPr lang="en-US" sz="1200" err="1">
                          <a:solidFill>
                            <a:srgbClr val="000000"/>
                          </a:solidFill>
                          <a:latin typeface="Inter"/>
                          <a:ea typeface="Inter"/>
                          <a:cs typeface="Inter"/>
                          <a:sym typeface="Inter"/>
                        </a:rPr>
                        <a:t>salaire</a:t>
                      </a:r>
                      <a:endParaRPr lang="en-US" sz="12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ts val="1679"/>
                        </a:lnSpc>
                        <a:defRPr/>
                      </a:pPr>
                      <a:r>
                        <a:rPr lang="fr-CA" sz="1199" noProof="0">
                          <a:solidFill>
                            <a:srgbClr val="000000"/>
                          </a:solidFill>
                          <a:latin typeface="Inter"/>
                          <a:ea typeface="Inter"/>
                          <a:cs typeface="Inter"/>
                          <a:sym typeface="Inter"/>
                        </a:rPr>
                        <a:t>Pour son mariage ou son union civile.  L’employé(e) doit aviser son employeur(euse) de son absence au moins une semaine à l’avance. </a:t>
                      </a:r>
                      <a:endParaRPr lang="fr-CA" sz="1100" noProof="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366402">
                <a:tc vMerge="1">
                  <a:txBody>
                    <a:bodyPr/>
                    <a:lstStyle/>
                    <a:p>
                      <a:pPr algn="ctr">
                        <a:lnSpc>
                          <a:spcPts val="2099"/>
                        </a:lnSpc>
                        <a:defRPr/>
                      </a:pPr>
                      <a:r>
                        <a:rPr lang="en-US" sz="1499">
                          <a:solidFill>
                            <a:srgbClr val="000000"/>
                          </a:solidFill>
                          <a:latin typeface="Inter Bold"/>
                          <a:ea typeface="Inter Bold"/>
                          <a:cs typeface="Inter Bold"/>
                          <a:sym typeface="Inter Bold"/>
                        </a:rPr>
                        <a:t>Mariage et union civile </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ts val="2099"/>
                        </a:lnSpc>
                        <a:defRPr/>
                      </a:pPr>
                      <a:r>
                        <a:rPr lang="en-US" sz="1200">
                          <a:solidFill>
                            <a:srgbClr val="000000"/>
                          </a:solidFill>
                          <a:latin typeface="Inter"/>
                          <a:ea typeface="Inter"/>
                          <a:cs typeface="Inter"/>
                          <a:sym typeface="Inter"/>
                        </a:rPr>
                        <a:t>1 jour sans </a:t>
                      </a:r>
                      <a:r>
                        <a:rPr lang="en-US" sz="1200" err="1">
                          <a:solidFill>
                            <a:srgbClr val="000000"/>
                          </a:solidFill>
                          <a:latin typeface="Inter"/>
                          <a:ea typeface="Inter"/>
                          <a:cs typeface="Inter"/>
                          <a:sym typeface="Inter"/>
                        </a:rPr>
                        <a:t>salaire</a:t>
                      </a:r>
                      <a:r>
                        <a:rPr lang="en-US" sz="1200">
                          <a:solidFill>
                            <a:srgbClr val="000000"/>
                          </a:solidFill>
                          <a:latin typeface="Inter"/>
                          <a:ea typeface="Inter"/>
                          <a:cs typeface="Inter"/>
                          <a:sym typeface="Inter"/>
                        </a:rPr>
                        <a:t> </a:t>
                      </a:r>
                      <a:endParaRPr lang="en-US" sz="12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ts val="1679"/>
                        </a:lnSpc>
                        <a:defRPr/>
                      </a:pPr>
                      <a:r>
                        <a:rPr lang="fr-CA" sz="1200" noProof="0" dirty="0">
                          <a:solidFill>
                            <a:srgbClr val="000000"/>
                          </a:solidFill>
                          <a:latin typeface="Inter"/>
                          <a:ea typeface="Inter"/>
                          <a:cs typeface="Inter"/>
                          <a:sym typeface="Inter"/>
                        </a:rPr>
                        <a:t>Pour le mariage ou l’union civile :  </a:t>
                      </a:r>
                      <a:endParaRPr lang="fr-CA" sz="1100" noProof="0" dirty="0"/>
                    </a:p>
                    <a:p>
                      <a:pPr algn="l">
                        <a:lnSpc>
                          <a:spcPts val="1679"/>
                        </a:lnSpc>
                      </a:pPr>
                      <a:r>
                        <a:rPr lang="fr-CA" sz="1200" noProof="0" dirty="0">
                          <a:solidFill>
                            <a:srgbClr val="000000"/>
                          </a:solidFill>
                          <a:latin typeface="Inter"/>
                          <a:ea typeface="Inter"/>
                          <a:cs typeface="Inter"/>
                          <a:sym typeface="Inter"/>
                        </a:rPr>
                        <a:t>  •de son enfant </a:t>
                      </a:r>
                    </a:p>
                    <a:p>
                      <a:pPr algn="l">
                        <a:lnSpc>
                          <a:spcPts val="1679"/>
                        </a:lnSpc>
                      </a:pPr>
                      <a:r>
                        <a:rPr lang="fr-CA" sz="1200" noProof="0" dirty="0">
                          <a:solidFill>
                            <a:srgbClr val="000000"/>
                          </a:solidFill>
                          <a:latin typeface="Inter"/>
                          <a:ea typeface="Inter"/>
                          <a:cs typeface="Inter"/>
                          <a:sym typeface="Inter"/>
                        </a:rPr>
                        <a:t>  •de son père ou de sa mère</a:t>
                      </a:r>
                    </a:p>
                    <a:p>
                      <a:pPr algn="l">
                        <a:lnSpc>
                          <a:spcPts val="1679"/>
                        </a:lnSpc>
                      </a:pPr>
                      <a:r>
                        <a:rPr lang="fr-CA" sz="1200" noProof="0" dirty="0">
                          <a:solidFill>
                            <a:srgbClr val="000000"/>
                          </a:solidFill>
                          <a:latin typeface="Inter"/>
                          <a:ea typeface="Inter"/>
                          <a:cs typeface="Inter"/>
                          <a:sym typeface="Inter"/>
                        </a:rPr>
                        <a:t>  •de son frère ou de sa sœur</a:t>
                      </a:r>
                    </a:p>
                    <a:p>
                      <a:pPr algn="l">
                        <a:lnSpc>
                          <a:spcPts val="1679"/>
                        </a:lnSpc>
                      </a:pPr>
                      <a:r>
                        <a:rPr lang="fr-CA" sz="1200" noProof="0" dirty="0">
                          <a:solidFill>
                            <a:srgbClr val="000000"/>
                          </a:solidFill>
                          <a:latin typeface="Inter"/>
                          <a:ea typeface="Inter"/>
                          <a:cs typeface="Inter"/>
                          <a:sym typeface="Inter"/>
                        </a:rPr>
                        <a:t>  •de l’enfant de son conjoint ou de sa conjointe </a:t>
                      </a:r>
                    </a:p>
                    <a:p>
                      <a:pPr algn="l">
                        <a:lnSpc>
                          <a:spcPts val="1679"/>
                        </a:lnSpc>
                      </a:pPr>
                      <a:endParaRPr lang="fr-CA" sz="1200" noProof="0" dirty="0">
                        <a:solidFill>
                          <a:srgbClr val="000000"/>
                        </a:solidFill>
                        <a:latin typeface="Inter"/>
                        <a:ea typeface="Inter"/>
                        <a:cs typeface="Inter"/>
                        <a:sym typeface="Inter"/>
                      </a:endParaRPr>
                    </a:p>
                    <a:p>
                      <a:pPr algn="l">
                        <a:lnSpc>
                          <a:spcPts val="1679"/>
                        </a:lnSpc>
                      </a:pPr>
                      <a:r>
                        <a:rPr lang="fr-CA" sz="1200" noProof="0" dirty="0">
                          <a:solidFill>
                            <a:srgbClr val="000000"/>
                          </a:solidFill>
                          <a:latin typeface="Inter"/>
                          <a:ea typeface="Inter"/>
                          <a:cs typeface="Inter"/>
                          <a:sym typeface="Inter"/>
                        </a:rPr>
                        <a:t>L’employé(e) doit aviser son employeur(</a:t>
                      </a:r>
                      <a:r>
                        <a:rPr lang="fr-CA" sz="1200" noProof="0" dirty="0" err="1">
                          <a:solidFill>
                            <a:srgbClr val="000000"/>
                          </a:solidFill>
                          <a:latin typeface="Inter"/>
                          <a:ea typeface="Inter"/>
                          <a:cs typeface="Inter"/>
                          <a:sym typeface="Inter"/>
                        </a:rPr>
                        <a:t>euse</a:t>
                      </a:r>
                      <a:r>
                        <a:rPr lang="fr-CA" sz="1200" noProof="0" dirty="0">
                          <a:solidFill>
                            <a:srgbClr val="000000"/>
                          </a:solidFill>
                          <a:latin typeface="Inter"/>
                          <a:ea typeface="Inter"/>
                          <a:cs typeface="Inter"/>
                          <a:sym typeface="Inter"/>
                        </a:rPr>
                        <a:t>) de son absence au moins une semaine à l’avance. </a:t>
                      </a:r>
                    </a:p>
                    <a:p>
                      <a:pPr algn="l">
                        <a:lnSpc>
                          <a:spcPts val="1679"/>
                        </a:lnSpc>
                      </a:pPr>
                      <a:r>
                        <a:rPr lang="fr-CA" sz="1200" noProof="0" dirty="0">
                          <a:solidFill>
                            <a:srgbClr val="000000"/>
                          </a:solidFill>
                          <a:latin typeface="Playfair Display"/>
                          <a:ea typeface="Playfair Display"/>
                          <a:cs typeface="Playfair Display"/>
                          <a:sym typeface="Playfair Display"/>
                        </a:rPr>
                        <a:t>  </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786576">
                <a:tc>
                  <a:txBody>
                    <a:bodyPr/>
                    <a:lstStyle/>
                    <a:p>
                      <a:pPr algn="ctr">
                        <a:lnSpc>
                          <a:spcPts val="2099"/>
                        </a:lnSpc>
                        <a:defRPr/>
                      </a:pPr>
                      <a:r>
                        <a:rPr lang="en-US" sz="1200">
                          <a:solidFill>
                            <a:srgbClr val="000000"/>
                          </a:solidFill>
                          <a:latin typeface="Inter Bold"/>
                          <a:ea typeface="Inter Bold"/>
                          <a:cs typeface="Inter Bold"/>
                          <a:sym typeface="Inter Bold"/>
                        </a:rPr>
                        <a:t>Adoption et naissance </a:t>
                      </a:r>
                      <a:endParaRPr lang="en-US" sz="12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ts val="2099"/>
                        </a:lnSpc>
                        <a:defRPr/>
                      </a:pPr>
                      <a:r>
                        <a:rPr lang="en-US" sz="1200">
                          <a:solidFill>
                            <a:srgbClr val="000000"/>
                          </a:solidFill>
                          <a:latin typeface="Inter"/>
                          <a:ea typeface="Inter"/>
                          <a:cs typeface="Inter"/>
                          <a:sym typeface="Inter"/>
                        </a:rPr>
                        <a:t>5 </a:t>
                      </a:r>
                      <a:r>
                        <a:rPr lang="en-US" sz="1200" err="1">
                          <a:solidFill>
                            <a:srgbClr val="000000"/>
                          </a:solidFill>
                          <a:latin typeface="Inter"/>
                          <a:ea typeface="Inter"/>
                          <a:cs typeface="Inter"/>
                          <a:sym typeface="Inter"/>
                        </a:rPr>
                        <a:t>jours</a:t>
                      </a:r>
                      <a:r>
                        <a:rPr lang="en-US" sz="1200">
                          <a:solidFill>
                            <a:srgbClr val="000000"/>
                          </a:solidFill>
                          <a:latin typeface="Inter"/>
                          <a:ea typeface="Inter"/>
                          <a:cs typeface="Inter"/>
                          <a:sym typeface="Inter"/>
                        </a:rPr>
                        <a:t>, </a:t>
                      </a:r>
                      <a:r>
                        <a:rPr lang="en-US" sz="1200" err="1">
                          <a:solidFill>
                            <a:srgbClr val="000000"/>
                          </a:solidFill>
                          <a:latin typeface="Inter"/>
                          <a:ea typeface="Inter"/>
                          <a:cs typeface="Inter"/>
                          <a:sym typeface="Inter"/>
                        </a:rPr>
                        <a:t>dont</a:t>
                      </a:r>
                      <a:r>
                        <a:rPr lang="en-US" sz="1200">
                          <a:solidFill>
                            <a:srgbClr val="000000"/>
                          </a:solidFill>
                          <a:latin typeface="Inter"/>
                          <a:ea typeface="Inter"/>
                          <a:cs typeface="Inter"/>
                          <a:sym typeface="Inter"/>
                        </a:rPr>
                        <a:t> les 2 premiers avec </a:t>
                      </a:r>
                      <a:r>
                        <a:rPr lang="en-US" sz="1200" err="1">
                          <a:solidFill>
                            <a:srgbClr val="000000"/>
                          </a:solidFill>
                          <a:latin typeface="Inter"/>
                          <a:ea typeface="Inter"/>
                          <a:cs typeface="Inter"/>
                          <a:sym typeface="Inter"/>
                        </a:rPr>
                        <a:t>salaire</a:t>
                      </a:r>
                      <a:r>
                        <a:rPr lang="en-US" sz="1200">
                          <a:solidFill>
                            <a:srgbClr val="000000"/>
                          </a:solidFill>
                          <a:latin typeface="Inter"/>
                          <a:ea typeface="Inter"/>
                          <a:cs typeface="Inter"/>
                          <a:sym typeface="Inter"/>
                        </a:rPr>
                        <a:t> peu </a:t>
                      </a:r>
                      <a:r>
                        <a:rPr lang="en-US" sz="1200" err="1">
                          <a:solidFill>
                            <a:srgbClr val="000000"/>
                          </a:solidFill>
                          <a:latin typeface="Inter"/>
                          <a:ea typeface="Inter"/>
                          <a:cs typeface="Inter"/>
                          <a:sym typeface="Inter"/>
                        </a:rPr>
                        <a:t>importe</a:t>
                      </a:r>
                      <a:r>
                        <a:rPr lang="en-US" sz="1200">
                          <a:solidFill>
                            <a:srgbClr val="000000"/>
                          </a:solidFill>
                          <a:latin typeface="Inter"/>
                          <a:ea typeface="Inter"/>
                          <a:cs typeface="Inter"/>
                          <a:sym typeface="Inter"/>
                        </a:rPr>
                        <a:t> la durée du service</a:t>
                      </a:r>
                      <a:r>
                        <a:rPr lang="en-US" sz="1200">
                          <a:solidFill>
                            <a:schemeClr val="tx1"/>
                          </a:solidFill>
                          <a:latin typeface="+mn-lt"/>
                          <a:ea typeface="+mn-ea"/>
                          <a:cs typeface="+mn-cs"/>
                          <a:sym typeface="Inter"/>
                        </a:rPr>
                        <a:t> </a:t>
                      </a:r>
                      <a:r>
                        <a:rPr lang="en-US" sz="1200" err="1">
                          <a:solidFill>
                            <a:srgbClr val="000000"/>
                          </a:solidFill>
                          <a:latin typeface="Inter"/>
                          <a:ea typeface="Inter"/>
                          <a:cs typeface="Inter"/>
                          <a:sym typeface="Inter"/>
                        </a:rPr>
                        <a:t>continu</a:t>
                      </a:r>
                      <a:r>
                        <a:rPr lang="en-US" sz="1200">
                          <a:solidFill>
                            <a:srgbClr val="000000"/>
                          </a:solidFill>
                          <a:latin typeface="Inter"/>
                          <a:ea typeface="Inter"/>
                          <a:cs typeface="Inter"/>
                          <a:sym typeface="Inter"/>
                        </a:rPr>
                        <a:t> </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ts val="1679"/>
                        </a:lnSpc>
                        <a:defRPr/>
                      </a:pPr>
                      <a:endParaRPr lang="fr-CA" sz="1100" noProof="0" dirty="0"/>
                    </a:p>
                    <a:p>
                      <a:pPr algn="l">
                        <a:lnSpc>
                          <a:spcPts val="1679"/>
                        </a:lnSpc>
                      </a:pPr>
                      <a:r>
                        <a:rPr lang="fr-CA" sz="1200" noProof="0" dirty="0">
                          <a:solidFill>
                            <a:srgbClr val="000000"/>
                          </a:solidFill>
                          <a:latin typeface="Inter"/>
                          <a:ea typeface="Inter"/>
                          <a:cs typeface="Inter"/>
                          <a:sym typeface="Inter"/>
                        </a:rPr>
                        <a:t>Dans le cas de la naissance ou de l’adoption d’un enfant. </a:t>
                      </a:r>
                    </a:p>
                    <a:p>
                      <a:pPr algn="l">
                        <a:lnSpc>
                          <a:spcPts val="1679"/>
                        </a:lnSpc>
                      </a:pPr>
                      <a:r>
                        <a:rPr lang="fr-CA" sz="1200" noProof="0" dirty="0">
                          <a:solidFill>
                            <a:srgbClr val="000000"/>
                          </a:solidFill>
                          <a:latin typeface="Inter"/>
                          <a:ea typeface="Inter"/>
                          <a:cs typeface="Inter"/>
                          <a:sym typeface="Inter"/>
                        </a:rPr>
                        <a:t>   </a:t>
                      </a:r>
                    </a:p>
                    <a:p>
                      <a:pPr algn="l">
                        <a:lnSpc>
                          <a:spcPts val="1679"/>
                        </a:lnSpc>
                      </a:pPr>
                      <a:r>
                        <a:rPr lang="fr-CA" sz="1200" noProof="0" dirty="0">
                          <a:solidFill>
                            <a:srgbClr val="000000"/>
                          </a:solidFill>
                          <a:latin typeface="Inter"/>
                          <a:ea typeface="Inter"/>
                          <a:cs typeface="Inter"/>
                          <a:sym typeface="Inter"/>
                        </a:rPr>
                        <a:t>Si la mère est déjà en congé de maternité, elle ne peut pas bénéficier de ce congé.  Ce congé doit être pris dans les 15 jours suivant l’arrivée de l’enfant à son domicile.  Ce congé peut être divisé en journées si l’employé(e) le demande. Ces journées peuvent aussi être divisées en heures si l’employeur(</a:t>
                      </a:r>
                      <a:r>
                        <a:rPr lang="fr-CA" sz="1200" noProof="0" dirty="0" err="1">
                          <a:solidFill>
                            <a:srgbClr val="000000"/>
                          </a:solidFill>
                          <a:latin typeface="Inter"/>
                          <a:ea typeface="Inter"/>
                          <a:cs typeface="Inter"/>
                          <a:sym typeface="Inter"/>
                        </a:rPr>
                        <a:t>euse</a:t>
                      </a:r>
                      <a:r>
                        <a:rPr lang="fr-CA" sz="1200" noProof="0" dirty="0">
                          <a:solidFill>
                            <a:srgbClr val="000000"/>
                          </a:solidFill>
                          <a:latin typeface="Inter"/>
                          <a:ea typeface="Inter"/>
                          <a:cs typeface="Inter"/>
                          <a:sym typeface="Inter"/>
                        </a:rPr>
                        <a:t>) est d’accord. </a:t>
                      </a:r>
                    </a:p>
                    <a:p>
                      <a:pPr algn="l">
                        <a:lnSpc>
                          <a:spcPts val="1679"/>
                        </a:lnSpc>
                      </a:pPr>
                      <a:r>
                        <a:rPr lang="fr-CA" sz="1200" noProof="0" dirty="0">
                          <a:solidFill>
                            <a:srgbClr val="000000"/>
                          </a:solidFill>
                          <a:latin typeface="Inter"/>
                          <a:ea typeface="Inter"/>
                          <a:cs typeface="Inter"/>
                          <a:sym typeface="Inter"/>
                        </a:rPr>
                        <a:t>  </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4" name="TextBox 4"/>
          <p:cNvSpPr txBox="1"/>
          <p:nvPr>
            <p:custDataLst>
              <p:tags r:id="rId3"/>
            </p:custDataLst>
          </p:nvPr>
        </p:nvSpPr>
        <p:spPr>
          <a:xfrm>
            <a:off x="3326782" y="9242377"/>
            <a:ext cx="12729006" cy="311432"/>
          </a:xfrm>
          <a:prstGeom prst="rect">
            <a:avLst/>
          </a:prstGeom>
        </p:spPr>
        <p:txBody>
          <a:bodyPr wrap="square" lIns="0" tIns="0" rIns="0" bIns="0" rtlCol="0" anchor="t">
            <a:spAutoFit/>
          </a:bodyPr>
          <a:lstStyle/>
          <a:p>
            <a:pPr algn="ctr">
              <a:lnSpc>
                <a:spcPts val="2600"/>
              </a:lnSpc>
              <a:spcBef>
                <a:spcPct val="0"/>
              </a:spcBef>
            </a:pPr>
            <a:r>
              <a:rPr lang="fr-CA" sz="2000">
                <a:solidFill>
                  <a:srgbClr val="000000"/>
                </a:solidFill>
                <a:latin typeface="Inter Bold"/>
                <a:ea typeface="Inter Bold"/>
                <a:cs typeface="Inter Bold"/>
                <a:sym typeface="Inter Bold"/>
              </a:rPr>
              <a:t>Dans tous ces cas, l’employé(e) doit avertir son employeur(euse) de son absence le plus tôt possible</a:t>
            </a:r>
            <a:r>
              <a:rPr lang="en-US" sz="2000">
                <a:solidFill>
                  <a:srgbClr val="000000"/>
                </a:solidFill>
                <a:latin typeface="Inter Bold"/>
                <a:ea typeface="Inter Bold"/>
                <a:cs typeface="Inter Bold"/>
                <a:sym typeface="Inter Bold"/>
              </a:rPr>
              <a:t>.</a:t>
            </a:r>
          </a:p>
        </p:txBody>
      </p:sp>
      <p:grpSp>
        <p:nvGrpSpPr>
          <p:cNvPr id="5" name="Group 5"/>
          <p:cNvGrpSpPr>
            <a:grpSpLocks noGrp="1" noUngrp="1" noRot="1" noMove="1" noResize="1"/>
          </p:cNvGrpSpPr>
          <p:nvPr>
            <p:custDataLst>
              <p:tags r:id="rId4"/>
            </p:custDataLst>
          </p:nvPr>
        </p:nvGrpSpPr>
        <p:grpSpPr>
          <a:xfrm>
            <a:off x="404131" y="302304"/>
            <a:ext cx="2827126" cy="1179800"/>
            <a:chOff x="0" y="0"/>
            <a:chExt cx="973846" cy="406400"/>
          </a:xfrm>
        </p:grpSpPr>
        <p:sp>
          <p:nvSpPr>
            <p:cNvPr id="6" name="Freeform 6"/>
            <p:cNvSpPr>
              <a:spLocks noGrp="1" noRot="1" noMove="1" noResize="1" noEditPoints="1" noAdjustHandles="1" noChangeArrowheads="1" noChangeShapeType="1"/>
            </p:cNvSpPr>
            <p:nvPr/>
          </p:nvSpPr>
          <p:spPr>
            <a:xfrm>
              <a:off x="0" y="0"/>
              <a:ext cx="973846" cy="406400"/>
            </a:xfrm>
            <a:custGeom>
              <a:avLst/>
              <a:gdLst/>
              <a:ahLst/>
              <a:cxnLst/>
              <a:rect l="l" t="t" r="r" b="b"/>
              <a:pathLst>
                <a:path w="973846" h="406400">
                  <a:moveTo>
                    <a:pt x="770647" y="0"/>
                  </a:moveTo>
                  <a:cubicBezTo>
                    <a:pt x="882871" y="0"/>
                    <a:pt x="973846" y="90976"/>
                    <a:pt x="973846" y="203200"/>
                  </a:cubicBezTo>
                  <a:cubicBezTo>
                    <a:pt x="973846" y="315424"/>
                    <a:pt x="882871" y="406400"/>
                    <a:pt x="770647" y="406400"/>
                  </a:cubicBezTo>
                  <a:lnTo>
                    <a:pt x="203200" y="406400"/>
                  </a:lnTo>
                  <a:cubicBezTo>
                    <a:pt x="90976" y="406400"/>
                    <a:pt x="0" y="315424"/>
                    <a:pt x="0" y="203200"/>
                  </a:cubicBezTo>
                  <a:cubicBezTo>
                    <a:pt x="0" y="90976"/>
                    <a:pt x="90976" y="0"/>
                    <a:pt x="203200" y="0"/>
                  </a:cubicBezTo>
                  <a:close/>
                </a:path>
              </a:pathLst>
            </a:custGeom>
            <a:solidFill>
              <a:srgbClr val="EE2E24"/>
            </a:solidFill>
          </p:spPr>
          <p:txBody>
            <a:bodyPr/>
            <a:lstStyle/>
            <a:p>
              <a:endParaRPr lang="fr-CA"/>
            </a:p>
          </p:txBody>
        </p:sp>
        <p:sp>
          <p:nvSpPr>
            <p:cNvPr id="7" name="TextBox 7"/>
            <p:cNvSpPr txBox="1">
              <a:spLocks noGrp="1" noRot="1" noMove="1" noResize="1" noEditPoints="1" noAdjustHandles="1" noChangeArrowheads="1" noChangeShapeType="1"/>
            </p:cNvSpPr>
            <p:nvPr/>
          </p:nvSpPr>
          <p:spPr>
            <a:xfrm>
              <a:off x="0" y="-38100"/>
              <a:ext cx="973846" cy="444500"/>
            </a:xfrm>
            <a:prstGeom prst="rect">
              <a:avLst/>
            </a:prstGeom>
          </p:spPr>
          <p:txBody>
            <a:bodyPr lIns="50800" tIns="50800" rIns="50800" bIns="50800" rtlCol="0" anchor="ctr"/>
            <a:lstStyle/>
            <a:p>
              <a:pPr algn="ctr">
                <a:lnSpc>
                  <a:spcPts val="3217"/>
                </a:lnSpc>
              </a:pPr>
              <a:endParaRPr/>
            </a:p>
          </p:txBody>
        </p:sp>
      </p:grpSp>
      <p:sp>
        <p:nvSpPr>
          <p:cNvPr id="8" name="TextBox 8"/>
          <p:cNvSpPr txBox="1">
            <a:spLocks noGrp="1" noRot="1" noMove="1" noResize="1" noEditPoints="1" noAdjustHandles="1" noChangeArrowheads="1" noChangeShapeType="1"/>
          </p:cNvSpPr>
          <p:nvPr>
            <p:custDataLst>
              <p:tags r:id="rId5"/>
            </p:custDataLst>
          </p:nvPr>
        </p:nvSpPr>
        <p:spPr>
          <a:xfrm>
            <a:off x="620910" y="536712"/>
            <a:ext cx="2393566" cy="682409"/>
          </a:xfrm>
          <a:prstGeom prst="rect">
            <a:avLst/>
          </a:prstGeom>
        </p:spPr>
        <p:txBody>
          <a:bodyPr lIns="0" tIns="0" rIns="0" bIns="0" rtlCol="0" anchor="t">
            <a:spAutoFit/>
          </a:bodyPr>
          <a:lstStyle/>
          <a:p>
            <a:pPr algn="ctr">
              <a:lnSpc>
                <a:spcPts val="2799"/>
              </a:lnSpc>
            </a:pPr>
            <a:r>
              <a:rPr lang="en-US" sz="1999">
                <a:solidFill>
                  <a:srgbClr val="FFFFFF"/>
                </a:solidFill>
                <a:latin typeface="Playfair Display Bold"/>
                <a:ea typeface="Playfair Display Bold"/>
                <a:cs typeface="Playfair Display Bold"/>
                <a:sym typeface="Playfair Display Bold"/>
              </a:rPr>
              <a:t>Congé pour raisons </a:t>
            </a:r>
            <a:r>
              <a:rPr lang="en-US" sz="1999" err="1">
                <a:solidFill>
                  <a:srgbClr val="FFFFFF"/>
                </a:solidFill>
                <a:latin typeface="Playfair Display Bold"/>
                <a:ea typeface="Playfair Display Bold"/>
                <a:cs typeface="Playfair Display Bold"/>
                <a:sym typeface="Playfair Display Bold"/>
              </a:rPr>
              <a:t>familiales</a:t>
            </a:r>
            <a:r>
              <a:rPr lang="en-US" sz="1999">
                <a:solidFill>
                  <a:srgbClr val="FFFFFF"/>
                </a:solidFill>
                <a:latin typeface="Playfair Display Bold"/>
                <a:ea typeface="Playfair Display Bold"/>
                <a:cs typeface="Playfair Display Bold"/>
                <a:sym typeface="Playfair Display Bold"/>
              </a:rPr>
              <a:t> (suite)</a:t>
            </a:r>
          </a:p>
        </p:txBody>
      </p:sp>
      <p:sp>
        <p:nvSpPr>
          <p:cNvPr id="20" name="Espace réservé du numéro de diapositive 19">
            <a:extLst>
              <a:ext uri="{FF2B5EF4-FFF2-40B4-BE49-F238E27FC236}">
                <a16:creationId xmlns:a16="http://schemas.microsoft.com/office/drawing/2014/main" id="{5885097E-A065-5641-7BDE-42E74774AB22}"/>
              </a:ext>
            </a:extLst>
          </p:cNvPr>
          <p:cNvSpPr>
            <a:spLocks noGrp="1" noRot="1" noMove="1" noResize="1" noEditPoints="1" noAdjustHandles="1" noChangeArrowheads="1" noChangeShapeType="1"/>
          </p:cNvSpPr>
          <p:nvPr>
            <p:ph type="sldNum" sz="quarter" idx="12"/>
            <p:custDataLst>
              <p:tags r:id="rId6"/>
            </p:custDataLst>
          </p:nvPr>
        </p:nvSpPr>
        <p:spPr/>
        <p:txBody>
          <a:bodyPr/>
          <a:lstStyle/>
          <a:p>
            <a:fld id="{B6F15528-21DE-4FAA-801E-634DDDAF4B2B}" type="slidenum">
              <a:rPr lang="en-US" smtClean="0"/>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E3E1E1"/>
        </a:solidFill>
        <a:effectLst/>
      </p:bgPr>
    </p:bg>
    <p:spTree>
      <p:nvGrpSpPr>
        <p:cNvPr id="1" name=""/>
        <p:cNvGrpSpPr/>
        <p:nvPr/>
      </p:nvGrpSpPr>
      <p:grpSpPr>
        <a:xfrm>
          <a:off x="0" y="0"/>
          <a:ext cx="0" cy="0"/>
          <a:chOff x="0" y="0"/>
          <a:chExt cx="0" cy="0"/>
        </a:xfrm>
      </p:grpSpPr>
      <p:sp>
        <p:nvSpPr>
          <p:cNvPr id="2" name="TextBox 2"/>
          <p:cNvSpPr txBox="1"/>
          <p:nvPr>
            <p:custDataLst>
              <p:tags r:id="rId1"/>
            </p:custDataLst>
          </p:nvPr>
        </p:nvSpPr>
        <p:spPr>
          <a:xfrm>
            <a:off x="6554182" y="4068004"/>
            <a:ext cx="47625" cy="622827"/>
          </a:xfrm>
          <a:prstGeom prst="rect">
            <a:avLst/>
          </a:prstGeom>
        </p:spPr>
        <p:txBody>
          <a:bodyPr lIns="0" tIns="0" rIns="0" bIns="0" rtlCol="0" anchor="t">
            <a:spAutoFit/>
          </a:bodyPr>
          <a:lstStyle/>
          <a:p>
            <a:pPr algn="ctr">
              <a:lnSpc>
                <a:spcPts val="5040"/>
              </a:lnSpc>
            </a:pPr>
            <a:endParaRPr/>
          </a:p>
        </p:txBody>
      </p:sp>
      <p:sp>
        <p:nvSpPr>
          <p:cNvPr id="3" name="TextBox 3"/>
          <p:cNvSpPr txBox="1"/>
          <p:nvPr>
            <p:custDataLst>
              <p:tags r:id="rId2"/>
            </p:custDataLst>
          </p:nvPr>
        </p:nvSpPr>
        <p:spPr>
          <a:xfrm>
            <a:off x="539425" y="1977888"/>
            <a:ext cx="17354358" cy="915345"/>
          </a:xfrm>
          <a:prstGeom prst="rect">
            <a:avLst/>
          </a:prstGeom>
        </p:spPr>
        <p:txBody>
          <a:bodyPr lIns="0" tIns="0" rIns="0" bIns="0" rtlCol="0" anchor="t">
            <a:spAutoFit/>
          </a:bodyPr>
          <a:lstStyle/>
          <a:p>
            <a:pPr algn="l">
              <a:lnSpc>
                <a:spcPts val="1820"/>
              </a:lnSpc>
              <a:spcBef>
                <a:spcPct val="0"/>
              </a:spcBef>
            </a:pPr>
            <a:r>
              <a:rPr lang="fr-CA" sz="1400" dirty="0">
                <a:solidFill>
                  <a:srgbClr val="000000"/>
                </a:solidFill>
                <a:latin typeface="Inter"/>
                <a:ea typeface="Inter"/>
                <a:cs typeface="Inter"/>
                <a:sym typeface="Inter"/>
              </a:rPr>
              <a:t>Nous consentons à offrir les dispositions minimales stipulées dans la </a:t>
            </a:r>
            <a:r>
              <a:rPr lang="fr-CA" sz="1400" dirty="0">
                <a:solidFill>
                  <a:srgbClr val="000000"/>
                </a:solidFill>
                <a:latin typeface="Inter"/>
                <a:ea typeface="Inter"/>
                <a:cs typeface="Inter"/>
                <a:sym typeface="Inter"/>
                <a:hlinkClick r:id="rId19"/>
              </a:rPr>
              <a:t>Loi sur les normes du travail (LNT) </a:t>
            </a:r>
            <a:r>
              <a:rPr lang="fr-CA" sz="1400" dirty="0">
                <a:solidFill>
                  <a:srgbClr val="000000"/>
                </a:solidFill>
                <a:latin typeface="Inter"/>
                <a:ea typeface="Inter"/>
                <a:cs typeface="Inter"/>
                <a:sym typeface="Inter"/>
              </a:rPr>
              <a:t>pour ce qui a trait aux congés de maladie et d’accident.</a:t>
            </a:r>
          </a:p>
          <a:p>
            <a:pPr algn="l">
              <a:lnSpc>
                <a:spcPts val="1820"/>
              </a:lnSpc>
              <a:spcBef>
                <a:spcPct val="0"/>
              </a:spcBef>
            </a:pPr>
            <a:endParaRPr lang="fr-CA" sz="1400" dirty="0">
              <a:solidFill>
                <a:srgbClr val="000000"/>
              </a:solidFill>
              <a:latin typeface="Inter"/>
              <a:ea typeface="Inter"/>
              <a:cs typeface="Inter"/>
              <a:sym typeface="Inter"/>
            </a:endParaRPr>
          </a:p>
          <a:p>
            <a:pPr algn="l">
              <a:lnSpc>
                <a:spcPts val="1820"/>
              </a:lnSpc>
              <a:spcBef>
                <a:spcPct val="0"/>
              </a:spcBef>
            </a:pPr>
            <a:r>
              <a:rPr lang="fr-CA" sz="1400" dirty="0">
                <a:solidFill>
                  <a:srgbClr val="000000"/>
                </a:solidFill>
                <a:latin typeface="Inter"/>
                <a:ea typeface="Inter"/>
                <a:cs typeface="Inter"/>
                <a:sym typeface="Inter"/>
              </a:rPr>
              <a:t>De plus, nous consentons à </a:t>
            </a:r>
            <a:r>
              <a:rPr lang="fr-CA" sz="1400" dirty="0">
                <a:latin typeface="Inter"/>
                <a:ea typeface="Inter"/>
                <a:cs typeface="Inter"/>
                <a:sym typeface="Inter"/>
              </a:rPr>
              <a:t>offrir </a:t>
            </a:r>
            <a:r>
              <a:rPr lang="fr-CA" sz="1400" dirty="0">
                <a:highlight>
                  <a:srgbClr val="00FF00"/>
                </a:highlight>
                <a:latin typeface="Inter"/>
                <a:ea typeface="Inter"/>
                <a:cs typeface="Inter"/>
                <a:sym typeface="Inter"/>
              </a:rPr>
              <a:t>[un jour de congé de maladie payé par mois de service] </a:t>
            </a:r>
            <a:r>
              <a:rPr lang="fr-CA" sz="1400" dirty="0">
                <a:solidFill>
                  <a:srgbClr val="000000"/>
                </a:solidFill>
                <a:latin typeface="Inter"/>
                <a:ea typeface="Inter"/>
                <a:cs typeface="Inter"/>
                <a:sym typeface="Inter"/>
              </a:rPr>
              <a:t>jusqu’à un maximum de 12 jours par année. Ces jours peuvent être utilisés périodiquement pour des absences à vocation médicale uniquement, et des pièces justificatives peuvent être réclamées par la direction pour prouver leur utilisation adéquate. </a:t>
            </a:r>
          </a:p>
        </p:txBody>
      </p:sp>
      <p:sp>
        <p:nvSpPr>
          <p:cNvPr id="4" name="TextBox 4"/>
          <p:cNvSpPr txBox="1"/>
          <p:nvPr>
            <p:custDataLst>
              <p:tags r:id="rId3"/>
            </p:custDataLst>
          </p:nvPr>
        </p:nvSpPr>
        <p:spPr>
          <a:xfrm>
            <a:off x="539425" y="5186131"/>
            <a:ext cx="17354358" cy="458307"/>
          </a:xfrm>
          <a:prstGeom prst="rect">
            <a:avLst/>
          </a:prstGeom>
        </p:spPr>
        <p:txBody>
          <a:bodyPr lIns="0" tIns="0" rIns="0" bIns="0" rtlCol="0" anchor="t">
            <a:spAutoFit/>
          </a:bodyPr>
          <a:lstStyle/>
          <a:p>
            <a:pPr algn="l">
              <a:lnSpc>
                <a:spcPts val="1820"/>
              </a:lnSpc>
              <a:spcBef>
                <a:spcPct val="0"/>
              </a:spcBef>
            </a:pPr>
            <a:r>
              <a:rPr lang="fr-CA" sz="1400">
                <a:solidFill>
                  <a:srgbClr val="000000"/>
                </a:solidFill>
                <a:latin typeface="Inter"/>
                <a:ea typeface="Inter"/>
                <a:cs typeface="Inter"/>
                <a:sym typeface="Inter"/>
              </a:rPr>
              <a:t>Une fois votre période de probation terminée, vous avez droit à </a:t>
            </a:r>
            <a:r>
              <a:rPr lang="fr-CA" sz="1400">
                <a:highlight>
                  <a:srgbClr val="00FF00"/>
                </a:highlight>
                <a:latin typeface="Inter"/>
                <a:ea typeface="Inter"/>
                <a:cs typeface="Inter"/>
                <a:sym typeface="Inter"/>
              </a:rPr>
              <a:t>[X] </a:t>
            </a:r>
            <a:r>
              <a:rPr lang="fr-CA" sz="1400">
                <a:solidFill>
                  <a:srgbClr val="000000"/>
                </a:solidFill>
                <a:latin typeface="Inter"/>
                <a:ea typeface="Inter"/>
                <a:cs typeface="Inter"/>
                <a:sym typeface="Inter"/>
              </a:rPr>
              <a:t>jours de congé mobile, qui devront être obligatoirement pris entre le </a:t>
            </a:r>
            <a:r>
              <a:rPr lang="fr-CA" sz="1400">
                <a:highlight>
                  <a:srgbClr val="00FF00"/>
                </a:highlight>
                <a:latin typeface="Inter"/>
                <a:ea typeface="Inter"/>
                <a:cs typeface="Inter"/>
                <a:sym typeface="Inter"/>
              </a:rPr>
              <a:t>[date] </a:t>
            </a:r>
            <a:r>
              <a:rPr lang="fr-CA" sz="1400">
                <a:solidFill>
                  <a:srgbClr val="000000"/>
                </a:solidFill>
                <a:latin typeface="Inter"/>
                <a:ea typeface="Inter"/>
                <a:cs typeface="Inter"/>
                <a:sym typeface="Inter"/>
              </a:rPr>
              <a:t>et le </a:t>
            </a:r>
            <a:r>
              <a:rPr lang="fr-CA" sz="1400">
                <a:highlight>
                  <a:srgbClr val="00FF00"/>
                </a:highlight>
                <a:latin typeface="Inter"/>
                <a:ea typeface="Inter"/>
                <a:cs typeface="Inter"/>
                <a:sym typeface="Inter"/>
              </a:rPr>
              <a:t>[date] </a:t>
            </a:r>
            <a:r>
              <a:rPr lang="fr-CA" sz="1400">
                <a:solidFill>
                  <a:srgbClr val="000000"/>
                </a:solidFill>
                <a:latin typeface="Inter"/>
                <a:ea typeface="Inter"/>
                <a:cs typeface="Inter"/>
                <a:sym typeface="Inter"/>
              </a:rPr>
              <a:t>de chaque année. Ils ne sont pas transférables à l’année suivante. Vous recevez pour chacun de ces jours une indemnité équivalant à huit heures de salaire, payées à votre taux de salaire de base. </a:t>
            </a:r>
          </a:p>
        </p:txBody>
      </p:sp>
      <p:grpSp>
        <p:nvGrpSpPr>
          <p:cNvPr id="5" name="Group 5"/>
          <p:cNvGrpSpPr>
            <a:grpSpLocks noGrp="1" noUngrp="1" noRot="1" noMove="1" noResize="1"/>
          </p:cNvGrpSpPr>
          <p:nvPr>
            <p:custDataLst>
              <p:tags r:id="rId4"/>
            </p:custDataLst>
          </p:nvPr>
        </p:nvGrpSpPr>
        <p:grpSpPr>
          <a:xfrm>
            <a:off x="404131" y="302304"/>
            <a:ext cx="2827126" cy="1179800"/>
            <a:chOff x="0" y="0"/>
            <a:chExt cx="973846" cy="406400"/>
          </a:xfrm>
        </p:grpSpPr>
        <p:sp>
          <p:nvSpPr>
            <p:cNvPr id="6" name="Freeform 6"/>
            <p:cNvSpPr>
              <a:spLocks noGrp="1" noRot="1" noMove="1" noResize="1" noEditPoints="1" noAdjustHandles="1" noChangeArrowheads="1" noChangeShapeType="1"/>
            </p:cNvSpPr>
            <p:nvPr/>
          </p:nvSpPr>
          <p:spPr>
            <a:xfrm>
              <a:off x="0" y="0"/>
              <a:ext cx="973846" cy="406400"/>
            </a:xfrm>
            <a:custGeom>
              <a:avLst/>
              <a:gdLst/>
              <a:ahLst/>
              <a:cxnLst/>
              <a:rect l="l" t="t" r="r" b="b"/>
              <a:pathLst>
                <a:path w="973846" h="406400">
                  <a:moveTo>
                    <a:pt x="770647" y="0"/>
                  </a:moveTo>
                  <a:cubicBezTo>
                    <a:pt x="882871" y="0"/>
                    <a:pt x="973846" y="90976"/>
                    <a:pt x="973846" y="203200"/>
                  </a:cubicBezTo>
                  <a:cubicBezTo>
                    <a:pt x="973846" y="315424"/>
                    <a:pt x="882871" y="406400"/>
                    <a:pt x="770647" y="406400"/>
                  </a:cubicBezTo>
                  <a:lnTo>
                    <a:pt x="203200" y="406400"/>
                  </a:lnTo>
                  <a:cubicBezTo>
                    <a:pt x="90976" y="406400"/>
                    <a:pt x="0" y="315424"/>
                    <a:pt x="0" y="203200"/>
                  </a:cubicBezTo>
                  <a:cubicBezTo>
                    <a:pt x="0" y="90976"/>
                    <a:pt x="90976" y="0"/>
                    <a:pt x="203200" y="0"/>
                  </a:cubicBezTo>
                  <a:close/>
                </a:path>
              </a:pathLst>
            </a:custGeom>
            <a:solidFill>
              <a:srgbClr val="EE2E24"/>
            </a:solidFill>
          </p:spPr>
          <p:txBody>
            <a:bodyPr/>
            <a:lstStyle/>
            <a:p>
              <a:endParaRPr lang="fr-CA"/>
            </a:p>
          </p:txBody>
        </p:sp>
        <p:sp>
          <p:nvSpPr>
            <p:cNvPr id="7" name="TextBox 7"/>
            <p:cNvSpPr txBox="1">
              <a:spLocks noGrp="1" noRot="1" noMove="1" noResize="1" noEditPoints="1" noAdjustHandles="1" noChangeArrowheads="1" noChangeShapeType="1"/>
            </p:cNvSpPr>
            <p:nvPr/>
          </p:nvSpPr>
          <p:spPr>
            <a:xfrm>
              <a:off x="0" y="-38100"/>
              <a:ext cx="973846" cy="444500"/>
            </a:xfrm>
            <a:prstGeom prst="rect">
              <a:avLst/>
            </a:prstGeom>
          </p:spPr>
          <p:txBody>
            <a:bodyPr lIns="50800" tIns="50800" rIns="50800" bIns="50800" rtlCol="0" anchor="ctr"/>
            <a:lstStyle/>
            <a:p>
              <a:pPr algn="ctr">
                <a:lnSpc>
                  <a:spcPts val="3217"/>
                </a:lnSpc>
              </a:pPr>
              <a:endParaRPr/>
            </a:p>
          </p:txBody>
        </p:sp>
      </p:grpSp>
      <p:sp>
        <p:nvSpPr>
          <p:cNvPr id="8" name="TextBox 8"/>
          <p:cNvSpPr txBox="1">
            <a:spLocks noGrp="1" noRot="1" noMove="1" noResize="1" noEditPoints="1" noAdjustHandles="1" noChangeArrowheads="1" noChangeShapeType="1"/>
          </p:cNvSpPr>
          <p:nvPr>
            <p:custDataLst>
              <p:tags r:id="rId5"/>
            </p:custDataLst>
          </p:nvPr>
        </p:nvSpPr>
        <p:spPr>
          <a:xfrm>
            <a:off x="652788" y="519121"/>
            <a:ext cx="2329811" cy="682409"/>
          </a:xfrm>
          <a:prstGeom prst="rect">
            <a:avLst/>
          </a:prstGeom>
        </p:spPr>
        <p:txBody>
          <a:bodyPr lIns="0" tIns="0" rIns="0" bIns="0" rtlCol="0" anchor="t">
            <a:spAutoFit/>
          </a:bodyPr>
          <a:lstStyle/>
          <a:p>
            <a:pPr algn="ctr">
              <a:lnSpc>
                <a:spcPts val="2799"/>
              </a:lnSpc>
            </a:pPr>
            <a:r>
              <a:rPr lang="en-US" sz="1999">
                <a:solidFill>
                  <a:srgbClr val="FFFFFF"/>
                </a:solidFill>
                <a:latin typeface="Playfair Display Bold"/>
                <a:ea typeface="Playfair Display Bold"/>
                <a:cs typeface="Playfair Display Bold"/>
                <a:sym typeface="Playfair Display Bold"/>
              </a:rPr>
              <a:t>Congé pour raison </a:t>
            </a:r>
            <a:r>
              <a:rPr lang="en-US" sz="1999" err="1">
                <a:solidFill>
                  <a:srgbClr val="FFFFFF"/>
                </a:solidFill>
                <a:latin typeface="Playfair Display Bold"/>
                <a:ea typeface="Playfair Display Bold"/>
                <a:cs typeface="Playfair Display Bold"/>
                <a:sym typeface="Playfair Display Bold"/>
              </a:rPr>
              <a:t>médicale</a:t>
            </a:r>
            <a:endParaRPr lang="en-US" sz="1999">
              <a:solidFill>
                <a:srgbClr val="FFFFFF"/>
              </a:solidFill>
              <a:latin typeface="Playfair Display Bold"/>
              <a:ea typeface="Playfair Display Bold"/>
              <a:cs typeface="Playfair Display Bold"/>
              <a:sym typeface="Playfair Display Bold"/>
            </a:endParaRPr>
          </a:p>
        </p:txBody>
      </p:sp>
      <p:grpSp>
        <p:nvGrpSpPr>
          <p:cNvPr id="9" name="Group 9"/>
          <p:cNvGrpSpPr>
            <a:grpSpLocks noGrp="1" noUngrp="1" noRot="1" noMove="1" noResize="1"/>
          </p:cNvGrpSpPr>
          <p:nvPr>
            <p:custDataLst>
              <p:tags r:id="rId6"/>
            </p:custDataLst>
          </p:nvPr>
        </p:nvGrpSpPr>
        <p:grpSpPr>
          <a:xfrm>
            <a:off x="539425" y="3408068"/>
            <a:ext cx="2827126" cy="1179800"/>
            <a:chOff x="0" y="0"/>
            <a:chExt cx="973846" cy="406400"/>
          </a:xfrm>
        </p:grpSpPr>
        <p:sp>
          <p:nvSpPr>
            <p:cNvPr id="10" name="Freeform 10"/>
            <p:cNvSpPr>
              <a:spLocks noGrp="1" noRot="1" noMove="1" noResize="1" noEditPoints="1" noAdjustHandles="1" noChangeArrowheads="1" noChangeShapeType="1"/>
            </p:cNvSpPr>
            <p:nvPr/>
          </p:nvSpPr>
          <p:spPr>
            <a:xfrm>
              <a:off x="0" y="0"/>
              <a:ext cx="973846" cy="406400"/>
            </a:xfrm>
            <a:custGeom>
              <a:avLst/>
              <a:gdLst/>
              <a:ahLst/>
              <a:cxnLst/>
              <a:rect l="l" t="t" r="r" b="b"/>
              <a:pathLst>
                <a:path w="973846" h="406400">
                  <a:moveTo>
                    <a:pt x="770647" y="0"/>
                  </a:moveTo>
                  <a:cubicBezTo>
                    <a:pt x="882871" y="0"/>
                    <a:pt x="973846" y="90976"/>
                    <a:pt x="973846" y="203200"/>
                  </a:cubicBezTo>
                  <a:cubicBezTo>
                    <a:pt x="973846" y="315424"/>
                    <a:pt x="882871" y="406400"/>
                    <a:pt x="770647" y="406400"/>
                  </a:cubicBezTo>
                  <a:lnTo>
                    <a:pt x="203200" y="406400"/>
                  </a:lnTo>
                  <a:cubicBezTo>
                    <a:pt x="90976" y="406400"/>
                    <a:pt x="0" y="315424"/>
                    <a:pt x="0" y="203200"/>
                  </a:cubicBezTo>
                  <a:cubicBezTo>
                    <a:pt x="0" y="90976"/>
                    <a:pt x="90976" y="0"/>
                    <a:pt x="203200" y="0"/>
                  </a:cubicBezTo>
                  <a:close/>
                </a:path>
              </a:pathLst>
            </a:custGeom>
            <a:solidFill>
              <a:srgbClr val="EE2E24"/>
            </a:solidFill>
          </p:spPr>
          <p:txBody>
            <a:bodyPr/>
            <a:lstStyle/>
            <a:p>
              <a:endParaRPr lang="fr-CA"/>
            </a:p>
          </p:txBody>
        </p:sp>
        <p:sp>
          <p:nvSpPr>
            <p:cNvPr id="11" name="TextBox 11"/>
            <p:cNvSpPr txBox="1">
              <a:spLocks noGrp="1" noRot="1" noMove="1" noResize="1" noEditPoints="1" noAdjustHandles="1" noChangeArrowheads="1" noChangeShapeType="1"/>
            </p:cNvSpPr>
            <p:nvPr/>
          </p:nvSpPr>
          <p:spPr>
            <a:xfrm>
              <a:off x="0" y="-38100"/>
              <a:ext cx="973846" cy="444500"/>
            </a:xfrm>
            <a:prstGeom prst="rect">
              <a:avLst/>
            </a:prstGeom>
          </p:spPr>
          <p:txBody>
            <a:bodyPr lIns="50800" tIns="50800" rIns="50800" bIns="50800" rtlCol="0" anchor="ctr"/>
            <a:lstStyle/>
            <a:p>
              <a:pPr algn="ctr">
                <a:lnSpc>
                  <a:spcPts val="3217"/>
                </a:lnSpc>
              </a:pPr>
              <a:endParaRPr/>
            </a:p>
          </p:txBody>
        </p:sp>
      </p:grpSp>
      <p:sp>
        <p:nvSpPr>
          <p:cNvPr id="12" name="TextBox 12"/>
          <p:cNvSpPr txBox="1">
            <a:spLocks noGrp="1" noRot="1" noMove="1" noResize="1" noEditPoints="1" noAdjustHandles="1" noChangeArrowheads="1" noChangeShapeType="1"/>
          </p:cNvSpPr>
          <p:nvPr>
            <p:custDataLst>
              <p:tags r:id="rId7"/>
            </p:custDataLst>
          </p:nvPr>
        </p:nvSpPr>
        <p:spPr>
          <a:xfrm>
            <a:off x="1145324" y="3818634"/>
            <a:ext cx="1615326" cy="330092"/>
          </a:xfrm>
          <a:prstGeom prst="rect">
            <a:avLst/>
          </a:prstGeom>
        </p:spPr>
        <p:txBody>
          <a:bodyPr lIns="0" tIns="0" rIns="0" bIns="0" rtlCol="0" anchor="t">
            <a:spAutoFit/>
          </a:bodyPr>
          <a:lstStyle/>
          <a:p>
            <a:pPr algn="l">
              <a:lnSpc>
                <a:spcPts val="2799"/>
              </a:lnSpc>
            </a:pPr>
            <a:r>
              <a:rPr lang="en-US" sz="1999">
                <a:solidFill>
                  <a:srgbClr val="FFFFFF"/>
                </a:solidFill>
                <a:latin typeface="Playfair Display Bold"/>
                <a:ea typeface="Playfair Display Bold"/>
                <a:cs typeface="Playfair Display Bold"/>
                <a:sym typeface="Playfair Display Bold"/>
              </a:rPr>
              <a:t>Congé mobile</a:t>
            </a:r>
          </a:p>
        </p:txBody>
      </p:sp>
      <p:grpSp>
        <p:nvGrpSpPr>
          <p:cNvPr id="13" name="Group 13"/>
          <p:cNvGrpSpPr>
            <a:grpSpLocks noGrp="1" noUngrp="1" noRot="1" noMove="1" noResize="1"/>
          </p:cNvGrpSpPr>
          <p:nvPr>
            <p:custDataLst>
              <p:tags r:id="rId8"/>
            </p:custDataLst>
          </p:nvPr>
        </p:nvGrpSpPr>
        <p:grpSpPr>
          <a:xfrm>
            <a:off x="539425" y="6158788"/>
            <a:ext cx="2827126" cy="1179800"/>
            <a:chOff x="0" y="0"/>
            <a:chExt cx="973846" cy="406400"/>
          </a:xfrm>
        </p:grpSpPr>
        <p:sp>
          <p:nvSpPr>
            <p:cNvPr id="14" name="Freeform 14"/>
            <p:cNvSpPr>
              <a:spLocks noGrp="1" noRot="1" noMove="1" noResize="1" noEditPoints="1" noAdjustHandles="1" noChangeArrowheads="1" noChangeShapeType="1"/>
            </p:cNvSpPr>
            <p:nvPr/>
          </p:nvSpPr>
          <p:spPr>
            <a:xfrm>
              <a:off x="0" y="0"/>
              <a:ext cx="973846" cy="406400"/>
            </a:xfrm>
            <a:custGeom>
              <a:avLst/>
              <a:gdLst/>
              <a:ahLst/>
              <a:cxnLst/>
              <a:rect l="l" t="t" r="r" b="b"/>
              <a:pathLst>
                <a:path w="973846" h="406400">
                  <a:moveTo>
                    <a:pt x="770647" y="0"/>
                  </a:moveTo>
                  <a:cubicBezTo>
                    <a:pt x="882871" y="0"/>
                    <a:pt x="973846" y="90976"/>
                    <a:pt x="973846" y="203200"/>
                  </a:cubicBezTo>
                  <a:cubicBezTo>
                    <a:pt x="973846" y="315424"/>
                    <a:pt x="882871" y="406400"/>
                    <a:pt x="770647" y="406400"/>
                  </a:cubicBezTo>
                  <a:lnTo>
                    <a:pt x="203200" y="406400"/>
                  </a:lnTo>
                  <a:cubicBezTo>
                    <a:pt x="90976" y="406400"/>
                    <a:pt x="0" y="315424"/>
                    <a:pt x="0" y="203200"/>
                  </a:cubicBezTo>
                  <a:cubicBezTo>
                    <a:pt x="0" y="90976"/>
                    <a:pt x="90976" y="0"/>
                    <a:pt x="203200" y="0"/>
                  </a:cubicBezTo>
                  <a:close/>
                </a:path>
              </a:pathLst>
            </a:custGeom>
            <a:solidFill>
              <a:srgbClr val="EE2E24"/>
            </a:solidFill>
          </p:spPr>
          <p:txBody>
            <a:bodyPr/>
            <a:lstStyle/>
            <a:p>
              <a:endParaRPr lang="fr-CA"/>
            </a:p>
          </p:txBody>
        </p:sp>
        <p:sp>
          <p:nvSpPr>
            <p:cNvPr id="15" name="TextBox 15"/>
            <p:cNvSpPr txBox="1">
              <a:spLocks noGrp="1" noRot="1" noMove="1" noResize="1" noEditPoints="1" noAdjustHandles="1" noChangeArrowheads="1" noChangeShapeType="1"/>
            </p:cNvSpPr>
            <p:nvPr/>
          </p:nvSpPr>
          <p:spPr>
            <a:xfrm>
              <a:off x="0" y="-38100"/>
              <a:ext cx="973846" cy="444500"/>
            </a:xfrm>
            <a:prstGeom prst="rect">
              <a:avLst/>
            </a:prstGeom>
          </p:spPr>
          <p:txBody>
            <a:bodyPr lIns="50800" tIns="50800" rIns="50800" bIns="50800" rtlCol="0" anchor="ctr"/>
            <a:lstStyle/>
            <a:p>
              <a:pPr algn="ctr">
                <a:lnSpc>
                  <a:spcPts val="3217"/>
                </a:lnSpc>
              </a:pPr>
              <a:endParaRPr/>
            </a:p>
          </p:txBody>
        </p:sp>
      </p:grpSp>
      <p:sp>
        <p:nvSpPr>
          <p:cNvPr id="16" name="TextBox 16"/>
          <p:cNvSpPr txBox="1">
            <a:spLocks noGrp="1" noRot="1" noMove="1" noResize="1" noEditPoints="1" noAdjustHandles="1" noChangeArrowheads="1" noChangeShapeType="1"/>
          </p:cNvSpPr>
          <p:nvPr>
            <p:custDataLst>
              <p:tags r:id="rId9"/>
            </p:custDataLst>
          </p:nvPr>
        </p:nvSpPr>
        <p:spPr>
          <a:xfrm>
            <a:off x="949412" y="6569354"/>
            <a:ext cx="2007150" cy="330092"/>
          </a:xfrm>
          <a:prstGeom prst="rect">
            <a:avLst/>
          </a:prstGeom>
        </p:spPr>
        <p:txBody>
          <a:bodyPr lIns="0" tIns="0" rIns="0" bIns="0" rtlCol="0" anchor="t">
            <a:spAutoFit/>
          </a:bodyPr>
          <a:lstStyle/>
          <a:p>
            <a:pPr algn="l">
              <a:lnSpc>
                <a:spcPts val="2799"/>
              </a:lnSpc>
            </a:pPr>
            <a:r>
              <a:rPr lang="en-US" sz="1999">
                <a:solidFill>
                  <a:srgbClr val="FFFFFF"/>
                </a:solidFill>
                <a:latin typeface="Playfair Display Bold"/>
                <a:ea typeface="Playfair Display Bold"/>
                <a:cs typeface="Playfair Display Bold"/>
                <a:sym typeface="Playfair Display Bold"/>
              </a:rPr>
              <a:t>Congé sans solde</a:t>
            </a:r>
          </a:p>
        </p:txBody>
      </p:sp>
      <p:sp>
        <p:nvSpPr>
          <p:cNvPr id="17" name="TextBox 17"/>
          <p:cNvSpPr txBox="1"/>
          <p:nvPr>
            <p:custDataLst>
              <p:tags r:id="rId10"/>
            </p:custDataLst>
          </p:nvPr>
        </p:nvSpPr>
        <p:spPr>
          <a:xfrm>
            <a:off x="539425" y="7833888"/>
            <a:ext cx="17354358" cy="1600902"/>
          </a:xfrm>
          <a:prstGeom prst="rect">
            <a:avLst/>
          </a:prstGeom>
        </p:spPr>
        <p:txBody>
          <a:bodyPr lIns="0" tIns="0" rIns="0" bIns="0" rtlCol="0" anchor="t">
            <a:spAutoFit/>
          </a:bodyPr>
          <a:lstStyle/>
          <a:p>
            <a:pPr algn="l">
              <a:lnSpc>
                <a:spcPts val="1820"/>
              </a:lnSpc>
              <a:spcBef>
                <a:spcPct val="0"/>
              </a:spcBef>
            </a:pPr>
            <a:r>
              <a:rPr lang="fr-CA" sz="1400">
                <a:solidFill>
                  <a:srgbClr val="000000"/>
                </a:solidFill>
                <a:latin typeface="Inter"/>
                <a:ea typeface="Inter"/>
                <a:cs typeface="Inter"/>
                <a:sym typeface="Inter"/>
              </a:rPr>
              <a:t>Nous offrons la possibilité de prendre un congé sans solde à tout(e) employé(e) permanent(e) pour une période maximale de</a:t>
            </a:r>
            <a:r>
              <a:rPr lang="fr-CA" sz="1400">
                <a:solidFill>
                  <a:srgbClr val="7ED957"/>
                </a:solidFill>
                <a:latin typeface="Inter"/>
                <a:ea typeface="Inter"/>
                <a:cs typeface="Inter"/>
                <a:sym typeface="Inter"/>
              </a:rPr>
              <a:t> </a:t>
            </a:r>
            <a:r>
              <a:rPr lang="fr-CA" sz="1400">
                <a:highlight>
                  <a:srgbClr val="00FF00"/>
                </a:highlight>
                <a:latin typeface="Inter"/>
                <a:ea typeface="Inter"/>
                <a:cs typeface="Inter"/>
                <a:sym typeface="Inter"/>
              </a:rPr>
              <a:t>[X]</a:t>
            </a:r>
            <a:r>
              <a:rPr lang="fr-CA" sz="1400">
                <a:solidFill>
                  <a:srgbClr val="000000"/>
                </a:solidFill>
                <a:latin typeface="Inter"/>
                <a:ea typeface="Inter"/>
                <a:cs typeface="Inter"/>
                <a:sym typeface="Inter"/>
              </a:rPr>
              <a:t> mois par tranche de </a:t>
            </a:r>
            <a:r>
              <a:rPr lang="fr-CA" sz="1400">
                <a:highlight>
                  <a:srgbClr val="00FF00"/>
                </a:highlight>
                <a:latin typeface="Inter"/>
                <a:ea typeface="Inter"/>
                <a:cs typeface="Inter"/>
                <a:sym typeface="Inter"/>
              </a:rPr>
              <a:t>[X] </a:t>
            </a:r>
            <a:r>
              <a:rPr lang="fr-CA" sz="1400">
                <a:solidFill>
                  <a:srgbClr val="000000"/>
                </a:solidFill>
                <a:latin typeface="Inter"/>
                <a:ea typeface="Inter"/>
                <a:cs typeface="Inter"/>
                <a:sym typeface="Inter"/>
              </a:rPr>
              <a:t>années de service continu, après consultation et autorisation de la direction. </a:t>
            </a:r>
          </a:p>
          <a:p>
            <a:pPr algn="l">
              <a:lnSpc>
                <a:spcPts val="1820"/>
              </a:lnSpc>
              <a:spcBef>
                <a:spcPct val="0"/>
              </a:spcBef>
            </a:pPr>
            <a:endParaRPr lang="fr-CA" sz="1400">
              <a:solidFill>
                <a:srgbClr val="000000"/>
              </a:solidFill>
              <a:latin typeface="Inter"/>
              <a:ea typeface="Inter"/>
              <a:cs typeface="Inter"/>
              <a:sym typeface="Inter"/>
            </a:endParaRPr>
          </a:p>
          <a:p>
            <a:pPr algn="l">
              <a:lnSpc>
                <a:spcPts val="1820"/>
              </a:lnSpc>
              <a:spcBef>
                <a:spcPct val="0"/>
              </a:spcBef>
            </a:pPr>
            <a:r>
              <a:rPr lang="fr-CA" sz="1400">
                <a:solidFill>
                  <a:srgbClr val="000000"/>
                </a:solidFill>
                <a:latin typeface="Inter"/>
                <a:ea typeface="Inter"/>
                <a:cs typeface="Inter"/>
                <a:sym typeface="Inter"/>
              </a:rPr>
              <a:t>Il est possible pour l’employé(e) de mettre fin au congé sans solde avant sa date officielle de retour prévue, et les semaines restantes au congé ne sont pas transférables à des dates ultérieures. Dans un tel cas, l’employé(e), dont la place est garantie, s’engage toutefois à respecter le contexte organisationnel du moment et à s’adapter aux besoins opérationnels déterminés par la direction jusqu’à sa date officielle de retour prévue. Nous nous engageons par la suite à réintégrer l’employé(e) avec l’ensemble des tâches et des avantages liés à son poste. Le congé sans solde peut suivre ou précéder immédiatement les congés annuels payés prévus au contrat de travail. L’ancienneté en emploi continue de s’accumuler pendant la période du congé sans solde.</a:t>
            </a:r>
          </a:p>
        </p:txBody>
      </p:sp>
      <p:sp>
        <p:nvSpPr>
          <p:cNvPr id="29" name="Espace réservé du numéro de diapositive 28">
            <a:extLst>
              <a:ext uri="{FF2B5EF4-FFF2-40B4-BE49-F238E27FC236}">
                <a16:creationId xmlns:a16="http://schemas.microsoft.com/office/drawing/2014/main" id="{F41AEC65-67C0-D9A6-6C72-1680AACB4258}"/>
              </a:ext>
            </a:extLst>
          </p:cNvPr>
          <p:cNvSpPr>
            <a:spLocks noGrp="1" noRot="1" noMove="1" noResize="1" noEditPoints="1" noAdjustHandles="1" noChangeArrowheads="1" noChangeShapeType="1"/>
          </p:cNvSpPr>
          <p:nvPr>
            <p:ph type="sldNum" sz="quarter" idx="12"/>
            <p:custDataLst>
              <p:tags r:id="rId11"/>
            </p:custDataLst>
          </p:nvPr>
        </p:nvSpPr>
        <p:spPr/>
        <p:txBody>
          <a:bodyPr/>
          <a:lstStyle/>
          <a:p>
            <a:fld id="{B6F15528-21DE-4FAA-801E-634DDDAF4B2B}" type="slidenum">
              <a:rPr lang="en-US" smtClean="0"/>
              <a:pPr/>
              <a:t>23</a:t>
            </a:fld>
            <a:endParaRPr lang="en-US"/>
          </a:p>
        </p:txBody>
      </p:sp>
      <p:grpSp>
        <p:nvGrpSpPr>
          <p:cNvPr id="30" name="Groupe 29">
            <a:extLst>
              <a:ext uri="{FF2B5EF4-FFF2-40B4-BE49-F238E27FC236}">
                <a16:creationId xmlns:a16="http://schemas.microsoft.com/office/drawing/2014/main" id="{0666CAC6-6A19-EE8B-8435-FFCD3FA42286}"/>
              </a:ext>
            </a:extLst>
          </p:cNvPr>
          <p:cNvGrpSpPr/>
          <p:nvPr>
            <p:custDataLst>
              <p:tags r:id="rId12"/>
            </p:custDataLst>
          </p:nvPr>
        </p:nvGrpSpPr>
        <p:grpSpPr>
          <a:xfrm>
            <a:off x="-2667000" y="302304"/>
            <a:ext cx="2434385" cy="1949789"/>
            <a:chOff x="-1425889" y="1113576"/>
            <a:chExt cx="1384088" cy="1466591"/>
          </a:xfrm>
        </p:grpSpPr>
        <p:sp>
          <p:nvSpPr>
            <p:cNvPr id="31" name="TextBox 3">
              <a:extLst>
                <a:ext uri="{FF2B5EF4-FFF2-40B4-BE49-F238E27FC236}">
                  <a16:creationId xmlns:a16="http://schemas.microsoft.com/office/drawing/2014/main" id="{FD1C5427-D50A-7C0E-2386-4FF4017BE422}"/>
                </a:ext>
              </a:extLst>
            </p:cNvPr>
            <p:cNvSpPr txBox="1"/>
            <p:nvPr/>
          </p:nvSpPr>
          <p:spPr>
            <a:xfrm>
              <a:off x="-1425826" y="1113576"/>
              <a:ext cx="1354491" cy="1466591"/>
            </a:xfrm>
            <a:prstGeom prst="rect">
              <a:avLst/>
            </a:prstGeom>
            <a:gradFill flip="none" rotWithShape="1">
              <a:gsLst>
                <a:gs pos="0">
                  <a:srgbClr val="EE262E">
                    <a:tint val="66000"/>
                    <a:satMod val="160000"/>
                  </a:srgbClr>
                </a:gs>
                <a:gs pos="50000">
                  <a:srgbClr val="EE262E">
                    <a:tint val="44500"/>
                    <a:satMod val="160000"/>
                  </a:srgbClr>
                </a:gs>
                <a:gs pos="100000">
                  <a:srgbClr val="EE262E">
                    <a:tint val="23500"/>
                    <a:satMod val="160000"/>
                  </a:srgbClr>
                </a:gs>
              </a:gsLst>
              <a:lin ang="2700000" scaled="1"/>
              <a:tileRect/>
            </a:gradFill>
            <a:ln>
              <a:noFill/>
            </a:ln>
          </p:spPr>
          <p:txBody>
            <a:bodyPr wrap="square" lIns="91440" tIns="182880" rIns="91440" bIns="91440" rtlCol="0">
              <a:noAutofit/>
            </a:bodyPr>
            <a:lstStyle/>
            <a:p>
              <a:pPr rtl="0" fontAlgn="base">
                <a:lnSpc>
                  <a:spcPct val="150000"/>
                </a:lnSpc>
              </a:pPr>
              <a:endParaRPr lang="fr-CA" sz="400" b="0" i="0">
                <a:effectLst/>
                <a:latin typeface="Inter" panose="02000503000000020004" pitchFamily="2" charset="0"/>
                <a:ea typeface="Inter" panose="02000503000000020004" pitchFamily="2" charset="0"/>
              </a:endParaRPr>
            </a:p>
          </p:txBody>
        </p:sp>
        <p:sp>
          <p:nvSpPr>
            <p:cNvPr id="33" name="ZoneTexte 32">
              <a:extLst>
                <a:ext uri="{FF2B5EF4-FFF2-40B4-BE49-F238E27FC236}">
                  <a16:creationId xmlns:a16="http://schemas.microsoft.com/office/drawing/2014/main" id="{E825EB38-5B42-7436-4AAA-AD496E150D3E}"/>
                </a:ext>
              </a:extLst>
            </p:cNvPr>
            <p:cNvSpPr txBox="1"/>
            <p:nvPr/>
          </p:nvSpPr>
          <p:spPr>
            <a:xfrm>
              <a:off x="-1425889" y="1883163"/>
              <a:ext cx="1384088" cy="439856"/>
            </a:xfrm>
            <a:prstGeom prst="rect">
              <a:avLst/>
            </a:prstGeom>
            <a:noFill/>
          </p:spPr>
          <p:txBody>
            <a:bodyPr wrap="square" rtlCol="0">
              <a:spAutoFit/>
            </a:bodyPr>
            <a:lstStyle/>
            <a:p>
              <a:r>
                <a:rPr lang="fr-CA" sz="1100" b="0" i="0">
                  <a:effectLst/>
                  <a:latin typeface="Inter" panose="02000503000000020004" pitchFamily="2" charset="0"/>
                  <a:ea typeface="Inter" panose="02000503000000020004" pitchFamily="2" charset="0"/>
                </a:rPr>
                <a:t>Veuillez-vous référer à la </a:t>
              </a:r>
              <a:r>
                <a:rPr lang="fr-CA" sz="1100" b="1" i="1" u="sng" strike="noStrike">
                  <a:effectLst/>
                  <a:latin typeface="Inter" panose="02000503000000020004" pitchFamily="2" charset="0"/>
                  <a:ea typeface="Inter" panose="02000503000000020004" pitchFamily="2" charset="0"/>
                  <a:hlinkClick r:id="rId19">
                    <a:extLst>
                      <a:ext uri="{A12FA001-AC4F-418D-AE19-62706E023703}">
                        <ahyp:hlinkClr xmlns:ahyp="http://schemas.microsoft.com/office/drawing/2018/hyperlinkcolor" val="tx"/>
                      </a:ext>
                    </a:extLst>
                  </a:hlinkClick>
                </a:rPr>
                <a:t>Loi sur les normes du travail (LNT)</a:t>
              </a:r>
              <a:r>
                <a:rPr lang="fr-CA" sz="1100" b="0" i="0">
                  <a:effectLst/>
                  <a:latin typeface="Inter" panose="02000503000000020004" pitchFamily="2" charset="0"/>
                  <a:ea typeface="Inter" panose="02000503000000020004" pitchFamily="2" charset="0"/>
                </a:rPr>
                <a:t>. </a:t>
              </a:r>
            </a:p>
            <a:p>
              <a:endParaRPr lang="fr-CA" sz="1000">
                <a:latin typeface="Inter" panose="02000503000000020004" pitchFamily="2" charset="0"/>
                <a:ea typeface="Inter" panose="02000503000000020004" pitchFamily="2" charset="0"/>
              </a:endParaRPr>
            </a:p>
          </p:txBody>
        </p:sp>
      </p:grpSp>
      <p:grpSp>
        <p:nvGrpSpPr>
          <p:cNvPr id="34" name="Groupe 33">
            <a:extLst>
              <a:ext uri="{FF2B5EF4-FFF2-40B4-BE49-F238E27FC236}">
                <a16:creationId xmlns:a16="http://schemas.microsoft.com/office/drawing/2014/main" id="{A69FA895-2506-EFCF-8A88-80ECDE2A1AAE}"/>
              </a:ext>
            </a:extLst>
          </p:cNvPr>
          <p:cNvGrpSpPr/>
          <p:nvPr>
            <p:custDataLst>
              <p:tags r:id="rId13"/>
            </p:custDataLst>
          </p:nvPr>
        </p:nvGrpSpPr>
        <p:grpSpPr>
          <a:xfrm>
            <a:off x="-2666999" y="3408068"/>
            <a:ext cx="2404788" cy="1905278"/>
            <a:chOff x="-1425826" y="1113576"/>
            <a:chExt cx="1354491" cy="1520536"/>
          </a:xfrm>
        </p:grpSpPr>
        <p:sp>
          <p:nvSpPr>
            <p:cNvPr id="35" name="TextBox 3">
              <a:extLst>
                <a:ext uri="{FF2B5EF4-FFF2-40B4-BE49-F238E27FC236}">
                  <a16:creationId xmlns:a16="http://schemas.microsoft.com/office/drawing/2014/main" id="{FC26E1EC-F421-0AA8-3CCD-2EDDDD3CE412}"/>
                </a:ext>
              </a:extLst>
            </p:cNvPr>
            <p:cNvSpPr txBox="1"/>
            <p:nvPr/>
          </p:nvSpPr>
          <p:spPr>
            <a:xfrm>
              <a:off x="-1425826" y="1113576"/>
              <a:ext cx="1354491" cy="1466591"/>
            </a:xfrm>
            <a:prstGeom prst="rect">
              <a:avLst/>
            </a:prstGeom>
            <a:gradFill flip="none" rotWithShape="1">
              <a:gsLst>
                <a:gs pos="0">
                  <a:srgbClr val="EE262E">
                    <a:tint val="66000"/>
                    <a:satMod val="160000"/>
                  </a:srgbClr>
                </a:gs>
                <a:gs pos="50000">
                  <a:srgbClr val="EE262E">
                    <a:tint val="44500"/>
                    <a:satMod val="160000"/>
                  </a:srgbClr>
                </a:gs>
                <a:gs pos="100000">
                  <a:srgbClr val="EE262E">
                    <a:tint val="23500"/>
                    <a:satMod val="160000"/>
                  </a:srgbClr>
                </a:gs>
              </a:gsLst>
              <a:lin ang="2700000" scaled="1"/>
              <a:tileRect/>
            </a:gradFill>
            <a:ln>
              <a:noFill/>
            </a:ln>
          </p:spPr>
          <p:txBody>
            <a:bodyPr wrap="square" lIns="91440" tIns="182880" rIns="91440" bIns="91440" rtlCol="0">
              <a:noAutofit/>
            </a:bodyPr>
            <a:lstStyle/>
            <a:p>
              <a:pPr rtl="0" fontAlgn="base">
                <a:lnSpc>
                  <a:spcPct val="150000"/>
                </a:lnSpc>
              </a:pPr>
              <a:endParaRPr lang="fr-CA" sz="400" b="0" i="0">
                <a:effectLst/>
                <a:latin typeface="Inter" panose="02000503000000020004" pitchFamily="2" charset="0"/>
                <a:ea typeface="Inter" panose="02000503000000020004" pitchFamily="2" charset="0"/>
              </a:endParaRPr>
            </a:p>
          </p:txBody>
        </p:sp>
        <p:sp>
          <p:nvSpPr>
            <p:cNvPr id="37" name="ZoneTexte 36">
              <a:extLst>
                <a:ext uri="{FF2B5EF4-FFF2-40B4-BE49-F238E27FC236}">
                  <a16:creationId xmlns:a16="http://schemas.microsoft.com/office/drawing/2014/main" id="{CB543D4B-8479-5074-9ED6-106F08A9E337}"/>
                </a:ext>
              </a:extLst>
            </p:cNvPr>
            <p:cNvSpPr txBox="1"/>
            <p:nvPr/>
          </p:nvSpPr>
          <p:spPr>
            <a:xfrm>
              <a:off x="-1395386" y="2032328"/>
              <a:ext cx="1306866" cy="601784"/>
            </a:xfrm>
            <a:prstGeom prst="rect">
              <a:avLst/>
            </a:prstGeom>
            <a:noFill/>
          </p:spPr>
          <p:txBody>
            <a:bodyPr wrap="square" rtlCol="0">
              <a:spAutoFit/>
            </a:bodyPr>
            <a:lstStyle/>
            <a:p>
              <a:r>
                <a:rPr lang="fr-CA" sz="1100" b="0" i="0">
                  <a:effectLst/>
                  <a:latin typeface="Inter" panose="02000503000000020004" pitchFamily="2" charset="0"/>
                  <a:ea typeface="Inter" panose="02000503000000020004" pitchFamily="2" charset="0"/>
                </a:rPr>
                <a:t>Veuillez-vous référer à la </a:t>
              </a:r>
              <a:r>
                <a:rPr lang="fr-CA" sz="1100" b="1" i="1" u="sng" strike="noStrike">
                  <a:effectLst/>
                  <a:latin typeface="Inter" panose="02000503000000020004" pitchFamily="2" charset="0"/>
                  <a:ea typeface="Inter" panose="02000503000000020004" pitchFamily="2" charset="0"/>
                  <a:hlinkClick r:id="rId19">
                    <a:extLst>
                      <a:ext uri="{A12FA001-AC4F-418D-AE19-62706E023703}">
                        <ahyp:hlinkClr xmlns:ahyp="http://schemas.microsoft.com/office/drawing/2018/hyperlinkcolor" val="tx"/>
                      </a:ext>
                    </a:extLst>
                  </a:hlinkClick>
                </a:rPr>
                <a:t>Loi sur les normes du travail (LNT)</a:t>
              </a:r>
              <a:r>
                <a:rPr lang="fr-CA" sz="1100" b="0" i="0">
                  <a:effectLst/>
                  <a:latin typeface="Inter" panose="02000503000000020004" pitchFamily="2" charset="0"/>
                  <a:ea typeface="Inter" panose="02000503000000020004" pitchFamily="2" charset="0"/>
                </a:rPr>
                <a:t>. </a:t>
              </a:r>
            </a:p>
            <a:p>
              <a:endParaRPr lang="fr-CA" sz="1000">
                <a:latin typeface="Inter" panose="02000503000000020004" pitchFamily="2" charset="0"/>
                <a:ea typeface="Inter" panose="02000503000000020004" pitchFamily="2" charset="0"/>
              </a:endParaRPr>
            </a:p>
          </p:txBody>
        </p:sp>
      </p:grpSp>
      <p:grpSp>
        <p:nvGrpSpPr>
          <p:cNvPr id="38" name="Groupe 37">
            <a:extLst>
              <a:ext uri="{FF2B5EF4-FFF2-40B4-BE49-F238E27FC236}">
                <a16:creationId xmlns:a16="http://schemas.microsoft.com/office/drawing/2014/main" id="{3E7603AA-0EBA-CCE9-A848-44BB842DBFC8}"/>
              </a:ext>
            </a:extLst>
          </p:cNvPr>
          <p:cNvGrpSpPr/>
          <p:nvPr>
            <p:custDataLst>
              <p:tags r:id="rId14"/>
            </p:custDataLst>
          </p:nvPr>
        </p:nvGrpSpPr>
        <p:grpSpPr>
          <a:xfrm>
            <a:off x="-2667000" y="6178422"/>
            <a:ext cx="2434385" cy="1781918"/>
            <a:chOff x="-1425826" y="1113576"/>
            <a:chExt cx="1354491" cy="1466591"/>
          </a:xfrm>
        </p:grpSpPr>
        <p:sp>
          <p:nvSpPr>
            <p:cNvPr id="39" name="TextBox 3">
              <a:extLst>
                <a:ext uri="{FF2B5EF4-FFF2-40B4-BE49-F238E27FC236}">
                  <a16:creationId xmlns:a16="http://schemas.microsoft.com/office/drawing/2014/main" id="{5A3ED174-39CD-E0FF-7A07-70B9C383A75E}"/>
                </a:ext>
              </a:extLst>
            </p:cNvPr>
            <p:cNvSpPr txBox="1"/>
            <p:nvPr/>
          </p:nvSpPr>
          <p:spPr>
            <a:xfrm>
              <a:off x="-1425826" y="1113576"/>
              <a:ext cx="1354491" cy="1466591"/>
            </a:xfrm>
            <a:prstGeom prst="rect">
              <a:avLst/>
            </a:prstGeom>
            <a:gradFill flip="none" rotWithShape="1">
              <a:gsLst>
                <a:gs pos="0">
                  <a:srgbClr val="EE262E">
                    <a:tint val="66000"/>
                    <a:satMod val="160000"/>
                  </a:srgbClr>
                </a:gs>
                <a:gs pos="50000">
                  <a:srgbClr val="EE262E">
                    <a:tint val="44500"/>
                    <a:satMod val="160000"/>
                  </a:srgbClr>
                </a:gs>
                <a:gs pos="100000">
                  <a:srgbClr val="EE262E">
                    <a:tint val="23500"/>
                    <a:satMod val="160000"/>
                  </a:srgbClr>
                </a:gs>
              </a:gsLst>
              <a:lin ang="2700000" scaled="1"/>
              <a:tileRect/>
            </a:gradFill>
            <a:ln>
              <a:noFill/>
            </a:ln>
          </p:spPr>
          <p:txBody>
            <a:bodyPr wrap="square" lIns="91440" tIns="182880" rIns="91440" bIns="91440" rtlCol="0">
              <a:noAutofit/>
            </a:bodyPr>
            <a:lstStyle/>
            <a:p>
              <a:pPr rtl="0" fontAlgn="base">
                <a:lnSpc>
                  <a:spcPct val="150000"/>
                </a:lnSpc>
              </a:pPr>
              <a:endParaRPr lang="fr-CA" sz="400" b="0" i="0">
                <a:effectLst/>
                <a:latin typeface="Inter" panose="02000503000000020004" pitchFamily="2" charset="0"/>
                <a:ea typeface="Inter" panose="02000503000000020004" pitchFamily="2" charset="0"/>
              </a:endParaRPr>
            </a:p>
          </p:txBody>
        </p:sp>
        <p:sp>
          <p:nvSpPr>
            <p:cNvPr id="41" name="ZoneTexte 40">
              <a:extLst>
                <a:ext uri="{FF2B5EF4-FFF2-40B4-BE49-F238E27FC236}">
                  <a16:creationId xmlns:a16="http://schemas.microsoft.com/office/drawing/2014/main" id="{B13AB5B8-24CA-FA79-0C20-F482771E710B}"/>
                </a:ext>
              </a:extLst>
            </p:cNvPr>
            <p:cNvSpPr txBox="1"/>
            <p:nvPr/>
          </p:nvSpPr>
          <p:spPr>
            <a:xfrm>
              <a:off x="-1425826" y="2001532"/>
              <a:ext cx="1354491" cy="481294"/>
            </a:xfrm>
            <a:prstGeom prst="rect">
              <a:avLst/>
            </a:prstGeom>
            <a:noFill/>
          </p:spPr>
          <p:txBody>
            <a:bodyPr wrap="square" rtlCol="0">
              <a:spAutoFit/>
            </a:bodyPr>
            <a:lstStyle/>
            <a:p>
              <a:r>
                <a:rPr lang="fr-CA" sz="1100" b="0" i="0">
                  <a:effectLst/>
                  <a:latin typeface="Inter" panose="02000503000000020004" pitchFamily="2" charset="0"/>
                  <a:ea typeface="Inter" panose="02000503000000020004" pitchFamily="2" charset="0"/>
                </a:rPr>
                <a:t>Veuillez-vous référer à la </a:t>
              </a:r>
              <a:r>
                <a:rPr lang="fr-CA" sz="1100" b="1" i="1" u="sng" strike="noStrike">
                  <a:effectLst/>
                  <a:latin typeface="Inter" panose="02000503000000020004" pitchFamily="2" charset="0"/>
                  <a:ea typeface="Inter" panose="02000503000000020004" pitchFamily="2" charset="0"/>
                  <a:hlinkClick r:id="rId19">
                    <a:extLst>
                      <a:ext uri="{A12FA001-AC4F-418D-AE19-62706E023703}">
                        <ahyp:hlinkClr xmlns:ahyp="http://schemas.microsoft.com/office/drawing/2018/hyperlinkcolor" val="tx"/>
                      </a:ext>
                    </a:extLst>
                  </a:hlinkClick>
                </a:rPr>
                <a:t>Loi sur les normes du travail (LNT)</a:t>
              </a:r>
              <a:r>
                <a:rPr lang="fr-CA" sz="1100" b="0" i="0">
                  <a:effectLst/>
                  <a:latin typeface="Inter" panose="02000503000000020004" pitchFamily="2" charset="0"/>
                  <a:ea typeface="Inter" panose="02000503000000020004" pitchFamily="2" charset="0"/>
                </a:rPr>
                <a:t>. </a:t>
              </a:r>
            </a:p>
            <a:p>
              <a:endParaRPr lang="fr-CA" sz="1000">
                <a:latin typeface="Inter" panose="02000503000000020004" pitchFamily="2" charset="0"/>
                <a:ea typeface="Inter" panose="02000503000000020004" pitchFamily="2" charset="0"/>
              </a:endParaRPr>
            </a:p>
          </p:txBody>
        </p:sp>
      </p:grpSp>
      <p:pic>
        <p:nvPicPr>
          <p:cNvPr id="42" name="Picture 3">
            <a:extLst>
              <a:ext uri="{FF2B5EF4-FFF2-40B4-BE49-F238E27FC236}">
                <a16:creationId xmlns:a16="http://schemas.microsoft.com/office/drawing/2014/main" id="{ACABA91A-0CFC-7320-4DF8-347445E4AAEB}"/>
              </a:ext>
            </a:extLst>
          </p:cNvPr>
          <p:cNvPicPr>
            <a:picLocks noChangeAspect="1" noChangeArrowheads="1"/>
          </p:cNvPicPr>
          <p:nvPr>
            <p:custDataLst>
              <p:tags r:id="rId15"/>
            </p:custDataLst>
          </p:nvPr>
        </p:nvPicPr>
        <p:blipFill>
          <a:blip r:embed="rId20">
            <a:extLst>
              <a:ext uri="{28A0092B-C50C-407E-A947-70E740481C1C}">
                <a14:useLocalDpi xmlns:a14="http://schemas.microsoft.com/office/drawing/2010/main" val="0"/>
              </a:ext>
            </a:extLst>
          </a:blip>
          <a:srcRect/>
          <a:stretch>
            <a:fillRect/>
          </a:stretch>
        </p:blipFill>
        <p:spPr bwMode="auto">
          <a:xfrm>
            <a:off x="-1851863" y="473092"/>
            <a:ext cx="752275" cy="77582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3">
            <a:extLst>
              <a:ext uri="{FF2B5EF4-FFF2-40B4-BE49-F238E27FC236}">
                <a16:creationId xmlns:a16="http://schemas.microsoft.com/office/drawing/2014/main" id="{CAC9BC7C-24FC-4ACB-3B65-A7F3B8885975}"/>
              </a:ext>
            </a:extLst>
          </p:cNvPr>
          <p:cNvPicPr>
            <a:picLocks noChangeAspect="1" noChangeArrowheads="1"/>
          </p:cNvPicPr>
          <p:nvPr>
            <p:custDataLst>
              <p:tags r:id="rId16"/>
            </p:custDataLst>
          </p:nvPr>
        </p:nvPicPr>
        <p:blipFill>
          <a:blip r:embed="rId20">
            <a:extLst>
              <a:ext uri="{28A0092B-C50C-407E-A947-70E740481C1C}">
                <a14:useLocalDpi xmlns:a14="http://schemas.microsoft.com/office/drawing/2010/main" val="0"/>
              </a:ext>
            </a:extLst>
          </a:blip>
          <a:srcRect/>
          <a:stretch>
            <a:fillRect/>
          </a:stretch>
        </p:blipFill>
        <p:spPr bwMode="auto">
          <a:xfrm>
            <a:off x="-1864563" y="3595770"/>
            <a:ext cx="752275" cy="775820"/>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3">
            <a:extLst>
              <a:ext uri="{FF2B5EF4-FFF2-40B4-BE49-F238E27FC236}">
                <a16:creationId xmlns:a16="http://schemas.microsoft.com/office/drawing/2014/main" id="{1C35A681-E16D-06DB-6909-684101215CE0}"/>
              </a:ext>
            </a:extLst>
          </p:cNvPr>
          <p:cNvPicPr>
            <a:picLocks noChangeAspect="1" noChangeArrowheads="1"/>
          </p:cNvPicPr>
          <p:nvPr>
            <p:custDataLst>
              <p:tags r:id="rId17"/>
            </p:custDataLst>
          </p:nvPr>
        </p:nvPicPr>
        <p:blipFill>
          <a:blip r:embed="rId20">
            <a:extLst>
              <a:ext uri="{28A0092B-C50C-407E-A947-70E740481C1C}">
                <a14:useLocalDpi xmlns:a14="http://schemas.microsoft.com/office/drawing/2010/main" val="0"/>
              </a:ext>
            </a:extLst>
          </a:blip>
          <a:srcRect/>
          <a:stretch>
            <a:fillRect/>
          </a:stretch>
        </p:blipFill>
        <p:spPr bwMode="auto">
          <a:xfrm>
            <a:off x="-1864564" y="6305475"/>
            <a:ext cx="752275" cy="77582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E3E1E1"/>
        </a:solidFill>
        <a:effectLst/>
      </p:bgPr>
    </p:bg>
    <p:spTree>
      <p:nvGrpSpPr>
        <p:cNvPr id="1" name=""/>
        <p:cNvGrpSpPr/>
        <p:nvPr/>
      </p:nvGrpSpPr>
      <p:grpSpPr>
        <a:xfrm>
          <a:off x="0" y="0"/>
          <a:ext cx="0" cy="0"/>
          <a:chOff x="0" y="0"/>
          <a:chExt cx="0" cy="0"/>
        </a:xfrm>
      </p:grpSpPr>
      <p:sp>
        <p:nvSpPr>
          <p:cNvPr id="2" name="Freeform 2"/>
          <p:cNvSpPr>
            <a:spLocks noGrp="1" noRot="1" noMove="1" noResize="1" noEditPoints="1" noAdjustHandles="1" noChangeArrowheads="1" noChangeShapeType="1"/>
          </p:cNvSpPr>
          <p:nvPr/>
        </p:nvSpPr>
        <p:spPr>
          <a:xfrm>
            <a:off x="-1059963" y="1028700"/>
            <a:ext cx="5786837" cy="2531741"/>
          </a:xfrm>
          <a:custGeom>
            <a:avLst/>
            <a:gdLst/>
            <a:ahLst/>
            <a:cxnLst/>
            <a:rect l="l" t="t" r="r" b="b"/>
            <a:pathLst>
              <a:path w="5786837" h="2531741">
                <a:moveTo>
                  <a:pt x="0" y="0"/>
                </a:moveTo>
                <a:lnTo>
                  <a:pt x="5786838" y="0"/>
                </a:lnTo>
                <a:lnTo>
                  <a:pt x="5786838" y="2531741"/>
                </a:lnTo>
                <a:lnTo>
                  <a:pt x="0" y="2531741"/>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fr-CA"/>
          </a:p>
        </p:txBody>
      </p:sp>
      <p:sp>
        <p:nvSpPr>
          <p:cNvPr id="3" name="Freeform 3"/>
          <p:cNvSpPr>
            <a:spLocks noGrp="1" noRot="1" noMove="1" noResize="1" noEditPoints="1" noAdjustHandles="1" noChangeArrowheads="1" noChangeShapeType="1"/>
          </p:cNvSpPr>
          <p:nvPr/>
        </p:nvSpPr>
        <p:spPr>
          <a:xfrm>
            <a:off x="10737034" y="8143605"/>
            <a:ext cx="7550966" cy="3056295"/>
          </a:xfrm>
          <a:custGeom>
            <a:avLst/>
            <a:gdLst/>
            <a:ahLst/>
            <a:cxnLst/>
            <a:rect l="l" t="t" r="r" b="b"/>
            <a:pathLst>
              <a:path w="7550966" h="3056295">
                <a:moveTo>
                  <a:pt x="0" y="0"/>
                </a:moveTo>
                <a:lnTo>
                  <a:pt x="7550966" y="0"/>
                </a:lnTo>
                <a:lnTo>
                  <a:pt x="7550966" y="3056295"/>
                </a:lnTo>
                <a:lnTo>
                  <a:pt x="0" y="3056295"/>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fr-CA"/>
          </a:p>
        </p:txBody>
      </p:sp>
      <p:sp>
        <p:nvSpPr>
          <p:cNvPr id="4" name="Freeform 4"/>
          <p:cNvSpPr>
            <a:spLocks noGrp="1" noRot="1" noMove="1" noResize="1" noEditPoints="1" noAdjustHandles="1" noChangeArrowheads="1" noChangeShapeType="1"/>
          </p:cNvSpPr>
          <p:nvPr/>
        </p:nvSpPr>
        <p:spPr>
          <a:xfrm>
            <a:off x="252804" y="4011933"/>
            <a:ext cx="4474071" cy="1131567"/>
          </a:xfrm>
          <a:custGeom>
            <a:avLst/>
            <a:gdLst/>
            <a:ahLst/>
            <a:cxnLst/>
            <a:rect l="l" t="t" r="r" b="b"/>
            <a:pathLst>
              <a:path w="4474071" h="1131567">
                <a:moveTo>
                  <a:pt x="0" y="0"/>
                </a:moveTo>
                <a:lnTo>
                  <a:pt x="4474071" y="0"/>
                </a:lnTo>
                <a:lnTo>
                  <a:pt x="4474071" y="1131567"/>
                </a:lnTo>
                <a:lnTo>
                  <a:pt x="0" y="1131567"/>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fr-CA"/>
          </a:p>
        </p:txBody>
      </p:sp>
      <p:sp>
        <p:nvSpPr>
          <p:cNvPr id="5" name="Freeform 5"/>
          <p:cNvSpPr>
            <a:spLocks noGrp="1" noRot="1" noMove="1" noResize="1" noEditPoints="1" noAdjustHandles="1" noChangeArrowheads="1" noChangeShapeType="1"/>
          </p:cNvSpPr>
          <p:nvPr/>
        </p:nvSpPr>
        <p:spPr>
          <a:xfrm>
            <a:off x="10893387" y="1816378"/>
            <a:ext cx="7394613" cy="6840017"/>
          </a:xfrm>
          <a:custGeom>
            <a:avLst/>
            <a:gdLst/>
            <a:ahLst/>
            <a:cxnLst/>
            <a:rect l="l" t="t" r="r" b="b"/>
            <a:pathLst>
              <a:path w="7394613" h="6840017">
                <a:moveTo>
                  <a:pt x="0" y="0"/>
                </a:moveTo>
                <a:lnTo>
                  <a:pt x="7394613" y="0"/>
                </a:lnTo>
                <a:lnTo>
                  <a:pt x="7394613" y="6840017"/>
                </a:lnTo>
                <a:lnTo>
                  <a:pt x="0" y="6840017"/>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fr-CA"/>
          </a:p>
        </p:txBody>
      </p:sp>
      <p:sp>
        <p:nvSpPr>
          <p:cNvPr id="6" name="TextBox 6"/>
          <p:cNvSpPr txBox="1">
            <a:spLocks noGrp="1" noRot="1" noMove="1" noResize="1" noEditPoints="1" noAdjustHandles="1" noChangeArrowheads="1" noChangeShapeType="1"/>
          </p:cNvSpPr>
          <p:nvPr/>
        </p:nvSpPr>
        <p:spPr>
          <a:xfrm>
            <a:off x="507184" y="1742175"/>
            <a:ext cx="3156451" cy="1047642"/>
          </a:xfrm>
          <a:prstGeom prst="rect">
            <a:avLst/>
          </a:prstGeom>
        </p:spPr>
        <p:txBody>
          <a:bodyPr lIns="0" tIns="0" rIns="0" bIns="0" rtlCol="0" anchor="t">
            <a:spAutoFit/>
          </a:bodyPr>
          <a:lstStyle/>
          <a:p>
            <a:pPr algn="ctr">
              <a:lnSpc>
                <a:spcPts val="4200"/>
              </a:lnSpc>
            </a:pPr>
            <a:r>
              <a:rPr lang="en-US" sz="3000" b="1">
                <a:solidFill>
                  <a:srgbClr val="FFFFFF"/>
                </a:solidFill>
                <a:latin typeface="Playfair Display Heavy"/>
                <a:ea typeface="Playfair Display Heavy"/>
                <a:cs typeface="Playfair Display Heavy"/>
                <a:sym typeface="Playfair Display Heavy"/>
              </a:rPr>
              <a:t>Module 6 : Code de conduite</a:t>
            </a:r>
          </a:p>
        </p:txBody>
      </p:sp>
      <p:sp>
        <p:nvSpPr>
          <p:cNvPr id="7" name="TextBox 7"/>
          <p:cNvSpPr txBox="1">
            <a:spLocks noGrp="1" noRot="1" noMove="1" noResize="1" noEditPoints="1" noAdjustHandles="1" noChangeArrowheads="1" noChangeShapeType="1"/>
          </p:cNvSpPr>
          <p:nvPr/>
        </p:nvSpPr>
        <p:spPr>
          <a:xfrm>
            <a:off x="2660613" y="5825858"/>
            <a:ext cx="9525" cy="622827"/>
          </a:xfrm>
          <a:prstGeom prst="rect">
            <a:avLst/>
          </a:prstGeom>
        </p:spPr>
        <p:txBody>
          <a:bodyPr lIns="0" tIns="0" rIns="0" bIns="0" rtlCol="0" anchor="t">
            <a:spAutoFit/>
          </a:bodyPr>
          <a:lstStyle/>
          <a:p>
            <a:pPr algn="ctr">
              <a:lnSpc>
                <a:spcPts val="5040"/>
              </a:lnSpc>
            </a:pPr>
            <a:endParaRPr/>
          </a:p>
        </p:txBody>
      </p:sp>
      <p:sp>
        <p:nvSpPr>
          <p:cNvPr id="8" name="TextBox 8"/>
          <p:cNvSpPr txBox="1">
            <a:spLocks noGrp="1" noRot="1" noMove="1" noResize="1" noEditPoints="1" noAdjustHandles="1" noChangeArrowheads="1" noChangeShapeType="1"/>
          </p:cNvSpPr>
          <p:nvPr/>
        </p:nvSpPr>
        <p:spPr>
          <a:xfrm>
            <a:off x="568806" y="4236404"/>
            <a:ext cx="3842065" cy="606425"/>
          </a:xfrm>
          <a:prstGeom prst="rect">
            <a:avLst/>
          </a:prstGeom>
        </p:spPr>
        <p:txBody>
          <a:bodyPr lIns="0" tIns="0" rIns="0" bIns="0" rtlCol="0" anchor="t">
            <a:spAutoFit/>
          </a:bodyPr>
          <a:lstStyle/>
          <a:p>
            <a:pPr algn="ctr">
              <a:lnSpc>
                <a:spcPts val="4900"/>
              </a:lnSpc>
            </a:pPr>
            <a:r>
              <a:rPr lang="en-US" sz="3500" b="1">
                <a:solidFill>
                  <a:srgbClr val="000000"/>
                </a:solidFill>
                <a:latin typeface="Playfair Display Bold"/>
                <a:ea typeface="Playfair Display Bold"/>
                <a:cs typeface="Playfair Display Bold"/>
                <a:sym typeface="Playfair Display Bold"/>
              </a:rPr>
              <a:t>Table des matières</a:t>
            </a:r>
          </a:p>
        </p:txBody>
      </p:sp>
      <p:sp>
        <p:nvSpPr>
          <p:cNvPr id="9" name="Freeform 9"/>
          <p:cNvSpPr>
            <a:spLocks noGrp="1" noRot="1" noMove="1" noResize="1" noEditPoints="1" noAdjustHandles="1" noChangeArrowheads="1" noChangeShapeType="1"/>
          </p:cNvSpPr>
          <p:nvPr/>
        </p:nvSpPr>
        <p:spPr>
          <a:xfrm>
            <a:off x="365565" y="5468002"/>
            <a:ext cx="2935783" cy="675230"/>
          </a:xfrm>
          <a:custGeom>
            <a:avLst/>
            <a:gdLst/>
            <a:ahLst/>
            <a:cxnLst/>
            <a:rect l="l" t="t" r="r" b="b"/>
            <a:pathLst>
              <a:path w="2935783" h="675230">
                <a:moveTo>
                  <a:pt x="0" y="0"/>
                </a:moveTo>
                <a:lnTo>
                  <a:pt x="2935783" y="0"/>
                </a:lnTo>
                <a:lnTo>
                  <a:pt x="2935783" y="675230"/>
                </a:lnTo>
                <a:lnTo>
                  <a:pt x="0" y="675230"/>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fr-CA"/>
          </a:p>
        </p:txBody>
      </p:sp>
      <p:sp>
        <p:nvSpPr>
          <p:cNvPr id="10" name="Freeform 10"/>
          <p:cNvSpPr>
            <a:spLocks noGrp="1" noRot="1" noMove="1" noResize="1" noEditPoints="1" noAdjustHandles="1" noChangeArrowheads="1" noChangeShapeType="1"/>
          </p:cNvSpPr>
          <p:nvPr/>
        </p:nvSpPr>
        <p:spPr>
          <a:xfrm>
            <a:off x="365565" y="6457884"/>
            <a:ext cx="2935783" cy="675230"/>
          </a:xfrm>
          <a:custGeom>
            <a:avLst/>
            <a:gdLst/>
            <a:ahLst/>
            <a:cxnLst/>
            <a:rect l="l" t="t" r="r" b="b"/>
            <a:pathLst>
              <a:path w="2935783" h="675230">
                <a:moveTo>
                  <a:pt x="0" y="0"/>
                </a:moveTo>
                <a:lnTo>
                  <a:pt x="2935783" y="0"/>
                </a:lnTo>
                <a:lnTo>
                  <a:pt x="2935783" y="675230"/>
                </a:lnTo>
                <a:lnTo>
                  <a:pt x="0" y="675230"/>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fr-CA"/>
          </a:p>
        </p:txBody>
      </p:sp>
      <p:sp>
        <p:nvSpPr>
          <p:cNvPr id="11" name="Freeform 11"/>
          <p:cNvSpPr>
            <a:spLocks noGrp="1" noRot="1" noMove="1" noResize="1" noEditPoints="1" noAdjustHandles="1" noChangeArrowheads="1" noChangeShapeType="1"/>
          </p:cNvSpPr>
          <p:nvPr/>
        </p:nvSpPr>
        <p:spPr>
          <a:xfrm>
            <a:off x="365565" y="7447765"/>
            <a:ext cx="2935783" cy="675230"/>
          </a:xfrm>
          <a:custGeom>
            <a:avLst/>
            <a:gdLst/>
            <a:ahLst/>
            <a:cxnLst/>
            <a:rect l="l" t="t" r="r" b="b"/>
            <a:pathLst>
              <a:path w="2935783" h="675230">
                <a:moveTo>
                  <a:pt x="0" y="0"/>
                </a:moveTo>
                <a:lnTo>
                  <a:pt x="2935783" y="0"/>
                </a:lnTo>
                <a:lnTo>
                  <a:pt x="2935783" y="675230"/>
                </a:lnTo>
                <a:lnTo>
                  <a:pt x="0" y="675230"/>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fr-CA"/>
          </a:p>
        </p:txBody>
      </p:sp>
      <p:sp>
        <p:nvSpPr>
          <p:cNvPr id="12" name="Freeform 12"/>
          <p:cNvSpPr>
            <a:spLocks noGrp="1" noRot="1" noMove="1" noResize="1" noEditPoints="1" noAdjustHandles="1" noChangeArrowheads="1" noChangeShapeType="1"/>
          </p:cNvSpPr>
          <p:nvPr/>
        </p:nvSpPr>
        <p:spPr>
          <a:xfrm>
            <a:off x="365565" y="8437320"/>
            <a:ext cx="2935783" cy="675230"/>
          </a:xfrm>
          <a:custGeom>
            <a:avLst/>
            <a:gdLst/>
            <a:ahLst/>
            <a:cxnLst/>
            <a:rect l="l" t="t" r="r" b="b"/>
            <a:pathLst>
              <a:path w="2935783" h="675230">
                <a:moveTo>
                  <a:pt x="0" y="0"/>
                </a:moveTo>
                <a:lnTo>
                  <a:pt x="2935783" y="0"/>
                </a:lnTo>
                <a:lnTo>
                  <a:pt x="2935783" y="675230"/>
                </a:lnTo>
                <a:lnTo>
                  <a:pt x="0" y="675230"/>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fr-CA"/>
          </a:p>
        </p:txBody>
      </p:sp>
      <p:sp>
        <p:nvSpPr>
          <p:cNvPr id="13" name="TextBox 13"/>
          <p:cNvSpPr txBox="1">
            <a:spLocks noGrp="1" noRot="1" noMove="1" noResize="1" noEditPoints="1" noAdjustHandles="1" noChangeArrowheads="1" noChangeShapeType="1"/>
          </p:cNvSpPr>
          <p:nvPr/>
        </p:nvSpPr>
        <p:spPr>
          <a:xfrm>
            <a:off x="1221370" y="5538944"/>
            <a:ext cx="1631913" cy="533346"/>
          </a:xfrm>
          <a:prstGeom prst="rect">
            <a:avLst/>
          </a:prstGeom>
        </p:spPr>
        <p:txBody>
          <a:bodyPr lIns="0" tIns="0" rIns="0" bIns="0" rtlCol="0" anchor="t">
            <a:spAutoFit/>
          </a:bodyPr>
          <a:lstStyle/>
          <a:p>
            <a:pPr algn="ctr">
              <a:lnSpc>
                <a:spcPts val="2100"/>
              </a:lnSpc>
            </a:pPr>
            <a:r>
              <a:rPr lang="en-US" sz="1500" err="1">
                <a:solidFill>
                  <a:srgbClr val="FFFFFF"/>
                </a:solidFill>
                <a:latin typeface="Inter"/>
                <a:ea typeface="Inter"/>
                <a:cs typeface="Inter"/>
                <a:sym typeface="Inter"/>
              </a:rPr>
              <a:t>Comportement</a:t>
            </a:r>
            <a:r>
              <a:rPr lang="en-US" sz="1500">
                <a:solidFill>
                  <a:srgbClr val="FFFFFF"/>
                </a:solidFill>
                <a:latin typeface="Inter"/>
                <a:ea typeface="Inter"/>
                <a:cs typeface="Inter"/>
                <a:sym typeface="Inter"/>
              </a:rPr>
              <a:t> au travail</a:t>
            </a:r>
          </a:p>
        </p:txBody>
      </p:sp>
      <p:sp>
        <p:nvSpPr>
          <p:cNvPr id="14" name="TextBox 14"/>
          <p:cNvSpPr txBox="1">
            <a:spLocks noGrp="1" noRot="1" noMove="1" noResize="1" noEditPoints="1" noAdjustHandles="1" noChangeArrowheads="1" noChangeShapeType="1"/>
          </p:cNvSpPr>
          <p:nvPr/>
        </p:nvSpPr>
        <p:spPr>
          <a:xfrm>
            <a:off x="1269453" y="6635429"/>
            <a:ext cx="1631913" cy="266673"/>
          </a:xfrm>
          <a:prstGeom prst="rect">
            <a:avLst/>
          </a:prstGeom>
        </p:spPr>
        <p:txBody>
          <a:bodyPr lIns="0" tIns="0" rIns="0" bIns="0" rtlCol="0" anchor="t">
            <a:spAutoFit/>
          </a:bodyPr>
          <a:lstStyle/>
          <a:p>
            <a:pPr algn="l">
              <a:lnSpc>
                <a:spcPts val="2100"/>
              </a:lnSpc>
            </a:pPr>
            <a:r>
              <a:rPr lang="en-US" sz="1500" err="1">
                <a:solidFill>
                  <a:srgbClr val="FFFFFF"/>
                </a:solidFill>
                <a:latin typeface="Inter"/>
                <a:ea typeface="Inter"/>
                <a:cs typeface="Inter"/>
                <a:sym typeface="Inter"/>
              </a:rPr>
              <a:t>Conflit</a:t>
            </a:r>
            <a:r>
              <a:rPr lang="en-US" sz="1500">
                <a:solidFill>
                  <a:srgbClr val="FFFFFF"/>
                </a:solidFill>
                <a:latin typeface="Inter"/>
                <a:ea typeface="Inter"/>
                <a:cs typeface="Inter"/>
                <a:sym typeface="Inter"/>
              </a:rPr>
              <a:t> </a:t>
            </a:r>
            <a:r>
              <a:rPr lang="en-US" sz="1500" err="1">
                <a:solidFill>
                  <a:srgbClr val="FFFFFF"/>
                </a:solidFill>
                <a:latin typeface="Inter"/>
                <a:ea typeface="Inter"/>
                <a:cs typeface="Inter"/>
                <a:sym typeface="Inter"/>
              </a:rPr>
              <a:t>d’intérêts</a:t>
            </a:r>
            <a:endParaRPr lang="en-US" sz="1500">
              <a:solidFill>
                <a:srgbClr val="FFFFFF"/>
              </a:solidFill>
              <a:latin typeface="Inter"/>
              <a:ea typeface="Inter"/>
              <a:cs typeface="Inter"/>
              <a:sym typeface="Inter"/>
            </a:endParaRPr>
          </a:p>
        </p:txBody>
      </p:sp>
      <p:sp>
        <p:nvSpPr>
          <p:cNvPr id="15" name="TextBox 15"/>
          <p:cNvSpPr txBox="1">
            <a:spLocks noGrp="1" noRot="1" noMove="1" noResize="1" noEditPoints="1" noAdjustHandles="1" noChangeArrowheads="1" noChangeShapeType="1"/>
          </p:cNvSpPr>
          <p:nvPr/>
        </p:nvSpPr>
        <p:spPr>
          <a:xfrm>
            <a:off x="1264691" y="7509602"/>
            <a:ext cx="1338259" cy="533346"/>
          </a:xfrm>
          <a:prstGeom prst="rect">
            <a:avLst/>
          </a:prstGeom>
        </p:spPr>
        <p:txBody>
          <a:bodyPr lIns="0" tIns="0" rIns="0" bIns="0" rtlCol="0" anchor="t">
            <a:spAutoFit/>
          </a:bodyPr>
          <a:lstStyle/>
          <a:p>
            <a:pPr algn="ctr">
              <a:lnSpc>
                <a:spcPts val="2100"/>
              </a:lnSpc>
            </a:pPr>
            <a:r>
              <a:rPr lang="en-US" sz="1500" err="1">
                <a:solidFill>
                  <a:srgbClr val="FFFFFF"/>
                </a:solidFill>
                <a:latin typeface="Inter"/>
                <a:ea typeface="Inter"/>
                <a:cs typeface="Inter"/>
                <a:sym typeface="Inter"/>
              </a:rPr>
              <a:t>Confidentialité</a:t>
            </a:r>
            <a:r>
              <a:rPr lang="en-US" sz="1500">
                <a:solidFill>
                  <a:srgbClr val="FFFFFF"/>
                </a:solidFill>
                <a:latin typeface="Inter"/>
                <a:ea typeface="Inter"/>
                <a:cs typeface="Inter"/>
                <a:sym typeface="Inter"/>
              </a:rPr>
              <a:t> des données</a:t>
            </a:r>
          </a:p>
        </p:txBody>
      </p:sp>
      <p:sp>
        <p:nvSpPr>
          <p:cNvPr id="16" name="TextBox 16"/>
          <p:cNvSpPr txBox="1">
            <a:spLocks noGrp="1" noRot="1" noMove="1" noResize="1" noEditPoints="1" noAdjustHandles="1" noChangeArrowheads="1" noChangeShapeType="1"/>
          </p:cNvSpPr>
          <p:nvPr/>
        </p:nvSpPr>
        <p:spPr>
          <a:xfrm>
            <a:off x="1216608" y="8618293"/>
            <a:ext cx="1636675" cy="266673"/>
          </a:xfrm>
          <a:prstGeom prst="rect">
            <a:avLst/>
          </a:prstGeom>
        </p:spPr>
        <p:txBody>
          <a:bodyPr lIns="0" tIns="0" rIns="0" bIns="0" rtlCol="0" anchor="t">
            <a:spAutoFit/>
          </a:bodyPr>
          <a:lstStyle/>
          <a:p>
            <a:pPr algn="l">
              <a:lnSpc>
                <a:spcPts val="2100"/>
              </a:lnSpc>
            </a:pPr>
            <a:r>
              <a:rPr lang="en-US" sz="1500" err="1">
                <a:solidFill>
                  <a:srgbClr val="FFFFFF"/>
                </a:solidFill>
                <a:latin typeface="Inter"/>
                <a:ea typeface="Inter"/>
                <a:cs typeface="Inter"/>
                <a:sym typeface="Inter"/>
              </a:rPr>
              <a:t>Alcool</a:t>
            </a:r>
            <a:r>
              <a:rPr lang="en-US" sz="1500">
                <a:solidFill>
                  <a:srgbClr val="FFFFFF"/>
                </a:solidFill>
                <a:latin typeface="Inter"/>
                <a:ea typeface="Inter"/>
                <a:cs typeface="Inter"/>
                <a:sym typeface="Inter"/>
              </a:rPr>
              <a:t> et drogues</a:t>
            </a:r>
          </a:p>
        </p:txBody>
      </p:sp>
      <p:sp>
        <p:nvSpPr>
          <p:cNvPr id="17" name="Freeform 17"/>
          <p:cNvSpPr>
            <a:spLocks noGrp="1" noRot="1" noMove="1" noResize="1" noEditPoints="1" noAdjustHandles="1" noChangeArrowheads="1" noChangeShapeType="1"/>
          </p:cNvSpPr>
          <p:nvPr/>
        </p:nvSpPr>
        <p:spPr>
          <a:xfrm>
            <a:off x="365565" y="9426875"/>
            <a:ext cx="2935783" cy="675230"/>
          </a:xfrm>
          <a:custGeom>
            <a:avLst/>
            <a:gdLst/>
            <a:ahLst/>
            <a:cxnLst/>
            <a:rect l="l" t="t" r="r" b="b"/>
            <a:pathLst>
              <a:path w="2935783" h="675230">
                <a:moveTo>
                  <a:pt x="0" y="0"/>
                </a:moveTo>
                <a:lnTo>
                  <a:pt x="2935783" y="0"/>
                </a:lnTo>
                <a:lnTo>
                  <a:pt x="2935783" y="675230"/>
                </a:lnTo>
                <a:lnTo>
                  <a:pt x="0" y="675230"/>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fr-CA"/>
          </a:p>
        </p:txBody>
      </p:sp>
      <p:sp>
        <p:nvSpPr>
          <p:cNvPr id="18" name="TextBox 18"/>
          <p:cNvSpPr txBox="1">
            <a:spLocks noGrp="1" noRot="1" noMove="1" noResize="1" noEditPoints="1" noAdjustHandles="1" noChangeArrowheads="1" noChangeShapeType="1"/>
          </p:cNvSpPr>
          <p:nvPr/>
        </p:nvSpPr>
        <p:spPr>
          <a:xfrm>
            <a:off x="1098612" y="9497816"/>
            <a:ext cx="1872666" cy="533346"/>
          </a:xfrm>
          <a:prstGeom prst="rect">
            <a:avLst/>
          </a:prstGeom>
        </p:spPr>
        <p:txBody>
          <a:bodyPr lIns="0" tIns="0" rIns="0" bIns="0" rtlCol="0" anchor="t">
            <a:spAutoFit/>
          </a:bodyPr>
          <a:lstStyle/>
          <a:p>
            <a:pPr algn="ctr">
              <a:lnSpc>
                <a:spcPts val="2100"/>
              </a:lnSpc>
            </a:pPr>
            <a:r>
              <a:rPr lang="en-US" sz="1500" err="1">
                <a:solidFill>
                  <a:srgbClr val="FFFFFF"/>
                </a:solidFill>
                <a:latin typeface="Inter"/>
                <a:ea typeface="Inter"/>
                <a:cs typeface="Inter"/>
                <a:sym typeface="Inter"/>
              </a:rPr>
              <a:t>Tabac</a:t>
            </a:r>
            <a:r>
              <a:rPr lang="en-US" sz="1500">
                <a:solidFill>
                  <a:srgbClr val="FFFFFF"/>
                </a:solidFill>
                <a:latin typeface="Inter"/>
                <a:ea typeface="Inter"/>
                <a:cs typeface="Inter"/>
                <a:sym typeface="Inter"/>
              </a:rPr>
              <a:t> et cigarette </a:t>
            </a:r>
            <a:r>
              <a:rPr lang="en-US" sz="1500" err="1">
                <a:solidFill>
                  <a:srgbClr val="FFFFFF"/>
                </a:solidFill>
                <a:latin typeface="Inter"/>
                <a:ea typeface="Inter"/>
                <a:cs typeface="Inter"/>
                <a:sym typeface="Inter"/>
              </a:rPr>
              <a:t>électronique</a:t>
            </a:r>
            <a:endParaRPr lang="en-US" sz="1500">
              <a:solidFill>
                <a:srgbClr val="FFFFFF"/>
              </a:solidFill>
              <a:latin typeface="Inter"/>
              <a:ea typeface="Inter"/>
              <a:cs typeface="Inter"/>
              <a:sym typeface="Inter"/>
            </a:endParaRPr>
          </a:p>
        </p:txBody>
      </p:sp>
      <p:sp>
        <p:nvSpPr>
          <p:cNvPr id="19" name="Freeform 19"/>
          <p:cNvSpPr>
            <a:spLocks noGrp="1" noRot="1" noMove="1" noResize="1" noEditPoints="1" noAdjustHandles="1" noChangeArrowheads="1" noChangeShapeType="1"/>
          </p:cNvSpPr>
          <p:nvPr/>
        </p:nvSpPr>
        <p:spPr>
          <a:xfrm>
            <a:off x="3864858" y="5500141"/>
            <a:ext cx="2935783" cy="675230"/>
          </a:xfrm>
          <a:custGeom>
            <a:avLst/>
            <a:gdLst/>
            <a:ahLst/>
            <a:cxnLst/>
            <a:rect l="l" t="t" r="r" b="b"/>
            <a:pathLst>
              <a:path w="2935783" h="675230">
                <a:moveTo>
                  <a:pt x="0" y="0"/>
                </a:moveTo>
                <a:lnTo>
                  <a:pt x="2935783" y="0"/>
                </a:lnTo>
                <a:lnTo>
                  <a:pt x="2935783" y="675230"/>
                </a:lnTo>
                <a:lnTo>
                  <a:pt x="0" y="675230"/>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fr-CA"/>
          </a:p>
        </p:txBody>
      </p:sp>
      <p:sp>
        <p:nvSpPr>
          <p:cNvPr id="20" name="Freeform 20"/>
          <p:cNvSpPr>
            <a:spLocks noGrp="1" noRot="1" noMove="1" noResize="1" noEditPoints="1" noAdjustHandles="1" noChangeArrowheads="1" noChangeShapeType="1"/>
          </p:cNvSpPr>
          <p:nvPr/>
        </p:nvSpPr>
        <p:spPr>
          <a:xfrm>
            <a:off x="3864858" y="6457884"/>
            <a:ext cx="2935783" cy="675230"/>
          </a:xfrm>
          <a:custGeom>
            <a:avLst/>
            <a:gdLst/>
            <a:ahLst/>
            <a:cxnLst/>
            <a:rect l="l" t="t" r="r" b="b"/>
            <a:pathLst>
              <a:path w="2935783" h="675230">
                <a:moveTo>
                  <a:pt x="0" y="0"/>
                </a:moveTo>
                <a:lnTo>
                  <a:pt x="2935783" y="0"/>
                </a:lnTo>
                <a:lnTo>
                  <a:pt x="2935783" y="675230"/>
                </a:lnTo>
                <a:lnTo>
                  <a:pt x="0" y="675230"/>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fr-CA"/>
          </a:p>
        </p:txBody>
      </p:sp>
      <p:sp>
        <p:nvSpPr>
          <p:cNvPr id="21" name="TextBox 21"/>
          <p:cNvSpPr txBox="1">
            <a:spLocks noGrp="1" noRot="1" noMove="1" noResize="1" noEditPoints="1" noAdjustHandles="1" noChangeArrowheads="1" noChangeShapeType="1"/>
          </p:cNvSpPr>
          <p:nvPr/>
        </p:nvSpPr>
        <p:spPr>
          <a:xfrm>
            <a:off x="4806415" y="5685368"/>
            <a:ext cx="1519680" cy="266673"/>
          </a:xfrm>
          <a:prstGeom prst="rect">
            <a:avLst/>
          </a:prstGeom>
        </p:spPr>
        <p:txBody>
          <a:bodyPr lIns="0" tIns="0" rIns="0" bIns="0" rtlCol="0" anchor="t">
            <a:spAutoFit/>
          </a:bodyPr>
          <a:lstStyle/>
          <a:p>
            <a:pPr algn="l">
              <a:lnSpc>
                <a:spcPts val="2100"/>
              </a:lnSpc>
            </a:pPr>
            <a:r>
              <a:rPr lang="en-US" sz="1500">
                <a:solidFill>
                  <a:srgbClr val="FFFFFF"/>
                </a:solidFill>
                <a:latin typeface="Inter"/>
                <a:ea typeface="Inter"/>
                <a:cs typeface="Inter"/>
                <a:sym typeface="Inter"/>
              </a:rPr>
              <a:t>Non-</a:t>
            </a:r>
            <a:r>
              <a:rPr lang="en-US" sz="1500" err="1">
                <a:solidFill>
                  <a:srgbClr val="FFFFFF"/>
                </a:solidFill>
                <a:latin typeface="Inter"/>
                <a:ea typeface="Inter"/>
                <a:cs typeface="Inter"/>
                <a:sym typeface="Inter"/>
              </a:rPr>
              <a:t>sollicitation</a:t>
            </a:r>
            <a:endParaRPr lang="en-US" sz="1500">
              <a:solidFill>
                <a:srgbClr val="FFFFFF"/>
              </a:solidFill>
              <a:latin typeface="Inter"/>
              <a:ea typeface="Inter"/>
              <a:cs typeface="Inter"/>
              <a:sym typeface="Inter"/>
            </a:endParaRPr>
          </a:p>
        </p:txBody>
      </p:sp>
      <p:sp>
        <p:nvSpPr>
          <p:cNvPr id="22" name="TextBox 22"/>
          <p:cNvSpPr txBox="1">
            <a:spLocks noGrp="1" noRot="1" noMove="1" noResize="1" noEditPoints="1" noAdjustHandles="1" noChangeArrowheads="1" noChangeShapeType="1"/>
          </p:cNvSpPr>
          <p:nvPr/>
        </p:nvSpPr>
        <p:spPr>
          <a:xfrm>
            <a:off x="4565014" y="6640729"/>
            <a:ext cx="2113419" cy="266673"/>
          </a:xfrm>
          <a:prstGeom prst="rect">
            <a:avLst/>
          </a:prstGeom>
        </p:spPr>
        <p:txBody>
          <a:bodyPr lIns="0" tIns="0" rIns="0" bIns="0" rtlCol="0" anchor="t">
            <a:spAutoFit/>
          </a:bodyPr>
          <a:lstStyle/>
          <a:p>
            <a:pPr algn="l">
              <a:lnSpc>
                <a:spcPts val="2100"/>
              </a:lnSpc>
            </a:pPr>
            <a:r>
              <a:rPr lang="en-US" sz="1500">
                <a:solidFill>
                  <a:srgbClr val="FFFFFF"/>
                </a:solidFill>
                <a:latin typeface="Inter"/>
                <a:ea typeface="Inter"/>
                <a:cs typeface="Inter"/>
                <a:sym typeface="Inter"/>
              </a:rPr>
              <a:t>Bon usage du français</a:t>
            </a:r>
          </a:p>
        </p:txBody>
      </p:sp>
      <p:sp>
        <p:nvSpPr>
          <p:cNvPr id="23" name="Freeform 23"/>
          <p:cNvSpPr>
            <a:spLocks noGrp="1" noRot="1" noMove="1" noResize="1" noEditPoints="1" noAdjustHandles="1" noChangeArrowheads="1" noChangeShapeType="1"/>
          </p:cNvSpPr>
          <p:nvPr/>
        </p:nvSpPr>
        <p:spPr>
          <a:xfrm>
            <a:off x="3864858" y="7447765"/>
            <a:ext cx="2935783" cy="675230"/>
          </a:xfrm>
          <a:custGeom>
            <a:avLst/>
            <a:gdLst/>
            <a:ahLst/>
            <a:cxnLst/>
            <a:rect l="l" t="t" r="r" b="b"/>
            <a:pathLst>
              <a:path w="2935783" h="675230">
                <a:moveTo>
                  <a:pt x="0" y="0"/>
                </a:moveTo>
                <a:lnTo>
                  <a:pt x="2935783" y="0"/>
                </a:lnTo>
                <a:lnTo>
                  <a:pt x="2935783" y="675230"/>
                </a:lnTo>
                <a:lnTo>
                  <a:pt x="0" y="675230"/>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fr-CA"/>
          </a:p>
        </p:txBody>
      </p:sp>
      <p:sp>
        <p:nvSpPr>
          <p:cNvPr id="24" name="TextBox 24"/>
          <p:cNvSpPr txBox="1">
            <a:spLocks noGrp="1" noRot="1" noMove="1" noResize="1" noEditPoints="1" noAdjustHandles="1" noChangeArrowheads="1" noChangeShapeType="1"/>
          </p:cNvSpPr>
          <p:nvPr/>
        </p:nvSpPr>
        <p:spPr>
          <a:xfrm>
            <a:off x="4485240" y="7509602"/>
            <a:ext cx="2113419" cy="533346"/>
          </a:xfrm>
          <a:prstGeom prst="rect">
            <a:avLst/>
          </a:prstGeom>
        </p:spPr>
        <p:txBody>
          <a:bodyPr lIns="0" tIns="0" rIns="0" bIns="0" rtlCol="0" anchor="t">
            <a:spAutoFit/>
          </a:bodyPr>
          <a:lstStyle/>
          <a:p>
            <a:pPr algn="ctr">
              <a:lnSpc>
                <a:spcPts val="2100"/>
              </a:lnSpc>
            </a:pPr>
            <a:r>
              <a:rPr lang="en-US" sz="1500" err="1">
                <a:solidFill>
                  <a:srgbClr val="FFFFFF"/>
                </a:solidFill>
                <a:latin typeface="Inter"/>
                <a:ea typeface="Inter"/>
                <a:cs typeface="Inter"/>
                <a:sym typeface="Inter"/>
              </a:rPr>
              <a:t>Hygiène</a:t>
            </a:r>
            <a:r>
              <a:rPr lang="en-US" sz="1500">
                <a:solidFill>
                  <a:srgbClr val="FFFFFF"/>
                </a:solidFill>
                <a:latin typeface="Inter"/>
                <a:ea typeface="Inter"/>
                <a:cs typeface="Inter"/>
                <a:sym typeface="Inter"/>
              </a:rPr>
              <a:t> et </a:t>
            </a:r>
            <a:r>
              <a:rPr lang="en-US" sz="1500" err="1">
                <a:solidFill>
                  <a:srgbClr val="FFFFFF"/>
                </a:solidFill>
                <a:latin typeface="Inter"/>
                <a:ea typeface="Inter"/>
                <a:cs typeface="Inter"/>
                <a:sym typeface="Inter"/>
              </a:rPr>
              <a:t>apparence</a:t>
            </a:r>
            <a:r>
              <a:rPr lang="en-US" sz="1500">
                <a:solidFill>
                  <a:srgbClr val="FFFFFF"/>
                </a:solidFill>
                <a:latin typeface="Inter"/>
                <a:ea typeface="Inter"/>
                <a:cs typeface="Inter"/>
                <a:sym typeface="Inter"/>
              </a:rPr>
              <a:t> </a:t>
            </a:r>
            <a:r>
              <a:rPr lang="en-US" sz="1500" err="1">
                <a:solidFill>
                  <a:srgbClr val="FFFFFF"/>
                </a:solidFill>
                <a:latin typeface="Inter"/>
                <a:ea typeface="Inter"/>
                <a:cs typeface="Inter"/>
                <a:sym typeface="Inter"/>
              </a:rPr>
              <a:t>personnelle</a:t>
            </a:r>
            <a:endParaRPr lang="en-US" sz="1500">
              <a:solidFill>
                <a:srgbClr val="FFFFFF"/>
              </a:solidFill>
              <a:latin typeface="Inter"/>
              <a:ea typeface="Inter"/>
              <a:cs typeface="Inter"/>
              <a:sym typeface="Inter"/>
            </a:endParaRPr>
          </a:p>
        </p:txBody>
      </p:sp>
      <p:sp>
        <p:nvSpPr>
          <p:cNvPr id="25" name="TextBox 25"/>
          <p:cNvSpPr txBox="1">
            <a:spLocks noGrp="1" noRot="1" noMove="1" noResize="1" noEditPoints="1" noAdjustHandles="1" noChangeArrowheads="1" noChangeShapeType="1"/>
          </p:cNvSpPr>
          <p:nvPr/>
        </p:nvSpPr>
        <p:spPr>
          <a:xfrm>
            <a:off x="474309" y="5672505"/>
            <a:ext cx="298996" cy="306705"/>
          </a:xfrm>
          <a:prstGeom prst="rect">
            <a:avLst/>
          </a:prstGeom>
        </p:spPr>
        <p:txBody>
          <a:bodyPr lIns="0" tIns="0" rIns="0" bIns="0" rtlCol="0" anchor="t">
            <a:spAutoFit/>
          </a:bodyPr>
          <a:lstStyle/>
          <a:p>
            <a:pPr algn="ctr">
              <a:lnSpc>
                <a:spcPts val="2520"/>
              </a:lnSpc>
            </a:pPr>
            <a:r>
              <a:rPr lang="en-US" sz="1800" b="1">
                <a:solidFill>
                  <a:srgbClr val="FFFFFF"/>
                </a:solidFill>
                <a:latin typeface="Inter Bold"/>
                <a:ea typeface="Inter Bold"/>
                <a:cs typeface="Inter Bold"/>
                <a:sym typeface="Inter Bold"/>
              </a:rPr>
              <a:t>25</a:t>
            </a:r>
          </a:p>
        </p:txBody>
      </p:sp>
      <p:sp>
        <p:nvSpPr>
          <p:cNvPr id="26" name="TextBox 26"/>
          <p:cNvSpPr txBox="1">
            <a:spLocks noGrp="1" noRot="1" noMove="1" noResize="1" noEditPoints="1" noAdjustHandles="1" noChangeArrowheads="1" noChangeShapeType="1"/>
          </p:cNvSpPr>
          <p:nvPr/>
        </p:nvSpPr>
        <p:spPr>
          <a:xfrm>
            <a:off x="474309" y="6647692"/>
            <a:ext cx="298996" cy="306705"/>
          </a:xfrm>
          <a:prstGeom prst="rect">
            <a:avLst/>
          </a:prstGeom>
        </p:spPr>
        <p:txBody>
          <a:bodyPr lIns="0" tIns="0" rIns="0" bIns="0" rtlCol="0" anchor="t">
            <a:spAutoFit/>
          </a:bodyPr>
          <a:lstStyle/>
          <a:p>
            <a:pPr algn="ctr">
              <a:lnSpc>
                <a:spcPts val="2520"/>
              </a:lnSpc>
            </a:pPr>
            <a:r>
              <a:rPr lang="en-US" sz="1800" b="1">
                <a:solidFill>
                  <a:srgbClr val="FFFFFF"/>
                </a:solidFill>
                <a:latin typeface="Inter Bold"/>
                <a:ea typeface="Inter Bold"/>
                <a:cs typeface="Inter Bold"/>
                <a:sym typeface="Inter Bold"/>
              </a:rPr>
              <a:t>25</a:t>
            </a:r>
          </a:p>
        </p:txBody>
      </p:sp>
      <p:sp>
        <p:nvSpPr>
          <p:cNvPr id="27" name="TextBox 27"/>
          <p:cNvSpPr txBox="1">
            <a:spLocks noGrp="1" noRot="1" noMove="1" noResize="1" noEditPoints="1" noAdjustHandles="1" noChangeArrowheads="1" noChangeShapeType="1"/>
          </p:cNvSpPr>
          <p:nvPr/>
        </p:nvSpPr>
        <p:spPr>
          <a:xfrm>
            <a:off x="474309" y="7628414"/>
            <a:ext cx="298996" cy="306705"/>
          </a:xfrm>
          <a:prstGeom prst="rect">
            <a:avLst/>
          </a:prstGeom>
        </p:spPr>
        <p:txBody>
          <a:bodyPr lIns="0" tIns="0" rIns="0" bIns="0" rtlCol="0" anchor="t">
            <a:spAutoFit/>
          </a:bodyPr>
          <a:lstStyle/>
          <a:p>
            <a:pPr algn="ctr">
              <a:lnSpc>
                <a:spcPts val="2520"/>
              </a:lnSpc>
            </a:pPr>
            <a:r>
              <a:rPr lang="en-US" sz="1800" b="1">
                <a:solidFill>
                  <a:srgbClr val="FFFFFF"/>
                </a:solidFill>
                <a:latin typeface="Inter Bold"/>
                <a:ea typeface="Inter Bold"/>
                <a:cs typeface="Inter Bold"/>
                <a:sym typeface="Inter Bold"/>
              </a:rPr>
              <a:t>25</a:t>
            </a:r>
          </a:p>
        </p:txBody>
      </p:sp>
      <p:sp>
        <p:nvSpPr>
          <p:cNvPr id="28" name="TextBox 28"/>
          <p:cNvSpPr txBox="1">
            <a:spLocks noGrp="1" noRot="1" noMove="1" noResize="1" noEditPoints="1" noAdjustHandles="1" noChangeArrowheads="1" noChangeShapeType="1"/>
          </p:cNvSpPr>
          <p:nvPr/>
        </p:nvSpPr>
        <p:spPr>
          <a:xfrm>
            <a:off x="418038" y="8598278"/>
            <a:ext cx="403945" cy="306705"/>
          </a:xfrm>
          <a:prstGeom prst="rect">
            <a:avLst/>
          </a:prstGeom>
        </p:spPr>
        <p:txBody>
          <a:bodyPr wrap="square" lIns="0" tIns="0" rIns="0" bIns="0" rtlCol="0" anchor="t">
            <a:spAutoFit/>
          </a:bodyPr>
          <a:lstStyle/>
          <a:p>
            <a:pPr algn="ctr">
              <a:lnSpc>
                <a:spcPts val="2520"/>
              </a:lnSpc>
            </a:pPr>
            <a:r>
              <a:rPr lang="en-US" sz="1800" b="1">
                <a:solidFill>
                  <a:srgbClr val="FFFFFF"/>
                </a:solidFill>
                <a:latin typeface="Inter Bold"/>
                <a:ea typeface="Inter Bold"/>
                <a:cs typeface="Inter Bold"/>
                <a:sym typeface="Inter Bold"/>
              </a:rPr>
              <a:t>26</a:t>
            </a:r>
          </a:p>
        </p:txBody>
      </p:sp>
      <p:sp>
        <p:nvSpPr>
          <p:cNvPr id="29" name="TextBox 29"/>
          <p:cNvSpPr txBox="1">
            <a:spLocks noGrp="1" noRot="1" noMove="1" noResize="1" noEditPoints="1" noAdjustHandles="1" noChangeArrowheads="1" noChangeShapeType="1"/>
          </p:cNvSpPr>
          <p:nvPr/>
        </p:nvSpPr>
        <p:spPr>
          <a:xfrm>
            <a:off x="450522" y="9611137"/>
            <a:ext cx="347676" cy="306705"/>
          </a:xfrm>
          <a:prstGeom prst="rect">
            <a:avLst/>
          </a:prstGeom>
        </p:spPr>
        <p:txBody>
          <a:bodyPr wrap="square" lIns="0" tIns="0" rIns="0" bIns="0" rtlCol="0" anchor="t">
            <a:spAutoFit/>
          </a:bodyPr>
          <a:lstStyle/>
          <a:p>
            <a:pPr algn="ctr">
              <a:lnSpc>
                <a:spcPts val="2520"/>
              </a:lnSpc>
            </a:pPr>
            <a:r>
              <a:rPr lang="en-US" sz="1800" b="1">
                <a:solidFill>
                  <a:srgbClr val="FFFFFF"/>
                </a:solidFill>
                <a:latin typeface="Inter Bold"/>
                <a:ea typeface="Inter Bold"/>
                <a:cs typeface="Inter Bold"/>
                <a:sym typeface="Inter Bold"/>
              </a:rPr>
              <a:t>26</a:t>
            </a:r>
          </a:p>
        </p:txBody>
      </p:sp>
      <p:sp>
        <p:nvSpPr>
          <p:cNvPr id="30" name="TextBox 30"/>
          <p:cNvSpPr txBox="1">
            <a:spLocks noGrp="1" noRot="1" noMove="1" noResize="1" noEditPoints="1" noAdjustHandles="1" noChangeArrowheads="1" noChangeShapeType="1"/>
          </p:cNvSpPr>
          <p:nvPr/>
        </p:nvSpPr>
        <p:spPr>
          <a:xfrm>
            <a:off x="3922202" y="5665353"/>
            <a:ext cx="409667" cy="306705"/>
          </a:xfrm>
          <a:prstGeom prst="rect">
            <a:avLst/>
          </a:prstGeom>
        </p:spPr>
        <p:txBody>
          <a:bodyPr wrap="square" lIns="0" tIns="0" rIns="0" bIns="0" rtlCol="0" anchor="t">
            <a:spAutoFit/>
          </a:bodyPr>
          <a:lstStyle/>
          <a:p>
            <a:pPr algn="ctr">
              <a:lnSpc>
                <a:spcPts val="2520"/>
              </a:lnSpc>
            </a:pPr>
            <a:r>
              <a:rPr lang="en-US" sz="1800" b="1">
                <a:solidFill>
                  <a:srgbClr val="FFFFFF"/>
                </a:solidFill>
                <a:latin typeface="Inter Bold"/>
                <a:ea typeface="Inter Bold"/>
                <a:cs typeface="Inter Bold"/>
                <a:sym typeface="Inter Bold"/>
              </a:rPr>
              <a:t>27</a:t>
            </a:r>
          </a:p>
        </p:txBody>
      </p:sp>
      <p:sp>
        <p:nvSpPr>
          <p:cNvPr id="31" name="TextBox 31"/>
          <p:cNvSpPr txBox="1">
            <a:spLocks noGrp="1" noRot="1" noMove="1" noResize="1" noEditPoints="1" noAdjustHandles="1" noChangeArrowheads="1" noChangeShapeType="1"/>
          </p:cNvSpPr>
          <p:nvPr/>
        </p:nvSpPr>
        <p:spPr>
          <a:xfrm>
            <a:off x="3950873" y="6620329"/>
            <a:ext cx="352323" cy="306705"/>
          </a:xfrm>
          <a:prstGeom prst="rect">
            <a:avLst/>
          </a:prstGeom>
        </p:spPr>
        <p:txBody>
          <a:bodyPr wrap="square" lIns="0" tIns="0" rIns="0" bIns="0" rtlCol="0" anchor="t">
            <a:spAutoFit/>
          </a:bodyPr>
          <a:lstStyle/>
          <a:p>
            <a:pPr algn="ctr">
              <a:lnSpc>
                <a:spcPts val="2520"/>
              </a:lnSpc>
            </a:pPr>
            <a:r>
              <a:rPr lang="en-US" sz="1800" b="1">
                <a:solidFill>
                  <a:srgbClr val="FFFFFF"/>
                </a:solidFill>
                <a:latin typeface="Inter Bold"/>
                <a:ea typeface="Inter Bold"/>
                <a:cs typeface="Inter Bold"/>
                <a:sym typeface="Inter Bold"/>
              </a:rPr>
              <a:t>27</a:t>
            </a:r>
          </a:p>
        </p:txBody>
      </p:sp>
      <p:sp>
        <p:nvSpPr>
          <p:cNvPr id="32" name="TextBox 32"/>
          <p:cNvSpPr txBox="1">
            <a:spLocks noGrp="1" noRot="1" noMove="1" noResize="1" noEditPoints="1" noAdjustHandles="1" noChangeArrowheads="1" noChangeShapeType="1"/>
          </p:cNvSpPr>
          <p:nvPr/>
        </p:nvSpPr>
        <p:spPr>
          <a:xfrm>
            <a:off x="3959607" y="7628414"/>
            <a:ext cx="323652" cy="295722"/>
          </a:xfrm>
          <a:prstGeom prst="rect">
            <a:avLst/>
          </a:prstGeom>
        </p:spPr>
        <p:txBody>
          <a:bodyPr wrap="square" lIns="0" tIns="0" rIns="0" bIns="0" rtlCol="0" anchor="t">
            <a:spAutoFit/>
          </a:bodyPr>
          <a:lstStyle/>
          <a:p>
            <a:pPr algn="ctr">
              <a:lnSpc>
                <a:spcPts val="2520"/>
              </a:lnSpc>
            </a:pPr>
            <a:r>
              <a:rPr lang="en-US" sz="1800" b="1">
                <a:solidFill>
                  <a:srgbClr val="FFFFFF"/>
                </a:solidFill>
                <a:latin typeface="Inter Bold"/>
                <a:ea typeface="Inter Bold"/>
                <a:cs typeface="Inter Bold"/>
                <a:sym typeface="Inter Bold"/>
              </a:rPr>
              <a:t>27</a:t>
            </a:r>
          </a:p>
        </p:txBody>
      </p:sp>
      <p:sp>
        <p:nvSpPr>
          <p:cNvPr id="33" name="Espace réservé du numéro de diapositive 29">
            <a:extLst>
              <a:ext uri="{FF2B5EF4-FFF2-40B4-BE49-F238E27FC236}">
                <a16:creationId xmlns:a16="http://schemas.microsoft.com/office/drawing/2014/main" id="{8ADF71D6-8499-9AEE-D686-32866A52A0CA}"/>
              </a:ext>
            </a:extLst>
          </p:cNvPr>
          <p:cNvSpPr>
            <a:spLocks noGrp="1" noRot="1" noMove="1" noResize="1" noEditPoints="1" noAdjustHandles="1" noChangeArrowheads="1" noChangeShapeType="1"/>
          </p:cNvSpPr>
          <p:nvPr>
            <p:ph type="sldNum" sz="quarter" idx="12"/>
            <p:custDataLst>
              <p:tags r:id="rId1"/>
            </p:custDataLst>
          </p:nvPr>
        </p:nvSpPr>
        <p:spPr>
          <a:xfrm>
            <a:off x="15925800" y="9804400"/>
            <a:ext cx="2133600" cy="365125"/>
          </a:xfrm>
        </p:spPr>
        <p:txBody>
          <a:bodyPr/>
          <a:lstStyle/>
          <a:p>
            <a:fld id="{B6F15528-21DE-4FAA-801E-634DDDAF4B2B}" type="slidenum">
              <a:rPr lang="en-US" smtClean="0"/>
              <a:pPr/>
              <a:t>24</a:t>
            </a:fld>
            <a:endParaRPr lang="en-US"/>
          </a:p>
        </p:txBody>
      </p:sp>
    </p:spTree>
    <p:extLst>
      <p:ext uri="{BB962C8B-B14F-4D97-AF65-F5344CB8AC3E}">
        <p14:creationId xmlns:p14="http://schemas.microsoft.com/office/powerpoint/2010/main" val="3460648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E3E1E1"/>
        </a:solidFill>
        <a:effectLst/>
      </p:bgPr>
    </p:bg>
    <p:spTree>
      <p:nvGrpSpPr>
        <p:cNvPr id="1" name=""/>
        <p:cNvGrpSpPr/>
        <p:nvPr/>
      </p:nvGrpSpPr>
      <p:grpSpPr>
        <a:xfrm>
          <a:off x="0" y="0"/>
          <a:ext cx="0" cy="0"/>
          <a:chOff x="0" y="0"/>
          <a:chExt cx="0" cy="0"/>
        </a:xfrm>
      </p:grpSpPr>
      <p:sp>
        <p:nvSpPr>
          <p:cNvPr id="2" name="TextBox 2"/>
          <p:cNvSpPr txBox="1"/>
          <p:nvPr>
            <p:custDataLst>
              <p:tags r:id="rId1"/>
            </p:custDataLst>
          </p:nvPr>
        </p:nvSpPr>
        <p:spPr>
          <a:xfrm>
            <a:off x="2660613" y="5276103"/>
            <a:ext cx="9525" cy="622827"/>
          </a:xfrm>
          <a:prstGeom prst="rect">
            <a:avLst/>
          </a:prstGeom>
        </p:spPr>
        <p:txBody>
          <a:bodyPr lIns="0" tIns="0" rIns="0" bIns="0" rtlCol="0" anchor="t">
            <a:spAutoFit/>
          </a:bodyPr>
          <a:lstStyle/>
          <a:p>
            <a:pPr algn="ctr">
              <a:lnSpc>
                <a:spcPts val="5040"/>
              </a:lnSpc>
            </a:pPr>
            <a:endParaRPr/>
          </a:p>
        </p:txBody>
      </p:sp>
      <p:sp>
        <p:nvSpPr>
          <p:cNvPr id="3" name="TextBox 3"/>
          <p:cNvSpPr txBox="1"/>
          <p:nvPr>
            <p:custDataLst>
              <p:tags r:id="rId2"/>
            </p:custDataLst>
          </p:nvPr>
        </p:nvSpPr>
        <p:spPr>
          <a:xfrm>
            <a:off x="404131" y="1788964"/>
            <a:ext cx="17489652" cy="1774204"/>
          </a:xfrm>
          <a:prstGeom prst="rect">
            <a:avLst/>
          </a:prstGeom>
        </p:spPr>
        <p:txBody>
          <a:bodyPr lIns="0" tIns="0" rIns="0" bIns="0" rtlCol="0" anchor="t">
            <a:spAutoFit/>
          </a:bodyPr>
          <a:lstStyle/>
          <a:p>
            <a:pPr algn="l">
              <a:lnSpc>
                <a:spcPts val="1960"/>
              </a:lnSpc>
              <a:spcBef>
                <a:spcPct val="0"/>
              </a:spcBef>
            </a:pPr>
            <a:r>
              <a:rPr lang="fr-CA" sz="1400" dirty="0">
                <a:solidFill>
                  <a:srgbClr val="000000"/>
                </a:solidFill>
                <a:latin typeface="Inter"/>
                <a:ea typeface="Inter"/>
                <a:cs typeface="Inter"/>
                <a:sym typeface="Inter"/>
              </a:rPr>
              <a:t>L’éthique au travail est une valeur importante dans notre commerce. Notre comportement au travail se réfère aux valeurs personnelles et organisationnelles qui doivent se traduire dans les décisions prises par tous(tes). </a:t>
            </a:r>
          </a:p>
          <a:p>
            <a:pPr algn="l">
              <a:lnSpc>
                <a:spcPts val="1960"/>
              </a:lnSpc>
              <a:spcBef>
                <a:spcPct val="0"/>
              </a:spcBef>
            </a:pPr>
            <a:endParaRPr lang="fr-CA" sz="1400" dirty="0">
              <a:solidFill>
                <a:srgbClr val="000000"/>
              </a:solidFill>
              <a:latin typeface="Inter"/>
              <a:ea typeface="Inter"/>
              <a:cs typeface="Inter"/>
              <a:sym typeface="Inter"/>
            </a:endParaRPr>
          </a:p>
          <a:p>
            <a:pPr algn="l">
              <a:lnSpc>
                <a:spcPts val="1960"/>
              </a:lnSpc>
              <a:spcBef>
                <a:spcPct val="0"/>
              </a:spcBef>
            </a:pPr>
            <a:r>
              <a:rPr lang="fr-CA" sz="1400" dirty="0">
                <a:solidFill>
                  <a:srgbClr val="000000"/>
                </a:solidFill>
                <a:latin typeface="Inter"/>
                <a:ea typeface="Inter"/>
                <a:cs typeface="Inter"/>
                <a:sym typeface="Inter"/>
              </a:rPr>
              <a:t>Vous êtes dans l’obligation de respecter les règles suivantes : </a:t>
            </a:r>
          </a:p>
          <a:p>
            <a:pPr marL="302261" lvl="1" indent="-151130" algn="l">
              <a:lnSpc>
                <a:spcPts val="1960"/>
              </a:lnSpc>
              <a:buFont typeface="Arial"/>
              <a:buChar char="•"/>
            </a:pPr>
            <a:r>
              <a:rPr lang="fr-CA" sz="1400" dirty="0">
                <a:solidFill>
                  <a:srgbClr val="000000"/>
                </a:solidFill>
                <a:latin typeface="Inter"/>
                <a:ea typeface="Inter"/>
                <a:cs typeface="Inter"/>
                <a:sym typeface="Inter"/>
              </a:rPr>
              <a:t>Offrir un service de qualité, répondre aux demandes adressées au commerce et avoir un bon rendement. </a:t>
            </a:r>
          </a:p>
          <a:p>
            <a:pPr marL="302261" lvl="1" indent="-151130" algn="l">
              <a:lnSpc>
                <a:spcPts val="1960"/>
              </a:lnSpc>
              <a:buFont typeface="Arial"/>
              <a:buChar char="•"/>
            </a:pPr>
            <a:r>
              <a:rPr lang="fr-CA" sz="1400" dirty="0">
                <a:solidFill>
                  <a:srgbClr val="000000"/>
                </a:solidFill>
                <a:latin typeface="Inter"/>
                <a:ea typeface="Inter"/>
                <a:cs typeface="Inter"/>
                <a:sym typeface="Inter"/>
              </a:rPr>
              <a:t>Éviter toute action qui pourrait porter préjudice aux intérêts, à l’image et à la réputation du commerce ou aux client(e)s du commerce. </a:t>
            </a:r>
          </a:p>
          <a:p>
            <a:pPr marL="302261" lvl="1" indent="-151130" algn="l">
              <a:lnSpc>
                <a:spcPts val="1960"/>
              </a:lnSpc>
              <a:buFont typeface="Arial"/>
              <a:buChar char="•"/>
            </a:pPr>
            <a:r>
              <a:rPr lang="fr-CA" sz="1400" dirty="0">
                <a:solidFill>
                  <a:srgbClr val="000000"/>
                </a:solidFill>
                <a:latin typeface="Inter"/>
                <a:ea typeface="Inter"/>
                <a:cs typeface="Inter"/>
                <a:sym typeface="Inter"/>
              </a:rPr>
              <a:t>Avoir un comportement respectueux envers vos collègues, vos subordonné(e)s et vos supérieur(e)s tel que décrit dans le </a:t>
            </a:r>
            <a:r>
              <a:rPr lang="fr-CA" sz="1400" dirty="0">
                <a:solidFill>
                  <a:srgbClr val="000000"/>
                </a:solidFill>
                <a:latin typeface="Inter"/>
                <a:ea typeface="Inter"/>
                <a:cs typeface="Inter"/>
                <a:sym typeface="Inter"/>
                <a:hlinkClick r:id="rId17"/>
              </a:rPr>
              <a:t>code de conduite et de civilité</a:t>
            </a:r>
            <a:r>
              <a:rPr lang="fr-CA" sz="1400" dirty="0">
                <a:solidFill>
                  <a:srgbClr val="000000"/>
                </a:solidFill>
                <a:latin typeface="Inter"/>
                <a:ea typeface="Inter"/>
                <a:cs typeface="Inter"/>
                <a:sym typeface="Inter"/>
              </a:rPr>
              <a:t>.</a:t>
            </a:r>
            <a:endParaRPr lang="fr-CA" sz="1400" dirty="0">
              <a:solidFill>
                <a:srgbClr val="0070C0"/>
              </a:solidFill>
              <a:latin typeface="Inter"/>
              <a:ea typeface="Inter"/>
              <a:cs typeface="Inter"/>
              <a:sym typeface="Inter"/>
            </a:endParaRPr>
          </a:p>
        </p:txBody>
      </p:sp>
      <p:sp>
        <p:nvSpPr>
          <p:cNvPr id="4" name="TextBox 4"/>
          <p:cNvSpPr txBox="1"/>
          <p:nvPr>
            <p:custDataLst>
              <p:tags r:id="rId3"/>
            </p:custDataLst>
          </p:nvPr>
        </p:nvSpPr>
        <p:spPr>
          <a:xfrm>
            <a:off x="404131" y="5599824"/>
            <a:ext cx="17489652" cy="1004762"/>
          </a:xfrm>
          <a:prstGeom prst="rect">
            <a:avLst/>
          </a:prstGeom>
        </p:spPr>
        <p:txBody>
          <a:bodyPr lIns="0" tIns="0" rIns="0" bIns="0" rtlCol="0" anchor="t">
            <a:spAutoFit/>
          </a:bodyPr>
          <a:lstStyle/>
          <a:p>
            <a:pPr algn="l">
              <a:lnSpc>
                <a:spcPts val="1960"/>
              </a:lnSpc>
              <a:spcBef>
                <a:spcPct val="0"/>
              </a:spcBef>
            </a:pPr>
            <a:r>
              <a:rPr lang="fr-CA" sz="1400" dirty="0">
                <a:solidFill>
                  <a:srgbClr val="000000"/>
                </a:solidFill>
                <a:latin typeface="Inter"/>
                <a:ea typeface="Inter"/>
                <a:cs typeface="Inter"/>
                <a:sym typeface="Inter"/>
              </a:rPr>
              <a:t>Nous demandons à tous(tes) nos employé(e)s d’éviter de se placer en situation de conflit d’intérêts avec notre commerce.</a:t>
            </a:r>
          </a:p>
          <a:p>
            <a:pPr algn="l">
              <a:lnSpc>
                <a:spcPts val="1960"/>
              </a:lnSpc>
              <a:spcBef>
                <a:spcPct val="0"/>
              </a:spcBef>
            </a:pPr>
            <a:r>
              <a:rPr lang="fr-CA" sz="1400" dirty="0">
                <a:solidFill>
                  <a:srgbClr val="000000"/>
                </a:solidFill>
                <a:latin typeface="Inter"/>
                <a:ea typeface="Inter"/>
                <a:cs typeface="Inter"/>
                <a:sym typeface="Inter"/>
              </a:rPr>
              <a:t> </a:t>
            </a:r>
          </a:p>
          <a:p>
            <a:pPr algn="l">
              <a:lnSpc>
                <a:spcPts val="1960"/>
              </a:lnSpc>
              <a:spcBef>
                <a:spcPct val="0"/>
              </a:spcBef>
            </a:pPr>
            <a:r>
              <a:rPr lang="fr-CA" sz="1400" dirty="0">
                <a:solidFill>
                  <a:srgbClr val="000000"/>
                </a:solidFill>
                <a:latin typeface="Inter"/>
                <a:ea typeface="Inter"/>
                <a:cs typeface="Inter"/>
                <a:sym typeface="Inter"/>
              </a:rPr>
              <a:t>Il est interdit d’accepter des cadeaux, de l’argent, des faveurs ou des produits provenant de client(e)s, de fournisseurs ou d’une quelconque partie liée aux intérêts du commerce. Dans l’éventualité où des cadeaux vous seraient envoyés à votre lieu de travail ou à votre domicile, l’événement doit être immédiatement signalé à votre supérieur(e) immédiat(e) qui vous autorisera ou non à conserver ce cadeau. </a:t>
            </a:r>
          </a:p>
        </p:txBody>
      </p:sp>
      <p:grpSp>
        <p:nvGrpSpPr>
          <p:cNvPr id="5" name="Group 5"/>
          <p:cNvGrpSpPr>
            <a:grpSpLocks noGrp="1" noUngrp="1" noRot="1" noMove="1" noResize="1"/>
          </p:cNvGrpSpPr>
          <p:nvPr>
            <p:custDataLst>
              <p:tags r:id="rId4"/>
            </p:custDataLst>
          </p:nvPr>
        </p:nvGrpSpPr>
        <p:grpSpPr>
          <a:xfrm>
            <a:off x="404131" y="302304"/>
            <a:ext cx="2827126" cy="1179800"/>
            <a:chOff x="0" y="0"/>
            <a:chExt cx="973846" cy="406400"/>
          </a:xfrm>
        </p:grpSpPr>
        <p:sp>
          <p:nvSpPr>
            <p:cNvPr id="6" name="Freeform 6"/>
            <p:cNvSpPr>
              <a:spLocks noGrp="1" noRot="1" noMove="1" noResize="1" noEditPoints="1" noAdjustHandles="1" noChangeArrowheads="1" noChangeShapeType="1"/>
            </p:cNvSpPr>
            <p:nvPr/>
          </p:nvSpPr>
          <p:spPr>
            <a:xfrm>
              <a:off x="0" y="0"/>
              <a:ext cx="973846" cy="406400"/>
            </a:xfrm>
            <a:custGeom>
              <a:avLst/>
              <a:gdLst/>
              <a:ahLst/>
              <a:cxnLst/>
              <a:rect l="l" t="t" r="r" b="b"/>
              <a:pathLst>
                <a:path w="973846" h="406400">
                  <a:moveTo>
                    <a:pt x="770647" y="0"/>
                  </a:moveTo>
                  <a:cubicBezTo>
                    <a:pt x="882871" y="0"/>
                    <a:pt x="973846" y="90976"/>
                    <a:pt x="973846" y="203200"/>
                  </a:cubicBezTo>
                  <a:cubicBezTo>
                    <a:pt x="973846" y="315424"/>
                    <a:pt x="882871" y="406400"/>
                    <a:pt x="770647" y="406400"/>
                  </a:cubicBezTo>
                  <a:lnTo>
                    <a:pt x="203200" y="406400"/>
                  </a:lnTo>
                  <a:cubicBezTo>
                    <a:pt x="90976" y="406400"/>
                    <a:pt x="0" y="315424"/>
                    <a:pt x="0" y="203200"/>
                  </a:cubicBezTo>
                  <a:cubicBezTo>
                    <a:pt x="0" y="90976"/>
                    <a:pt x="90976" y="0"/>
                    <a:pt x="203200" y="0"/>
                  </a:cubicBezTo>
                  <a:close/>
                </a:path>
              </a:pathLst>
            </a:custGeom>
            <a:solidFill>
              <a:srgbClr val="FFD400"/>
            </a:solidFill>
          </p:spPr>
          <p:txBody>
            <a:bodyPr/>
            <a:lstStyle/>
            <a:p>
              <a:endParaRPr lang="fr-CA"/>
            </a:p>
          </p:txBody>
        </p:sp>
        <p:sp>
          <p:nvSpPr>
            <p:cNvPr id="7" name="TextBox 7"/>
            <p:cNvSpPr txBox="1">
              <a:spLocks noGrp="1" noRot="1" noMove="1" noResize="1" noEditPoints="1" noAdjustHandles="1" noChangeArrowheads="1" noChangeShapeType="1"/>
            </p:cNvSpPr>
            <p:nvPr/>
          </p:nvSpPr>
          <p:spPr>
            <a:xfrm>
              <a:off x="0" y="-38100"/>
              <a:ext cx="973846" cy="444500"/>
            </a:xfrm>
            <a:prstGeom prst="rect">
              <a:avLst/>
            </a:prstGeom>
          </p:spPr>
          <p:txBody>
            <a:bodyPr lIns="50800" tIns="50800" rIns="50800" bIns="50800" rtlCol="0" anchor="ctr"/>
            <a:lstStyle/>
            <a:p>
              <a:pPr algn="ctr">
                <a:lnSpc>
                  <a:spcPts val="3217"/>
                </a:lnSpc>
              </a:pPr>
              <a:endParaRPr/>
            </a:p>
          </p:txBody>
        </p:sp>
      </p:grpSp>
      <p:sp>
        <p:nvSpPr>
          <p:cNvPr id="8" name="TextBox 8"/>
          <p:cNvSpPr txBox="1">
            <a:spLocks noGrp="1" noRot="1" noMove="1" noResize="1" noEditPoints="1" noAdjustHandles="1" noChangeArrowheads="1" noChangeShapeType="1"/>
          </p:cNvSpPr>
          <p:nvPr>
            <p:custDataLst>
              <p:tags r:id="rId5"/>
            </p:custDataLst>
          </p:nvPr>
        </p:nvSpPr>
        <p:spPr>
          <a:xfrm>
            <a:off x="799580" y="536712"/>
            <a:ext cx="2036226" cy="682409"/>
          </a:xfrm>
          <a:prstGeom prst="rect">
            <a:avLst/>
          </a:prstGeom>
        </p:spPr>
        <p:txBody>
          <a:bodyPr lIns="0" tIns="0" rIns="0" bIns="0" rtlCol="0" anchor="t">
            <a:spAutoFit/>
          </a:bodyPr>
          <a:lstStyle/>
          <a:p>
            <a:pPr algn="ctr">
              <a:lnSpc>
                <a:spcPts val="2799"/>
              </a:lnSpc>
            </a:pPr>
            <a:r>
              <a:rPr lang="fr-CA" sz="1999">
                <a:solidFill>
                  <a:srgbClr val="FFFFFF"/>
                </a:solidFill>
                <a:latin typeface="Playfair Display Bold"/>
                <a:ea typeface="Playfair Display Bold"/>
                <a:cs typeface="Playfair Display Bold"/>
                <a:sym typeface="Playfair Display Bold"/>
              </a:rPr>
              <a:t>Comportement au travail</a:t>
            </a:r>
          </a:p>
        </p:txBody>
      </p:sp>
      <p:grpSp>
        <p:nvGrpSpPr>
          <p:cNvPr id="9" name="Group 9"/>
          <p:cNvGrpSpPr>
            <a:grpSpLocks noGrp="1" noUngrp="1" noRot="1" noMove="1" noResize="1"/>
          </p:cNvGrpSpPr>
          <p:nvPr>
            <p:custDataLst>
              <p:tags r:id="rId6"/>
            </p:custDataLst>
          </p:nvPr>
        </p:nvGrpSpPr>
        <p:grpSpPr>
          <a:xfrm>
            <a:off x="404131" y="4115225"/>
            <a:ext cx="2827126" cy="1179800"/>
            <a:chOff x="0" y="0"/>
            <a:chExt cx="973846" cy="406400"/>
          </a:xfrm>
        </p:grpSpPr>
        <p:sp>
          <p:nvSpPr>
            <p:cNvPr id="10" name="Freeform 10"/>
            <p:cNvSpPr>
              <a:spLocks noGrp="1" noRot="1" noMove="1" noResize="1" noEditPoints="1" noAdjustHandles="1" noChangeArrowheads="1" noChangeShapeType="1"/>
            </p:cNvSpPr>
            <p:nvPr/>
          </p:nvSpPr>
          <p:spPr>
            <a:xfrm>
              <a:off x="0" y="0"/>
              <a:ext cx="973846" cy="406400"/>
            </a:xfrm>
            <a:custGeom>
              <a:avLst/>
              <a:gdLst/>
              <a:ahLst/>
              <a:cxnLst/>
              <a:rect l="l" t="t" r="r" b="b"/>
              <a:pathLst>
                <a:path w="973846" h="406400">
                  <a:moveTo>
                    <a:pt x="770647" y="0"/>
                  </a:moveTo>
                  <a:cubicBezTo>
                    <a:pt x="882871" y="0"/>
                    <a:pt x="973846" y="90976"/>
                    <a:pt x="973846" y="203200"/>
                  </a:cubicBezTo>
                  <a:cubicBezTo>
                    <a:pt x="973846" y="315424"/>
                    <a:pt x="882871" y="406400"/>
                    <a:pt x="770647" y="406400"/>
                  </a:cubicBezTo>
                  <a:lnTo>
                    <a:pt x="203200" y="406400"/>
                  </a:lnTo>
                  <a:cubicBezTo>
                    <a:pt x="90976" y="406400"/>
                    <a:pt x="0" y="315424"/>
                    <a:pt x="0" y="203200"/>
                  </a:cubicBezTo>
                  <a:cubicBezTo>
                    <a:pt x="0" y="90976"/>
                    <a:pt x="90976" y="0"/>
                    <a:pt x="203200" y="0"/>
                  </a:cubicBezTo>
                  <a:close/>
                </a:path>
              </a:pathLst>
            </a:custGeom>
            <a:solidFill>
              <a:srgbClr val="FFD400"/>
            </a:solidFill>
          </p:spPr>
          <p:txBody>
            <a:bodyPr/>
            <a:lstStyle/>
            <a:p>
              <a:endParaRPr lang="fr-CA"/>
            </a:p>
          </p:txBody>
        </p:sp>
        <p:sp>
          <p:nvSpPr>
            <p:cNvPr id="11" name="TextBox 11"/>
            <p:cNvSpPr txBox="1">
              <a:spLocks noGrp="1" noRot="1" noMove="1" noResize="1" noEditPoints="1" noAdjustHandles="1" noChangeArrowheads="1" noChangeShapeType="1"/>
            </p:cNvSpPr>
            <p:nvPr/>
          </p:nvSpPr>
          <p:spPr>
            <a:xfrm>
              <a:off x="0" y="-38100"/>
              <a:ext cx="973846" cy="444500"/>
            </a:xfrm>
            <a:prstGeom prst="rect">
              <a:avLst/>
            </a:prstGeom>
          </p:spPr>
          <p:txBody>
            <a:bodyPr lIns="50800" tIns="50800" rIns="50800" bIns="50800" rtlCol="0" anchor="ctr"/>
            <a:lstStyle/>
            <a:p>
              <a:pPr algn="ctr">
                <a:lnSpc>
                  <a:spcPts val="3217"/>
                </a:lnSpc>
              </a:pPr>
              <a:endParaRPr/>
            </a:p>
          </p:txBody>
        </p:sp>
      </p:grpSp>
      <p:sp>
        <p:nvSpPr>
          <p:cNvPr id="12" name="TextBox 12"/>
          <p:cNvSpPr txBox="1">
            <a:spLocks noGrp="1" noRot="1" noMove="1" noResize="1" noEditPoints="1" noAdjustHandles="1" noChangeArrowheads="1" noChangeShapeType="1"/>
          </p:cNvSpPr>
          <p:nvPr>
            <p:custDataLst>
              <p:tags r:id="rId7"/>
            </p:custDataLst>
          </p:nvPr>
        </p:nvSpPr>
        <p:spPr>
          <a:xfrm>
            <a:off x="791818" y="4525791"/>
            <a:ext cx="2051751" cy="330092"/>
          </a:xfrm>
          <a:prstGeom prst="rect">
            <a:avLst/>
          </a:prstGeom>
        </p:spPr>
        <p:txBody>
          <a:bodyPr lIns="0" tIns="0" rIns="0" bIns="0" rtlCol="0" anchor="t">
            <a:spAutoFit/>
          </a:bodyPr>
          <a:lstStyle/>
          <a:p>
            <a:pPr algn="l">
              <a:lnSpc>
                <a:spcPts val="2799"/>
              </a:lnSpc>
            </a:pPr>
            <a:r>
              <a:rPr lang="fr-CA" sz="1999">
                <a:solidFill>
                  <a:srgbClr val="FFFFFF"/>
                </a:solidFill>
                <a:latin typeface="Playfair Display Bold"/>
                <a:ea typeface="Playfair Display Bold"/>
                <a:cs typeface="Playfair Display Bold"/>
                <a:sym typeface="Playfair Display Bold"/>
              </a:rPr>
              <a:t>Conflit d’intérêts</a:t>
            </a:r>
          </a:p>
        </p:txBody>
      </p:sp>
      <p:grpSp>
        <p:nvGrpSpPr>
          <p:cNvPr id="13" name="Group 13"/>
          <p:cNvGrpSpPr>
            <a:grpSpLocks noGrp="1" noUngrp="1" noRot="1" noMove="1" noResize="1"/>
          </p:cNvGrpSpPr>
          <p:nvPr>
            <p:custDataLst>
              <p:tags r:id="rId8"/>
            </p:custDataLst>
          </p:nvPr>
        </p:nvGrpSpPr>
        <p:grpSpPr>
          <a:xfrm>
            <a:off x="404131" y="7183297"/>
            <a:ext cx="2827126" cy="1179800"/>
            <a:chOff x="0" y="0"/>
            <a:chExt cx="973846" cy="406400"/>
          </a:xfrm>
        </p:grpSpPr>
        <p:sp>
          <p:nvSpPr>
            <p:cNvPr id="14" name="Freeform 14"/>
            <p:cNvSpPr>
              <a:spLocks noGrp="1" noRot="1" noMove="1" noResize="1" noEditPoints="1" noAdjustHandles="1" noChangeArrowheads="1" noChangeShapeType="1"/>
            </p:cNvSpPr>
            <p:nvPr/>
          </p:nvSpPr>
          <p:spPr>
            <a:xfrm>
              <a:off x="0" y="0"/>
              <a:ext cx="973846" cy="406400"/>
            </a:xfrm>
            <a:custGeom>
              <a:avLst/>
              <a:gdLst/>
              <a:ahLst/>
              <a:cxnLst/>
              <a:rect l="l" t="t" r="r" b="b"/>
              <a:pathLst>
                <a:path w="973846" h="406400">
                  <a:moveTo>
                    <a:pt x="770647" y="0"/>
                  </a:moveTo>
                  <a:cubicBezTo>
                    <a:pt x="882871" y="0"/>
                    <a:pt x="973846" y="90976"/>
                    <a:pt x="973846" y="203200"/>
                  </a:cubicBezTo>
                  <a:cubicBezTo>
                    <a:pt x="973846" y="315424"/>
                    <a:pt x="882871" y="406400"/>
                    <a:pt x="770647" y="406400"/>
                  </a:cubicBezTo>
                  <a:lnTo>
                    <a:pt x="203200" y="406400"/>
                  </a:lnTo>
                  <a:cubicBezTo>
                    <a:pt x="90976" y="406400"/>
                    <a:pt x="0" y="315424"/>
                    <a:pt x="0" y="203200"/>
                  </a:cubicBezTo>
                  <a:cubicBezTo>
                    <a:pt x="0" y="90976"/>
                    <a:pt x="90976" y="0"/>
                    <a:pt x="203200" y="0"/>
                  </a:cubicBezTo>
                  <a:close/>
                </a:path>
              </a:pathLst>
            </a:custGeom>
            <a:solidFill>
              <a:srgbClr val="FFD400"/>
            </a:solidFill>
          </p:spPr>
          <p:txBody>
            <a:bodyPr/>
            <a:lstStyle/>
            <a:p>
              <a:endParaRPr lang="fr-CA"/>
            </a:p>
          </p:txBody>
        </p:sp>
        <p:sp>
          <p:nvSpPr>
            <p:cNvPr id="15" name="TextBox 15"/>
            <p:cNvSpPr txBox="1">
              <a:spLocks noGrp="1" noRot="1" noMove="1" noResize="1" noEditPoints="1" noAdjustHandles="1" noChangeArrowheads="1" noChangeShapeType="1"/>
            </p:cNvSpPr>
            <p:nvPr/>
          </p:nvSpPr>
          <p:spPr>
            <a:xfrm>
              <a:off x="0" y="-38100"/>
              <a:ext cx="973846" cy="444500"/>
            </a:xfrm>
            <a:prstGeom prst="rect">
              <a:avLst/>
            </a:prstGeom>
          </p:spPr>
          <p:txBody>
            <a:bodyPr lIns="50800" tIns="50800" rIns="50800" bIns="50800" rtlCol="0" anchor="ctr"/>
            <a:lstStyle/>
            <a:p>
              <a:pPr algn="ctr">
                <a:lnSpc>
                  <a:spcPts val="3217"/>
                </a:lnSpc>
              </a:pPr>
              <a:endParaRPr/>
            </a:p>
          </p:txBody>
        </p:sp>
      </p:grpSp>
      <p:sp>
        <p:nvSpPr>
          <p:cNvPr id="16" name="TextBox 16"/>
          <p:cNvSpPr txBox="1">
            <a:spLocks noGrp="1" noRot="1" noMove="1" noResize="1" noEditPoints="1" noAdjustHandles="1" noChangeArrowheads="1" noChangeShapeType="1"/>
          </p:cNvSpPr>
          <p:nvPr>
            <p:custDataLst>
              <p:tags r:id="rId9"/>
            </p:custDataLst>
          </p:nvPr>
        </p:nvSpPr>
        <p:spPr>
          <a:xfrm>
            <a:off x="799580" y="7417705"/>
            <a:ext cx="2051751" cy="682409"/>
          </a:xfrm>
          <a:prstGeom prst="rect">
            <a:avLst/>
          </a:prstGeom>
        </p:spPr>
        <p:txBody>
          <a:bodyPr lIns="0" tIns="0" rIns="0" bIns="0" rtlCol="0" anchor="t">
            <a:spAutoFit/>
          </a:bodyPr>
          <a:lstStyle/>
          <a:p>
            <a:pPr algn="ctr">
              <a:lnSpc>
                <a:spcPts val="2799"/>
              </a:lnSpc>
            </a:pPr>
            <a:r>
              <a:rPr lang="fr-CA" sz="1999">
                <a:solidFill>
                  <a:srgbClr val="FFFFFF"/>
                </a:solidFill>
                <a:latin typeface="Playfair Display Bold"/>
                <a:ea typeface="Playfair Display Bold"/>
                <a:cs typeface="Playfair Display Bold"/>
                <a:sym typeface="Playfair Display Bold"/>
              </a:rPr>
              <a:t>Confidentialité des données</a:t>
            </a:r>
          </a:p>
        </p:txBody>
      </p:sp>
      <p:sp>
        <p:nvSpPr>
          <p:cNvPr id="17" name="TextBox 17"/>
          <p:cNvSpPr txBox="1"/>
          <p:nvPr>
            <p:custDataLst>
              <p:tags r:id="rId10"/>
            </p:custDataLst>
          </p:nvPr>
        </p:nvSpPr>
        <p:spPr>
          <a:xfrm>
            <a:off x="404131" y="8677422"/>
            <a:ext cx="17489652" cy="1143864"/>
          </a:xfrm>
          <a:prstGeom prst="rect">
            <a:avLst/>
          </a:prstGeom>
        </p:spPr>
        <p:txBody>
          <a:bodyPr lIns="0" tIns="0" rIns="0" bIns="0" rtlCol="0" anchor="t">
            <a:spAutoFit/>
          </a:bodyPr>
          <a:lstStyle/>
          <a:p>
            <a:pPr algn="l">
              <a:lnSpc>
                <a:spcPts val="1820"/>
              </a:lnSpc>
              <a:spcBef>
                <a:spcPct val="0"/>
              </a:spcBef>
            </a:pPr>
            <a:r>
              <a:rPr lang="fr-CA" sz="1400">
                <a:solidFill>
                  <a:srgbClr val="000000"/>
                </a:solidFill>
                <a:latin typeface="Inter"/>
                <a:ea typeface="Inter"/>
                <a:cs typeface="Inter"/>
                <a:sym typeface="Inter"/>
              </a:rPr>
              <a:t>Dans l’exercice de vos fonctions, vous pourrez avoir accès à des renseignements confidentiels concernant le commerce et les employé(e)s de notre commerce. Toute information sur ces sujets ne doit pas être divulguée à quiconque, et vous vous engagez à en respecter la confidentialité. </a:t>
            </a:r>
          </a:p>
          <a:p>
            <a:pPr algn="l">
              <a:lnSpc>
                <a:spcPts val="1820"/>
              </a:lnSpc>
              <a:spcBef>
                <a:spcPct val="0"/>
              </a:spcBef>
            </a:pPr>
            <a:endParaRPr lang="fr-CA" sz="1400">
              <a:solidFill>
                <a:srgbClr val="000000"/>
              </a:solidFill>
              <a:latin typeface="Inter"/>
              <a:ea typeface="Inter"/>
              <a:cs typeface="Inter"/>
              <a:sym typeface="Inter"/>
            </a:endParaRPr>
          </a:p>
          <a:p>
            <a:pPr algn="l">
              <a:lnSpc>
                <a:spcPts val="1820"/>
              </a:lnSpc>
              <a:spcBef>
                <a:spcPct val="0"/>
              </a:spcBef>
            </a:pPr>
            <a:r>
              <a:rPr lang="fr-CA" sz="1400">
                <a:solidFill>
                  <a:srgbClr val="000000"/>
                </a:solidFill>
                <a:latin typeface="Inter"/>
                <a:ea typeface="Inter"/>
                <a:cs typeface="Inter"/>
                <a:sym typeface="Inter"/>
              </a:rPr>
              <a:t>De notre côté, nous nous assurons des mesures à prendre pour la protection des renseignements et des données de nos employé(e)s et nous ne pouvons les utiliser à des fins personnelles. Votre dossier est gardé dans un classeur verrouillé afin de conserver la confidentialité. </a:t>
            </a:r>
          </a:p>
        </p:txBody>
      </p:sp>
      <p:sp>
        <p:nvSpPr>
          <p:cNvPr id="29" name="Espace réservé du numéro de diapositive 28">
            <a:extLst>
              <a:ext uri="{FF2B5EF4-FFF2-40B4-BE49-F238E27FC236}">
                <a16:creationId xmlns:a16="http://schemas.microsoft.com/office/drawing/2014/main" id="{C03EC9DE-00E7-407E-DA1E-C0AADF9F419B}"/>
              </a:ext>
            </a:extLst>
          </p:cNvPr>
          <p:cNvSpPr>
            <a:spLocks noGrp="1" noRot="1" noMove="1" noResize="1" noEditPoints="1" noAdjustHandles="1" noChangeArrowheads="1" noChangeShapeType="1"/>
          </p:cNvSpPr>
          <p:nvPr>
            <p:ph type="sldNum" sz="quarter" idx="12"/>
            <p:custDataLst>
              <p:tags r:id="rId11"/>
            </p:custDataLst>
          </p:nvPr>
        </p:nvSpPr>
        <p:spPr/>
        <p:txBody>
          <a:bodyPr/>
          <a:lstStyle/>
          <a:p>
            <a:fld id="{B6F15528-21DE-4FAA-801E-634DDDAF4B2B}" type="slidenum">
              <a:rPr lang="en-US" smtClean="0"/>
              <a:pPr/>
              <a:t>25</a:t>
            </a:fld>
            <a:endParaRPr lang="en-US"/>
          </a:p>
        </p:txBody>
      </p:sp>
      <p:grpSp>
        <p:nvGrpSpPr>
          <p:cNvPr id="30" name="Groupe 29">
            <a:extLst>
              <a:ext uri="{FF2B5EF4-FFF2-40B4-BE49-F238E27FC236}">
                <a16:creationId xmlns:a16="http://schemas.microsoft.com/office/drawing/2014/main" id="{8F63023B-D1B9-C5FA-B700-CE75D49D8BC4}"/>
              </a:ext>
            </a:extLst>
          </p:cNvPr>
          <p:cNvGrpSpPr/>
          <p:nvPr>
            <p:custDataLst>
              <p:tags r:id="rId12"/>
            </p:custDataLst>
          </p:nvPr>
        </p:nvGrpSpPr>
        <p:grpSpPr>
          <a:xfrm>
            <a:off x="-4018175" y="3162301"/>
            <a:ext cx="3883597" cy="2331326"/>
            <a:chOff x="-2470142" y="1153637"/>
            <a:chExt cx="2311522" cy="1850742"/>
          </a:xfrm>
        </p:grpSpPr>
        <p:sp>
          <p:nvSpPr>
            <p:cNvPr id="31" name="TextBox 3">
              <a:extLst>
                <a:ext uri="{FF2B5EF4-FFF2-40B4-BE49-F238E27FC236}">
                  <a16:creationId xmlns:a16="http://schemas.microsoft.com/office/drawing/2014/main" id="{66033C1A-E1A1-1D17-E3A5-E3971D118456}"/>
                </a:ext>
              </a:extLst>
            </p:cNvPr>
            <p:cNvSpPr txBox="1"/>
            <p:nvPr/>
          </p:nvSpPr>
          <p:spPr>
            <a:xfrm>
              <a:off x="-2456803" y="1153637"/>
              <a:ext cx="2298183" cy="1850742"/>
            </a:xfrm>
            <a:prstGeom prst="rect">
              <a:avLst/>
            </a:prstGeom>
            <a:gradFill flip="none" rotWithShape="1">
              <a:gsLst>
                <a:gs pos="0">
                  <a:srgbClr val="FFD400">
                    <a:tint val="66000"/>
                    <a:satMod val="160000"/>
                  </a:srgbClr>
                </a:gs>
                <a:gs pos="50000">
                  <a:srgbClr val="FFD400">
                    <a:tint val="44500"/>
                    <a:satMod val="160000"/>
                  </a:srgbClr>
                </a:gs>
                <a:gs pos="100000">
                  <a:srgbClr val="FFD400">
                    <a:tint val="23500"/>
                    <a:satMod val="160000"/>
                  </a:srgbClr>
                </a:gs>
              </a:gsLst>
              <a:lin ang="2700000" scaled="1"/>
              <a:tileRect/>
            </a:gradFill>
            <a:ln>
              <a:noFill/>
            </a:ln>
          </p:spPr>
          <p:txBody>
            <a:bodyPr wrap="square" lIns="91440" tIns="182880" rIns="91440" bIns="91440" rtlCol="0">
              <a:noAutofit/>
            </a:bodyPr>
            <a:lstStyle/>
            <a:p>
              <a:pPr marL="512064" marR="0">
                <a:lnSpc>
                  <a:spcPct val="107000"/>
                </a:lnSpc>
                <a:spcBef>
                  <a:spcPts val="0"/>
                </a:spcBef>
                <a:spcAft>
                  <a:spcPts val="800"/>
                </a:spcAft>
              </a:pPr>
              <a:endParaRPr lang="en-US" sz="1400">
                <a:solidFill>
                  <a:srgbClr val="00A76D"/>
                </a:solidFill>
                <a:effectLst/>
              </a:endParaRPr>
            </a:p>
          </p:txBody>
        </p:sp>
        <p:sp>
          <p:nvSpPr>
            <p:cNvPr id="33" name="ZoneTexte 32">
              <a:extLst>
                <a:ext uri="{FF2B5EF4-FFF2-40B4-BE49-F238E27FC236}">
                  <a16:creationId xmlns:a16="http://schemas.microsoft.com/office/drawing/2014/main" id="{F333581A-6DAD-57BC-0123-5CAE21C68CF6}"/>
                </a:ext>
              </a:extLst>
            </p:cNvPr>
            <p:cNvSpPr txBox="1"/>
            <p:nvPr/>
          </p:nvSpPr>
          <p:spPr>
            <a:xfrm>
              <a:off x="-2470142" y="1877524"/>
              <a:ext cx="2298183" cy="1013974"/>
            </a:xfrm>
            <a:prstGeom prst="rect">
              <a:avLst/>
            </a:prstGeom>
            <a:noFill/>
          </p:spPr>
          <p:txBody>
            <a:bodyPr wrap="square" rtlCol="0">
              <a:spAutoFit/>
            </a:bodyPr>
            <a:lstStyle/>
            <a:p>
              <a:pPr rtl="0" fontAlgn="base"/>
              <a:r>
                <a:rPr lang="fr-CA" sz="1100" b="0" i="0">
                  <a:effectLst/>
                  <a:latin typeface="Inter" panose="02000503000000020004" pitchFamily="2" charset="0"/>
                  <a:ea typeface="Inter" panose="02000503000000020004" pitchFamily="2" charset="0"/>
                </a:rPr>
                <a:t>Il est conseillé de donner une définition claire et adaptée de ce que vous entendez par « conflit d’intérêts » selon votre organisation.  </a:t>
              </a:r>
            </a:p>
            <a:p>
              <a:pPr rtl="0" fontAlgn="base"/>
              <a:endParaRPr lang="fr-CA" sz="1100" b="0" i="0">
                <a:effectLst/>
                <a:latin typeface="Inter" panose="02000503000000020004" pitchFamily="2" charset="0"/>
                <a:ea typeface="Inter" panose="02000503000000020004" pitchFamily="2" charset="0"/>
              </a:endParaRPr>
            </a:p>
            <a:p>
              <a:pPr rtl="0" fontAlgn="base"/>
              <a:r>
                <a:rPr lang="fr-CA" sz="1100" b="0" i="0">
                  <a:effectLst/>
                  <a:latin typeface="Inter" panose="02000503000000020004" pitchFamily="2" charset="0"/>
                  <a:ea typeface="Inter" panose="02000503000000020004" pitchFamily="2" charset="0"/>
                </a:rPr>
                <a:t>Exemple : Les intérêts personnels de nos employé(e)s ne doivent pas être ou sembler être incompatibles avec leur poste ou avec le commerce. </a:t>
              </a:r>
            </a:p>
          </p:txBody>
        </p:sp>
      </p:grpSp>
      <p:grpSp>
        <p:nvGrpSpPr>
          <p:cNvPr id="34" name="Groupe 33">
            <a:extLst>
              <a:ext uri="{FF2B5EF4-FFF2-40B4-BE49-F238E27FC236}">
                <a16:creationId xmlns:a16="http://schemas.microsoft.com/office/drawing/2014/main" id="{89E4B87C-DB52-C172-B61E-C06C7149781E}"/>
              </a:ext>
            </a:extLst>
          </p:cNvPr>
          <p:cNvGrpSpPr/>
          <p:nvPr>
            <p:custDataLst>
              <p:tags r:id="rId13"/>
            </p:custDataLst>
          </p:nvPr>
        </p:nvGrpSpPr>
        <p:grpSpPr>
          <a:xfrm>
            <a:off x="-3995764" y="5891000"/>
            <a:ext cx="3861186" cy="4692348"/>
            <a:chOff x="-2480685" y="4743316"/>
            <a:chExt cx="2331394" cy="5841989"/>
          </a:xfrm>
        </p:grpSpPr>
        <p:sp>
          <p:nvSpPr>
            <p:cNvPr id="35" name="TextBox 3">
              <a:extLst>
                <a:ext uri="{FF2B5EF4-FFF2-40B4-BE49-F238E27FC236}">
                  <a16:creationId xmlns:a16="http://schemas.microsoft.com/office/drawing/2014/main" id="{0682F899-E8A4-E625-039C-C92B64C9BFFB}"/>
                </a:ext>
              </a:extLst>
            </p:cNvPr>
            <p:cNvSpPr txBox="1"/>
            <p:nvPr/>
          </p:nvSpPr>
          <p:spPr>
            <a:xfrm>
              <a:off x="-2480685" y="4743316"/>
              <a:ext cx="2331394" cy="5444700"/>
            </a:xfrm>
            <a:prstGeom prst="rect">
              <a:avLst/>
            </a:prstGeom>
            <a:gradFill flip="none" rotWithShape="1">
              <a:gsLst>
                <a:gs pos="0">
                  <a:srgbClr val="FFD400">
                    <a:tint val="66000"/>
                    <a:satMod val="160000"/>
                  </a:srgbClr>
                </a:gs>
                <a:gs pos="50000">
                  <a:srgbClr val="FFD400">
                    <a:tint val="44500"/>
                    <a:satMod val="160000"/>
                  </a:srgbClr>
                </a:gs>
                <a:gs pos="100000">
                  <a:srgbClr val="FFD400">
                    <a:tint val="23500"/>
                    <a:satMod val="160000"/>
                  </a:srgbClr>
                </a:gs>
              </a:gsLst>
              <a:lin ang="2700000" scaled="1"/>
              <a:tileRect/>
            </a:gradFill>
            <a:ln>
              <a:noFill/>
            </a:ln>
          </p:spPr>
          <p:txBody>
            <a:bodyPr wrap="square" lIns="91440" tIns="182880" rIns="91440" bIns="91440" rtlCol="0">
              <a:noAutofit/>
            </a:bodyPr>
            <a:lstStyle/>
            <a:p>
              <a:pPr marL="512064" marR="0">
                <a:lnSpc>
                  <a:spcPct val="107000"/>
                </a:lnSpc>
                <a:spcBef>
                  <a:spcPts val="0"/>
                </a:spcBef>
                <a:spcAft>
                  <a:spcPts val="800"/>
                </a:spcAft>
              </a:pPr>
              <a:endParaRPr lang="en-US" sz="1400">
                <a:solidFill>
                  <a:srgbClr val="00A76D"/>
                </a:solidFill>
                <a:effectLst/>
              </a:endParaRPr>
            </a:p>
          </p:txBody>
        </p:sp>
        <p:sp>
          <p:nvSpPr>
            <p:cNvPr id="36" name="ZoneTexte 35">
              <a:extLst>
                <a:ext uri="{FF2B5EF4-FFF2-40B4-BE49-F238E27FC236}">
                  <a16:creationId xmlns:a16="http://schemas.microsoft.com/office/drawing/2014/main" id="{F9C62FA7-D5C5-E666-8F85-8BD625315E17}"/>
                </a:ext>
              </a:extLst>
            </p:cNvPr>
            <p:cNvSpPr txBox="1"/>
            <p:nvPr/>
          </p:nvSpPr>
          <p:spPr>
            <a:xfrm>
              <a:off x="-2419229" y="6015849"/>
              <a:ext cx="2181419" cy="4569456"/>
            </a:xfrm>
            <a:prstGeom prst="rect">
              <a:avLst/>
            </a:prstGeom>
            <a:noFill/>
          </p:spPr>
          <p:txBody>
            <a:bodyPr wrap="square" rtlCol="0">
              <a:spAutoFit/>
            </a:bodyPr>
            <a:lstStyle/>
            <a:p>
              <a:pPr rtl="0" fontAlgn="base">
                <a:lnSpc>
                  <a:spcPct val="150000"/>
                </a:lnSpc>
              </a:pPr>
              <a:r>
                <a:rPr lang="fr-CA" sz="1100" b="0" i="1">
                  <a:effectLst/>
                  <a:latin typeface="Inter" panose="02000503000000020004" pitchFamily="2" charset="0"/>
                  <a:ea typeface="Inter" panose="02000503000000020004" pitchFamily="2" charset="0"/>
                </a:rPr>
                <a:t>Dans le respect de la </a:t>
              </a:r>
              <a:r>
                <a:rPr lang="fr-CA" sz="1100" b="1" i="1" u="sng" strike="noStrike">
                  <a:effectLst/>
                  <a:latin typeface="Inter" panose="02000503000000020004" pitchFamily="2" charset="0"/>
                  <a:ea typeface="Inter" panose="02000503000000020004" pitchFamily="2" charset="0"/>
                  <a:hlinkClick r:id="rId18">
                    <a:extLst>
                      <a:ext uri="{A12FA001-AC4F-418D-AE19-62706E023703}">
                        <ahyp:hlinkClr xmlns:ahyp="http://schemas.microsoft.com/office/drawing/2018/hyperlinkcolor" val="tx"/>
                      </a:ext>
                    </a:extLst>
                  </a:hlinkClick>
                </a:rPr>
                <a:t>Loi 25</a:t>
              </a:r>
              <a:r>
                <a:rPr lang="fr-CA" sz="1100" b="0" i="1">
                  <a:effectLst/>
                  <a:latin typeface="Inter" panose="02000503000000020004" pitchFamily="2" charset="0"/>
                  <a:ea typeface="Inter" panose="02000503000000020004" pitchFamily="2" charset="0"/>
                </a:rPr>
                <a:t>, Loi modernisant des dispositions législatives en matière de protection des renseignements personnels, le commerce</a:t>
              </a:r>
              <a:r>
                <a:rPr lang="fr-CA" sz="1100" b="0" i="0">
                  <a:effectLst/>
                  <a:latin typeface="Inter" panose="02000503000000020004" pitchFamily="2" charset="0"/>
                  <a:ea typeface="Inter" panose="02000503000000020004" pitchFamily="2" charset="0"/>
                </a:rPr>
                <a:t> doit garantir la confidentialité des renseignements recueillis, et ce, à tous les niveaux hiérarchiques. En effet, tant la direction que les employé(e)s ne doivent pas dévoiler de renseignements personnels pour assurer le respect des client(e)s, des fournisseurs et des employé(e)s. Pour obtenir de l’aide dans la rédaction de cette politique, vous pouvez vous référer : </a:t>
              </a:r>
              <a:r>
                <a:rPr lang="fr-CA" sz="1100" b="1" i="0" u="sng" strike="noStrike">
                  <a:effectLst/>
                  <a:latin typeface="Inter" panose="02000503000000020004" pitchFamily="2" charset="0"/>
                  <a:ea typeface="Inter" panose="02000503000000020004" pitchFamily="2" charset="0"/>
                  <a:hlinkClick r:id="rId18">
                    <a:extLst>
                      <a:ext uri="{A12FA001-AC4F-418D-AE19-62706E023703}">
                        <ahyp:hlinkClr xmlns:ahyp="http://schemas.microsoft.com/office/drawing/2018/hyperlinkcolor" val="tx"/>
                      </a:ext>
                    </a:extLst>
                  </a:hlinkClick>
                </a:rPr>
                <a:t>Loi 25</a:t>
              </a:r>
              <a:r>
                <a:rPr lang="fr-CA" sz="1100" b="0" i="0">
                  <a:effectLst/>
                  <a:latin typeface="Inter" panose="02000503000000020004" pitchFamily="2" charset="0"/>
                  <a:ea typeface="Inter" panose="02000503000000020004" pitchFamily="2" charset="0"/>
                </a:rPr>
                <a:t> </a:t>
              </a:r>
            </a:p>
            <a:p>
              <a:pPr rtl="0" fontAlgn="base">
                <a:lnSpc>
                  <a:spcPct val="150000"/>
                </a:lnSpc>
              </a:pPr>
              <a:r>
                <a:rPr lang="fr-CA" sz="1100" b="0" i="0">
                  <a:effectLst/>
                  <a:latin typeface="Inter" panose="02000503000000020004" pitchFamily="2" charset="0"/>
                  <a:ea typeface="Inter" panose="02000503000000020004" pitchFamily="2" charset="0"/>
                </a:rPr>
                <a:t>Veuillez-vous référer à la </a:t>
              </a:r>
              <a:r>
                <a:rPr lang="fr-CA" sz="1100" b="1" i="1" u="sng" strike="noStrike">
                  <a:effectLst/>
                  <a:latin typeface="Inter" panose="02000503000000020004" pitchFamily="2" charset="0"/>
                  <a:ea typeface="Inter" panose="02000503000000020004" pitchFamily="2" charset="0"/>
                  <a:hlinkClick r:id="rId19">
                    <a:extLst>
                      <a:ext uri="{A12FA001-AC4F-418D-AE19-62706E023703}">
                        <ahyp:hlinkClr xmlns:ahyp="http://schemas.microsoft.com/office/drawing/2018/hyperlinkcolor" val="tx"/>
                      </a:ext>
                    </a:extLst>
                  </a:hlinkClick>
                </a:rPr>
                <a:t>Loi sur l’accès à l’information</a:t>
              </a:r>
              <a:r>
                <a:rPr lang="fr-CA" sz="1100" b="0" i="0">
                  <a:effectLst/>
                  <a:latin typeface="Inter" panose="02000503000000020004" pitchFamily="2" charset="0"/>
                  <a:ea typeface="Inter" panose="02000503000000020004" pitchFamily="2" charset="0"/>
                </a:rPr>
                <a:t>. </a:t>
              </a:r>
            </a:p>
            <a:p>
              <a:endParaRPr lang="fr-CA"/>
            </a:p>
          </p:txBody>
        </p:sp>
      </p:grpSp>
      <p:pic>
        <p:nvPicPr>
          <p:cNvPr id="39" name="Picture 3">
            <a:extLst>
              <a:ext uri="{FF2B5EF4-FFF2-40B4-BE49-F238E27FC236}">
                <a16:creationId xmlns:a16="http://schemas.microsoft.com/office/drawing/2014/main" id="{2C3A625C-011C-D86A-1C48-E53E7C604CA7}"/>
              </a:ext>
            </a:extLst>
          </p:cNvPr>
          <p:cNvPicPr>
            <a:picLocks noChangeAspect="1" noChangeArrowheads="1"/>
          </p:cNvPicPr>
          <p:nvPr>
            <p:custDataLst>
              <p:tags r:id="rId14"/>
            </p:custDataLst>
          </p:nvPr>
        </p:nvPicPr>
        <p:blipFill>
          <a:blip r:embed="rId20">
            <a:extLst>
              <a:ext uri="{28A0092B-C50C-407E-A947-70E740481C1C}">
                <a14:useLocalDpi xmlns:a14="http://schemas.microsoft.com/office/drawing/2010/main" val="0"/>
              </a:ext>
            </a:extLst>
          </a:blip>
          <a:srcRect/>
          <a:stretch>
            <a:fillRect/>
          </a:stretch>
        </p:blipFill>
        <p:spPr bwMode="auto">
          <a:xfrm>
            <a:off x="-2565503" y="3298340"/>
            <a:ext cx="752275" cy="775820"/>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3">
            <a:extLst>
              <a:ext uri="{FF2B5EF4-FFF2-40B4-BE49-F238E27FC236}">
                <a16:creationId xmlns:a16="http://schemas.microsoft.com/office/drawing/2014/main" id="{460B24DB-3D7F-D6EC-2539-93BF22668E5E}"/>
              </a:ext>
            </a:extLst>
          </p:cNvPr>
          <p:cNvPicPr>
            <a:picLocks noChangeAspect="1" noChangeArrowheads="1"/>
          </p:cNvPicPr>
          <p:nvPr>
            <p:custDataLst>
              <p:tags r:id="rId15"/>
            </p:custDataLst>
          </p:nvPr>
        </p:nvPicPr>
        <p:blipFill>
          <a:blip r:embed="rId20">
            <a:extLst>
              <a:ext uri="{28A0092B-C50C-407E-A947-70E740481C1C}">
                <a14:useLocalDpi xmlns:a14="http://schemas.microsoft.com/office/drawing/2010/main" val="0"/>
              </a:ext>
            </a:extLst>
          </a:blip>
          <a:srcRect/>
          <a:stretch>
            <a:fillRect/>
          </a:stretch>
        </p:blipFill>
        <p:spPr bwMode="auto">
          <a:xfrm>
            <a:off x="-2527403" y="6071014"/>
            <a:ext cx="752275" cy="77582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E3E1E1"/>
        </a:solidFill>
        <a:effectLst/>
      </p:bgPr>
    </p:bg>
    <p:spTree>
      <p:nvGrpSpPr>
        <p:cNvPr id="1" name=""/>
        <p:cNvGrpSpPr/>
        <p:nvPr/>
      </p:nvGrpSpPr>
      <p:grpSpPr>
        <a:xfrm>
          <a:off x="0" y="0"/>
          <a:ext cx="0" cy="0"/>
          <a:chOff x="0" y="0"/>
          <a:chExt cx="0" cy="0"/>
        </a:xfrm>
      </p:grpSpPr>
      <p:sp>
        <p:nvSpPr>
          <p:cNvPr id="2" name="TextBox 2"/>
          <p:cNvSpPr txBox="1"/>
          <p:nvPr>
            <p:custDataLst>
              <p:tags r:id="rId1"/>
            </p:custDataLst>
          </p:nvPr>
        </p:nvSpPr>
        <p:spPr>
          <a:xfrm>
            <a:off x="2660613" y="5276103"/>
            <a:ext cx="9525" cy="622827"/>
          </a:xfrm>
          <a:prstGeom prst="rect">
            <a:avLst/>
          </a:prstGeom>
        </p:spPr>
        <p:txBody>
          <a:bodyPr lIns="0" tIns="0" rIns="0" bIns="0" rtlCol="0" anchor="t">
            <a:spAutoFit/>
          </a:bodyPr>
          <a:lstStyle/>
          <a:p>
            <a:pPr algn="ctr">
              <a:lnSpc>
                <a:spcPts val="5040"/>
              </a:lnSpc>
            </a:pPr>
            <a:endParaRPr/>
          </a:p>
        </p:txBody>
      </p:sp>
      <p:sp>
        <p:nvSpPr>
          <p:cNvPr id="3" name="TextBox 3"/>
          <p:cNvSpPr txBox="1"/>
          <p:nvPr>
            <p:custDataLst>
              <p:tags r:id="rId2"/>
            </p:custDataLst>
          </p:nvPr>
        </p:nvSpPr>
        <p:spPr>
          <a:xfrm>
            <a:off x="404131" y="2229037"/>
            <a:ext cx="17489652" cy="1004762"/>
          </a:xfrm>
          <a:prstGeom prst="rect">
            <a:avLst/>
          </a:prstGeom>
        </p:spPr>
        <p:txBody>
          <a:bodyPr lIns="0" tIns="0" rIns="0" bIns="0" rtlCol="0" anchor="t">
            <a:spAutoFit/>
          </a:bodyPr>
          <a:lstStyle/>
          <a:p>
            <a:pPr algn="l">
              <a:lnSpc>
                <a:spcPts val="1960"/>
              </a:lnSpc>
              <a:spcBef>
                <a:spcPct val="0"/>
              </a:spcBef>
            </a:pPr>
            <a:r>
              <a:rPr lang="fr-CA" sz="1400" dirty="0">
                <a:solidFill>
                  <a:srgbClr val="000000"/>
                </a:solidFill>
                <a:latin typeface="Inter"/>
                <a:ea typeface="Inter"/>
                <a:cs typeface="Inter"/>
                <a:sym typeface="Inter"/>
              </a:rPr>
              <a:t>Nous reconnaissons l’importance de maintenir un milieu de travail sain et sécuritaire et nous nous engageons à prendre les moyens préventifs et à appliquer les correctifs nécessaires afin de protéger et de promouvoir la santé et la sécurité de nos employé(e)s, de nos client(e)s et du public en général. Notre commerce s’attend à ce que chaque employé(e) soit apte à effectuer ses tâches lorsqu’il(elle) est en fonction et qu’il(elle) le demeure durant ses heures de travail. Nous misons également sur nos employé(e)s pour projeter une image professionnelle en tout temps. C’est donc dans cette optique que la présente politique a été mise en place. Pour vous référer à la politique, veuillez prendre connaissance de notre </a:t>
            </a:r>
            <a:r>
              <a:rPr lang="fr-CA" sz="1400" dirty="0">
                <a:solidFill>
                  <a:srgbClr val="000000"/>
                </a:solidFill>
                <a:latin typeface="Inter"/>
                <a:ea typeface="Inter"/>
                <a:cs typeface="Inter"/>
                <a:sym typeface="Inter"/>
                <a:hlinkClick r:id="rId14"/>
              </a:rPr>
              <a:t>politique alcool et drogues</a:t>
            </a:r>
            <a:r>
              <a:rPr lang="fr-CA" sz="1400" dirty="0">
                <a:solidFill>
                  <a:srgbClr val="000000"/>
                </a:solidFill>
                <a:latin typeface="Inter"/>
                <a:ea typeface="Inter"/>
                <a:cs typeface="Inter"/>
                <a:sym typeface="Inter"/>
              </a:rPr>
              <a:t>.</a:t>
            </a:r>
            <a:endParaRPr lang="fr-CA" sz="1400" dirty="0">
              <a:highlight>
                <a:srgbClr val="FFFF00"/>
              </a:highlight>
              <a:latin typeface="Inter"/>
              <a:ea typeface="Inter"/>
              <a:cs typeface="Inter"/>
              <a:sym typeface="Inter"/>
            </a:endParaRPr>
          </a:p>
        </p:txBody>
      </p:sp>
      <p:sp>
        <p:nvSpPr>
          <p:cNvPr id="4" name="TextBox 4"/>
          <p:cNvSpPr txBox="1"/>
          <p:nvPr>
            <p:custDataLst>
              <p:tags r:id="rId3"/>
            </p:custDataLst>
          </p:nvPr>
        </p:nvSpPr>
        <p:spPr>
          <a:xfrm>
            <a:off x="404131" y="6349418"/>
            <a:ext cx="17335481" cy="915345"/>
          </a:xfrm>
          <a:prstGeom prst="rect">
            <a:avLst/>
          </a:prstGeom>
        </p:spPr>
        <p:txBody>
          <a:bodyPr lIns="0" tIns="0" rIns="0" bIns="0" rtlCol="0" anchor="t">
            <a:spAutoFit/>
          </a:bodyPr>
          <a:lstStyle/>
          <a:p>
            <a:pPr algn="l">
              <a:lnSpc>
                <a:spcPts val="1820"/>
              </a:lnSpc>
              <a:spcBef>
                <a:spcPct val="0"/>
              </a:spcBef>
            </a:pPr>
            <a:r>
              <a:rPr lang="fr-CA" sz="1400" dirty="0">
                <a:solidFill>
                  <a:srgbClr val="000000"/>
                </a:solidFill>
                <a:latin typeface="Inter"/>
                <a:ea typeface="Inter"/>
                <a:cs typeface="Inter"/>
                <a:sym typeface="Inter"/>
              </a:rPr>
              <a:t>La consommation de tabac, y compris le tabac à chiquer, et l’usage d’une cigarette électronique sont strictement interdits dans tous nos locaux. Ceci inclut les escaliers, ascenseurs, couloirs, toilettes, stationnements sous-terrain, etc. La même interdiction prévaut dans tous les véhicules du commerce, y compris les véhicules loués dans le cadre des fonctions professionnelles de nos employé(e)s. </a:t>
            </a:r>
          </a:p>
          <a:p>
            <a:pPr>
              <a:lnSpc>
                <a:spcPts val="1820"/>
              </a:lnSpc>
              <a:spcBef>
                <a:spcPct val="0"/>
              </a:spcBef>
            </a:pPr>
            <a:r>
              <a:rPr lang="fr-CA" sz="1400" dirty="0">
                <a:solidFill>
                  <a:srgbClr val="000000"/>
                </a:solidFill>
                <a:latin typeface="Inter"/>
                <a:ea typeface="Inter"/>
                <a:cs typeface="Inter"/>
                <a:sym typeface="Inter"/>
              </a:rPr>
              <a:t>Si vous souhaitez consommer des </a:t>
            </a:r>
            <a:r>
              <a:rPr lang="fr-CA" sz="1400" dirty="0" err="1">
                <a:solidFill>
                  <a:srgbClr val="000000"/>
                </a:solidFill>
                <a:latin typeface="Inter"/>
                <a:ea typeface="Inter"/>
                <a:cs typeface="Inter"/>
                <a:sym typeface="Inter"/>
              </a:rPr>
              <a:t>prodanti-tabacuits</a:t>
            </a:r>
            <a:r>
              <a:rPr lang="fr-CA" sz="1400" dirty="0">
                <a:solidFill>
                  <a:srgbClr val="000000"/>
                </a:solidFill>
                <a:latin typeface="Inter"/>
                <a:ea typeface="Inter"/>
                <a:cs typeface="Inter"/>
                <a:sym typeface="Inter"/>
              </a:rPr>
              <a:t> du tabac ou faire l’usage d’une cigarette électronique, vous pouvez le faire pendant vos pauses et vos périodes de repas, à l’extérieur de nos locaux, et à plus de neuf mètres des portes. La </a:t>
            </a:r>
            <a:r>
              <a:rPr lang="fr-CA" sz="1400" dirty="0">
                <a:solidFill>
                  <a:srgbClr val="000000"/>
                </a:solidFill>
                <a:latin typeface="Inter"/>
                <a:ea typeface="Inter"/>
                <a:cs typeface="Inter"/>
                <a:sym typeface="Inter"/>
                <a:hlinkClick r:id="rId15"/>
              </a:rPr>
              <a:t>politique anti-tabac et anti-cigarette électronique </a:t>
            </a:r>
            <a:r>
              <a:rPr lang="fr-CA" sz="1400" dirty="0">
                <a:solidFill>
                  <a:srgbClr val="000000"/>
                </a:solidFill>
                <a:latin typeface="Inter"/>
                <a:ea typeface="Inter"/>
                <a:cs typeface="Inter"/>
                <a:sym typeface="Inter"/>
              </a:rPr>
              <a:t>s’applique également à tous(tes) les visiteur(</a:t>
            </a:r>
            <a:r>
              <a:rPr lang="fr-CA" sz="1400" dirty="0" err="1">
                <a:solidFill>
                  <a:srgbClr val="000000"/>
                </a:solidFill>
                <a:latin typeface="Inter"/>
                <a:ea typeface="Inter"/>
                <a:cs typeface="Inter"/>
                <a:sym typeface="Inter"/>
              </a:rPr>
              <a:t>euse</a:t>
            </a:r>
            <a:r>
              <a:rPr lang="fr-CA" sz="1400" dirty="0">
                <a:solidFill>
                  <a:srgbClr val="000000"/>
                </a:solidFill>
                <a:latin typeface="Inter"/>
                <a:ea typeface="Inter"/>
                <a:cs typeface="Inter"/>
                <a:sym typeface="Inter"/>
              </a:rPr>
              <a:t>)s et client(e)s. </a:t>
            </a:r>
          </a:p>
        </p:txBody>
      </p:sp>
      <p:grpSp>
        <p:nvGrpSpPr>
          <p:cNvPr id="5" name="Group 5"/>
          <p:cNvGrpSpPr>
            <a:grpSpLocks noGrp="1" noUngrp="1" noRot="1" noMove="1" noResize="1"/>
          </p:cNvGrpSpPr>
          <p:nvPr>
            <p:custDataLst>
              <p:tags r:id="rId4"/>
            </p:custDataLst>
          </p:nvPr>
        </p:nvGrpSpPr>
        <p:grpSpPr>
          <a:xfrm>
            <a:off x="404131" y="302304"/>
            <a:ext cx="2827126" cy="1179800"/>
            <a:chOff x="0" y="0"/>
            <a:chExt cx="973846" cy="406400"/>
          </a:xfrm>
        </p:grpSpPr>
        <p:sp>
          <p:nvSpPr>
            <p:cNvPr id="6" name="Freeform 6"/>
            <p:cNvSpPr>
              <a:spLocks noGrp="1" noRot="1" noMove="1" noResize="1" noEditPoints="1" noAdjustHandles="1" noChangeArrowheads="1" noChangeShapeType="1"/>
            </p:cNvSpPr>
            <p:nvPr/>
          </p:nvSpPr>
          <p:spPr>
            <a:xfrm>
              <a:off x="0" y="0"/>
              <a:ext cx="973846" cy="406400"/>
            </a:xfrm>
            <a:custGeom>
              <a:avLst/>
              <a:gdLst/>
              <a:ahLst/>
              <a:cxnLst/>
              <a:rect l="l" t="t" r="r" b="b"/>
              <a:pathLst>
                <a:path w="973846" h="406400">
                  <a:moveTo>
                    <a:pt x="770647" y="0"/>
                  </a:moveTo>
                  <a:cubicBezTo>
                    <a:pt x="882871" y="0"/>
                    <a:pt x="973846" y="90976"/>
                    <a:pt x="973846" y="203200"/>
                  </a:cubicBezTo>
                  <a:cubicBezTo>
                    <a:pt x="973846" y="315424"/>
                    <a:pt x="882871" y="406400"/>
                    <a:pt x="770647" y="406400"/>
                  </a:cubicBezTo>
                  <a:lnTo>
                    <a:pt x="203200" y="406400"/>
                  </a:lnTo>
                  <a:cubicBezTo>
                    <a:pt x="90976" y="406400"/>
                    <a:pt x="0" y="315424"/>
                    <a:pt x="0" y="203200"/>
                  </a:cubicBezTo>
                  <a:cubicBezTo>
                    <a:pt x="0" y="90976"/>
                    <a:pt x="90976" y="0"/>
                    <a:pt x="203200" y="0"/>
                  </a:cubicBezTo>
                  <a:close/>
                </a:path>
              </a:pathLst>
            </a:custGeom>
            <a:solidFill>
              <a:srgbClr val="FFD400"/>
            </a:solidFill>
          </p:spPr>
          <p:txBody>
            <a:bodyPr/>
            <a:lstStyle/>
            <a:p>
              <a:endParaRPr lang="fr-CA"/>
            </a:p>
          </p:txBody>
        </p:sp>
        <p:sp>
          <p:nvSpPr>
            <p:cNvPr id="7" name="TextBox 7"/>
            <p:cNvSpPr txBox="1">
              <a:spLocks noGrp="1" noRot="1" noMove="1" noResize="1" noEditPoints="1" noAdjustHandles="1" noChangeArrowheads="1" noChangeShapeType="1"/>
            </p:cNvSpPr>
            <p:nvPr/>
          </p:nvSpPr>
          <p:spPr>
            <a:xfrm>
              <a:off x="0" y="-38100"/>
              <a:ext cx="973846" cy="444500"/>
            </a:xfrm>
            <a:prstGeom prst="rect">
              <a:avLst/>
            </a:prstGeom>
          </p:spPr>
          <p:txBody>
            <a:bodyPr lIns="50800" tIns="50800" rIns="50800" bIns="50800" rtlCol="0" anchor="ctr"/>
            <a:lstStyle/>
            <a:p>
              <a:pPr algn="ctr">
                <a:lnSpc>
                  <a:spcPts val="3217"/>
                </a:lnSpc>
              </a:pPr>
              <a:endParaRPr/>
            </a:p>
          </p:txBody>
        </p:sp>
      </p:grpSp>
      <p:sp>
        <p:nvSpPr>
          <p:cNvPr id="8" name="TextBox 8"/>
          <p:cNvSpPr txBox="1">
            <a:spLocks noGrp="1" noRot="1" noMove="1" noResize="1" noEditPoints="1" noAdjustHandles="1" noChangeArrowheads="1" noChangeShapeType="1"/>
          </p:cNvSpPr>
          <p:nvPr>
            <p:custDataLst>
              <p:tags r:id="rId5"/>
            </p:custDataLst>
          </p:nvPr>
        </p:nvSpPr>
        <p:spPr>
          <a:xfrm>
            <a:off x="801681" y="712870"/>
            <a:ext cx="2032024" cy="330092"/>
          </a:xfrm>
          <a:prstGeom prst="rect">
            <a:avLst/>
          </a:prstGeom>
        </p:spPr>
        <p:txBody>
          <a:bodyPr lIns="0" tIns="0" rIns="0" bIns="0" rtlCol="0" anchor="t">
            <a:spAutoFit/>
          </a:bodyPr>
          <a:lstStyle/>
          <a:p>
            <a:pPr algn="l">
              <a:lnSpc>
                <a:spcPts val="2799"/>
              </a:lnSpc>
            </a:pPr>
            <a:r>
              <a:rPr lang="en-US" sz="1999">
                <a:solidFill>
                  <a:srgbClr val="FFFFFF"/>
                </a:solidFill>
                <a:latin typeface="Playfair Display Bold"/>
                <a:ea typeface="Playfair Display Bold"/>
                <a:cs typeface="Playfair Display Bold"/>
                <a:sym typeface="Playfair Display Bold"/>
              </a:rPr>
              <a:t>Alcool et drogues</a:t>
            </a:r>
          </a:p>
        </p:txBody>
      </p:sp>
      <p:grpSp>
        <p:nvGrpSpPr>
          <p:cNvPr id="9" name="Group 9"/>
          <p:cNvGrpSpPr>
            <a:grpSpLocks noGrp="1" noUngrp="1" noRot="1" noMove="1" noResize="1"/>
          </p:cNvGrpSpPr>
          <p:nvPr>
            <p:custDataLst>
              <p:tags r:id="rId6"/>
            </p:custDataLst>
          </p:nvPr>
        </p:nvGrpSpPr>
        <p:grpSpPr>
          <a:xfrm>
            <a:off x="404131" y="4427084"/>
            <a:ext cx="2827126" cy="1179800"/>
            <a:chOff x="0" y="0"/>
            <a:chExt cx="973846" cy="406400"/>
          </a:xfrm>
        </p:grpSpPr>
        <p:sp>
          <p:nvSpPr>
            <p:cNvPr id="10" name="Freeform 10"/>
            <p:cNvSpPr>
              <a:spLocks noGrp="1" noRot="1" noMove="1" noResize="1" noEditPoints="1" noAdjustHandles="1" noChangeArrowheads="1" noChangeShapeType="1"/>
            </p:cNvSpPr>
            <p:nvPr/>
          </p:nvSpPr>
          <p:spPr>
            <a:xfrm>
              <a:off x="0" y="0"/>
              <a:ext cx="973846" cy="406400"/>
            </a:xfrm>
            <a:custGeom>
              <a:avLst/>
              <a:gdLst/>
              <a:ahLst/>
              <a:cxnLst/>
              <a:rect l="l" t="t" r="r" b="b"/>
              <a:pathLst>
                <a:path w="973846" h="406400">
                  <a:moveTo>
                    <a:pt x="770647" y="0"/>
                  </a:moveTo>
                  <a:cubicBezTo>
                    <a:pt x="882871" y="0"/>
                    <a:pt x="973846" y="90976"/>
                    <a:pt x="973846" y="203200"/>
                  </a:cubicBezTo>
                  <a:cubicBezTo>
                    <a:pt x="973846" y="315424"/>
                    <a:pt x="882871" y="406400"/>
                    <a:pt x="770647" y="406400"/>
                  </a:cubicBezTo>
                  <a:lnTo>
                    <a:pt x="203200" y="406400"/>
                  </a:lnTo>
                  <a:cubicBezTo>
                    <a:pt x="90976" y="406400"/>
                    <a:pt x="0" y="315424"/>
                    <a:pt x="0" y="203200"/>
                  </a:cubicBezTo>
                  <a:cubicBezTo>
                    <a:pt x="0" y="90976"/>
                    <a:pt x="90976" y="0"/>
                    <a:pt x="203200" y="0"/>
                  </a:cubicBezTo>
                  <a:close/>
                </a:path>
              </a:pathLst>
            </a:custGeom>
            <a:solidFill>
              <a:srgbClr val="FFD400"/>
            </a:solidFill>
          </p:spPr>
          <p:txBody>
            <a:bodyPr/>
            <a:lstStyle/>
            <a:p>
              <a:endParaRPr lang="fr-CA"/>
            </a:p>
          </p:txBody>
        </p:sp>
        <p:sp>
          <p:nvSpPr>
            <p:cNvPr id="11" name="TextBox 11"/>
            <p:cNvSpPr txBox="1">
              <a:spLocks noGrp="1" noRot="1" noMove="1" noResize="1" noEditPoints="1" noAdjustHandles="1" noChangeArrowheads="1" noChangeShapeType="1"/>
            </p:cNvSpPr>
            <p:nvPr/>
          </p:nvSpPr>
          <p:spPr>
            <a:xfrm>
              <a:off x="0" y="-38100"/>
              <a:ext cx="973846" cy="444500"/>
            </a:xfrm>
            <a:prstGeom prst="rect">
              <a:avLst/>
            </a:prstGeom>
          </p:spPr>
          <p:txBody>
            <a:bodyPr lIns="50800" tIns="50800" rIns="50800" bIns="50800" rtlCol="0" anchor="ctr"/>
            <a:lstStyle/>
            <a:p>
              <a:pPr algn="ctr">
                <a:lnSpc>
                  <a:spcPts val="3217"/>
                </a:lnSpc>
              </a:pPr>
              <a:endParaRPr/>
            </a:p>
          </p:txBody>
        </p:sp>
      </p:grpSp>
      <p:sp>
        <p:nvSpPr>
          <p:cNvPr id="12" name="TextBox 12"/>
          <p:cNvSpPr txBox="1">
            <a:spLocks noGrp="1" noRot="1" noMove="1" noResize="1" noEditPoints="1" noAdjustHandles="1" noChangeArrowheads="1" noChangeShapeType="1"/>
          </p:cNvSpPr>
          <p:nvPr>
            <p:custDataLst>
              <p:tags r:id="rId7"/>
            </p:custDataLst>
          </p:nvPr>
        </p:nvSpPr>
        <p:spPr>
          <a:xfrm>
            <a:off x="735897" y="4661492"/>
            <a:ext cx="2163593" cy="682409"/>
          </a:xfrm>
          <a:prstGeom prst="rect">
            <a:avLst/>
          </a:prstGeom>
        </p:spPr>
        <p:txBody>
          <a:bodyPr lIns="0" tIns="0" rIns="0" bIns="0" rtlCol="0" anchor="t">
            <a:spAutoFit/>
          </a:bodyPr>
          <a:lstStyle/>
          <a:p>
            <a:pPr algn="ctr">
              <a:lnSpc>
                <a:spcPts val="2799"/>
              </a:lnSpc>
            </a:pPr>
            <a:r>
              <a:rPr lang="fr-CA" sz="1999">
                <a:solidFill>
                  <a:srgbClr val="FFFFFF"/>
                </a:solidFill>
                <a:latin typeface="Playfair Display Bold"/>
                <a:ea typeface="Playfair Display Bold"/>
                <a:cs typeface="Playfair Display Bold"/>
                <a:sym typeface="Playfair Display Bold"/>
              </a:rPr>
              <a:t>Tabac et cigarette électronique</a:t>
            </a:r>
          </a:p>
        </p:txBody>
      </p:sp>
      <p:sp>
        <p:nvSpPr>
          <p:cNvPr id="24" name="Espace réservé du numéro de diapositive 23">
            <a:extLst>
              <a:ext uri="{FF2B5EF4-FFF2-40B4-BE49-F238E27FC236}">
                <a16:creationId xmlns:a16="http://schemas.microsoft.com/office/drawing/2014/main" id="{892FD26F-C8F7-F461-9639-BCC0CEC4AA48}"/>
              </a:ext>
            </a:extLst>
          </p:cNvPr>
          <p:cNvSpPr>
            <a:spLocks noGrp="1" noRot="1" noMove="1" noResize="1" noEditPoints="1" noAdjustHandles="1" noChangeArrowheads="1" noChangeShapeType="1"/>
          </p:cNvSpPr>
          <p:nvPr>
            <p:ph type="sldNum" sz="quarter" idx="12"/>
            <p:custDataLst>
              <p:tags r:id="rId8"/>
            </p:custDataLst>
          </p:nvPr>
        </p:nvSpPr>
        <p:spPr/>
        <p:txBody>
          <a:bodyPr/>
          <a:lstStyle/>
          <a:p>
            <a:fld id="{B6F15528-21DE-4FAA-801E-634DDDAF4B2B}" type="slidenum">
              <a:rPr lang="en-US" smtClean="0"/>
              <a:pPr/>
              <a:t>26</a:t>
            </a:fld>
            <a:endParaRPr lang="en-US"/>
          </a:p>
        </p:txBody>
      </p:sp>
      <p:grpSp>
        <p:nvGrpSpPr>
          <p:cNvPr id="25" name="Groupe 24">
            <a:extLst>
              <a:ext uri="{FF2B5EF4-FFF2-40B4-BE49-F238E27FC236}">
                <a16:creationId xmlns:a16="http://schemas.microsoft.com/office/drawing/2014/main" id="{F92BD187-3521-8924-B2E8-6E9B1A7335DF}"/>
              </a:ext>
            </a:extLst>
          </p:cNvPr>
          <p:cNvGrpSpPr/>
          <p:nvPr>
            <p:custDataLst>
              <p:tags r:id="rId9"/>
            </p:custDataLst>
          </p:nvPr>
        </p:nvGrpSpPr>
        <p:grpSpPr>
          <a:xfrm>
            <a:off x="-3397386" y="306162"/>
            <a:ext cx="3145603" cy="3489180"/>
            <a:chOff x="-2619768" y="401445"/>
            <a:chExt cx="2230016" cy="3124895"/>
          </a:xfrm>
        </p:grpSpPr>
        <p:sp>
          <p:nvSpPr>
            <p:cNvPr id="26" name="TextBox 3">
              <a:extLst>
                <a:ext uri="{FF2B5EF4-FFF2-40B4-BE49-F238E27FC236}">
                  <a16:creationId xmlns:a16="http://schemas.microsoft.com/office/drawing/2014/main" id="{5B564E81-D02D-8D5E-F2BF-2FF1C78BA1E8}"/>
                </a:ext>
              </a:extLst>
            </p:cNvPr>
            <p:cNvSpPr txBox="1"/>
            <p:nvPr/>
          </p:nvSpPr>
          <p:spPr>
            <a:xfrm>
              <a:off x="-2619768" y="401445"/>
              <a:ext cx="2230016" cy="3124895"/>
            </a:xfrm>
            <a:prstGeom prst="rect">
              <a:avLst/>
            </a:prstGeom>
            <a:gradFill flip="none" rotWithShape="1">
              <a:gsLst>
                <a:gs pos="0">
                  <a:srgbClr val="FFD400">
                    <a:tint val="66000"/>
                    <a:satMod val="160000"/>
                  </a:srgbClr>
                </a:gs>
                <a:gs pos="50000">
                  <a:srgbClr val="FFD400">
                    <a:tint val="44500"/>
                    <a:satMod val="160000"/>
                  </a:srgbClr>
                </a:gs>
                <a:gs pos="100000">
                  <a:srgbClr val="FFD400">
                    <a:tint val="23500"/>
                    <a:satMod val="160000"/>
                  </a:srgbClr>
                </a:gs>
              </a:gsLst>
              <a:lin ang="2700000" scaled="1"/>
              <a:tileRect/>
            </a:gradFill>
            <a:ln>
              <a:noFill/>
            </a:ln>
          </p:spPr>
          <p:txBody>
            <a:bodyPr wrap="square" lIns="91440" tIns="182880" rIns="91440" bIns="91440" rtlCol="0">
              <a:noAutofit/>
            </a:bodyPr>
            <a:lstStyle/>
            <a:p>
              <a:pPr marL="512064" marR="0">
                <a:lnSpc>
                  <a:spcPct val="107000"/>
                </a:lnSpc>
                <a:spcBef>
                  <a:spcPts val="0"/>
                </a:spcBef>
                <a:spcAft>
                  <a:spcPts val="800"/>
                </a:spcAft>
              </a:pPr>
              <a:endParaRPr lang="en-US" sz="1400">
                <a:solidFill>
                  <a:srgbClr val="00A76D"/>
                </a:solidFill>
                <a:effectLst/>
              </a:endParaRPr>
            </a:p>
          </p:txBody>
        </p:sp>
        <p:sp>
          <p:nvSpPr>
            <p:cNvPr id="28" name="ZoneTexte 27">
              <a:extLst>
                <a:ext uri="{FF2B5EF4-FFF2-40B4-BE49-F238E27FC236}">
                  <a16:creationId xmlns:a16="http://schemas.microsoft.com/office/drawing/2014/main" id="{B97A86C2-ED01-6C4A-F029-25BF8B728B68}"/>
                </a:ext>
              </a:extLst>
            </p:cNvPr>
            <p:cNvSpPr txBox="1"/>
            <p:nvPr/>
          </p:nvSpPr>
          <p:spPr>
            <a:xfrm>
              <a:off x="-2615414" y="1516396"/>
              <a:ext cx="2178077" cy="1901939"/>
            </a:xfrm>
            <a:prstGeom prst="rect">
              <a:avLst/>
            </a:prstGeom>
            <a:noFill/>
          </p:spPr>
          <p:txBody>
            <a:bodyPr wrap="square" rtlCol="0">
              <a:spAutoFit/>
            </a:bodyPr>
            <a:lstStyle/>
            <a:p>
              <a:pPr algn="l" rtl="0" fontAlgn="base"/>
              <a:r>
                <a:rPr lang="fr-CA" sz="1100" b="0" i="0" dirty="0">
                  <a:effectLst/>
                  <a:latin typeface="Inter" panose="02000503000000020004" pitchFamily="2" charset="0"/>
                  <a:ea typeface="Inter" panose="02000503000000020004" pitchFamily="2" charset="0"/>
                </a:rPr>
                <a:t>Veuillez-vous référer à la </a:t>
              </a:r>
              <a:r>
                <a:rPr lang="fr-CA" sz="1100" b="1" i="1" u="sng" strike="noStrike" dirty="0">
                  <a:effectLst/>
                  <a:latin typeface="Inter" panose="02000503000000020004" pitchFamily="2" charset="0"/>
                  <a:ea typeface="Inter" panose="02000503000000020004" pitchFamily="2" charset="0"/>
                  <a:hlinkClick r:id="rId16">
                    <a:extLst>
                      <a:ext uri="{A12FA001-AC4F-418D-AE19-62706E023703}">
                        <ahyp:hlinkClr xmlns:ahyp="http://schemas.microsoft.com/office/drawing/2018/hyperlinkcolor" val="tx"/>
                      </a:ext>
                    </a:extLst>
                  </a:hlinkClick>
                </a:rPr>
                <a:t>Loi sur l’encadrement du cannabis</a:t>
              </a:r>
              <a:r>
                <a:rPr lang="fr-CA" sz="1100" b="1" i="1" u="sng" dirty="0">
                  <a:effectLst/>
                  <a:latin typeface="Inter" panose="02000503000000020004" pitchFamily="2" charset="0"/>
                  <a:ea typeface="Inter" panose="02000503000000020004" pitchFamily="2" charset="0"/>
                </a:rPr>
                <a:t> au Québec</a:t>
              </a:r>
              <a:r>
                <a:rPr lang="fr-CA" sz="1100" b="0" i="0" dirty="0">
                  <a:effectLst/>
                  <a:latin typeface="Inter" panose="02000503000000020004" pitchFamily="2" charset="0"/>
                  <a:ea typeface="Inter" panose="02000503000000020004" pitchFamily="2" charset="0"/>
                </a:rPr>
                <a:t> et notre </a:t>
              </a:r>
              <a:r>
                <a:rPr lang="fr-CA" sz="1100" b="0" i="0" u="sng" dirty="0">
                  <a:effectLst/>
                  <a:latin typeface="Inter" panose="02000503000000020004" pitchFamily="2" charset="0"/>
                  <a:ea typeface="Inter" panose="02000503000000020004" pitchFamily="2" charset="0"/>
                  <a:hlinkClick r:id="rId14"/>
                </a:rPr>
                <a:t>politique </a:t>
              </a:r>
              <a:r>
                <a:rPr lang="fr-CA" sz="1100" u="sng" dirty="0">
                  <a:latin typeface="Inter" panose="02000503000000020004" pitchFamily="2" charset="0"/>
                  <a:ea typeface="Inter" panose="02000503000000020004" pitchFamily="2" charset="0"/>
                  <a:hlinkClick r:id="rId14"/>
                </a:rPr>
                <a:t>alcool et drogues</a:t>
              </a:r>
              <a:r>
                <a:rPr lang="fr-CA" sz="1100" b="0" i="0" dirty="0">
                  <a:effectLst/>
                  <a:latin typeface="Inter" panose="02000503000000020004" pitchFamily="2" charset="0"/>
                  <a:ea typeface="Inter" panose="02000503000000020004" pitchFamily="2" charset="0"/>
                  <a:hlinkClick r:id="rId14"/>
                </a:rPr>
                <a:t> </a:t>
              </a:r>
              <a:r>
                <a:rPr lang="fr-CA" sz="1100" b="0" i="0" dirty="0">
                  <a:effectLst/>
                  <a:latin typeface="Inter" panose="02000503000000020004" pitchFamily="2" charset="0"/>
                  <a:ea typeface="Inter" panose="02000503000000020004" pitchFamily="2" charset="0"/>
                </a:rPr>
                <a:t>.</a:t>
              </a:r>
              <a:r>
                <a:rPr lang="fr-CA" sz="1100" b="1" i="0" dirty="0">
                  <a:effectLst/>
                  <a:latin typeface="Inter" panose="02000503000000020004" pitchFamily="2" charset="0"/>
                  <a:ea typeface="Inter" panose="02000503000000020004" pitchFamily="2" charset="0"/>
                </a:rPr>
                <a:t> </a:t>
              </a:r>
            </a:p>
            <a:p>
              <a:pPr algn="l" rtl="0" fontAlgn="base"/>
              <a:r>
                <a:rPr lang="fr-CA" sz="1100" b="0" i="0" dirty="0">
                  <a:effectLst/>
                  <a:latin typeface="Inter" panose="02000503000000020004" pitchFamily="2" charset="0"/>
                  <a:ea typeface="Inter" panose="02000503000000020004" pitchFamily="2" charset="0"/>
                </a:rPr>
                <a:t>Il vous est recommandé de faire lire, dater et signer la politique drogues et alcool à tous(tes) vos employé(e)s et de l’inclure au dossier d’employé. Vous contribuerez ainsi à la prévention des comportements à risque liés à l'usage de drogues ou d'alcool, tout en conservant une trace officielle de l'accord de l'employé(e) en cas de litige ou d'incident.</a:t>
              </a:r>
              <a:r>
                <a:rPr lang="fr-CA" sz="1100" b="1" i="0" dirty="0">
                  <a:effectLst/>
                  <a:latin typeface="Inter" panose="02000503000000020004" pitchFamily="2" charset="0"/>
                  <a:ea typeface="Inter" panose="02000503000000020004" pitchFamily="2" charset="0"/>
                </a:rPr>
                <a:t> </a:t>
              </a:r>
            </a:p>
          </p:txBody>
        </p:sp>
      </p:grpSp>
      <p:grpSp>
        <p:nvGrpSpPr>
          <p:cNvPr id="29" name="Groupe 28">
            <a:extLst>
              <a:ext uri="{FF2B5EF4-FFF2-40B4-BE49-F238E27FC236}">
                <a16:creationId xmlns:a16="http://schemas.microsoft.com/office/drawing/2014/main" id="{052C62BE-7DD3-28A0-B705-8D3EBB42254A}"/>
              </a:ext>
            </a:extLst>
          </p:cNvPr>
          <p:cNvGrpSpPr/>
          <p:nvPr>
            <p:custDataLst>
              <p:tags r:id="rId10"/>
            </p:custDataLst>
          </p:nvPr>
        </p:nvGrpSpPr>
        <p:grpSpPr>
          <a:xfrm>
            <a:off x="-3397386" y="4316478"/>
            <a:ext cx="3122366" cy="3327400"/>
            <a:chOff x="-2619768" y="3885023"/>
            <a:chExt cx="2246734" cy="2982386"/>
          </a:xfrm>
        </p:grpSpPr>
        <p:sp>
          <p:nvSpPr>
            <p:cNvPr id="30" name="TextBox 3">
              <a:extLst>
                <a:ext uri="{FF2B5EF4-FFF2-40B4-BE49-F238E27FC236}">
                  <a16:creationId xmlns:a16="http://schemas.microsoft.com/office/drawing/2014/main" id="{58C9D800-7B78-5F8C-FF61-D11065EB44DB}"/>
                </a:ext>
              </a:extLst>
            </p:cNvPr>
            <p:cNvSpPr txBox="1"/>
            <p:nvPr/>
          </p:nvSpPr>
          <p:spPr>
            <a:xfrm>
              <a:off x="-2619768" y="3885023"/>
              <a:ext cx="2230016" cy="2982386"/>
            </a:xfrm>
            <a:prstGeom prst="rect">
              <a:avLst/>
            </a:prstGeom>
            <a:gradFill flip="none" rotWithShape="1">
              <a:gsLst>
                <a:gs pos="0">
                  <a:srgbClr val="FFD400">
                    <a:tint val="66000"/>
                    <a:satMod val="160000"/>
                  </a:srgbClr>
                </a:gs>
                <a:gs pos="50000">
                  <a:srgbClr val="FFD400">
                    <a:tint val="44500"/>
                    <a:satMod val="160000"/>
                  </a:srgbClr>
                </a:gs>
                <a:gs pos="100000">
                  <a:srgbClr val="FFD400">
                    <a:tint val="23500"/>
                    <a:satMod val="160000"/>
                  </a:srgbClr>
                </a:gs>
              </a:gsLst>
              <a:lin ang="2700000" scaled="1"/>
              <a:tileRect/>
            </a:gradFill>
            <a:ln>
              <a:noFill/>
            </a:ln>
          </p:spPr>
          <p:txBody>
            <a:bodyPr wrap="square" lIns="91440" tIns="182880" rIns="91440" bIns="91440" rtlCol="0">
              <a:noAutofit/>
            </a:bodyPr>
            <a:lstStyle/>
            <a:p>
              <a:pPr marL="512064" marR="0">
                <a:lnSpc>
                  <a:spcPct val="107000"/>
                </a:lnSpc>
                <a:spcBef>
                  <a:spcPts val="0"/>
                </a:spcBef>
                <a:spcAft>
                  <a:spcPts val="800"/>
                </a:spcAft>
              </a:pPr>
              <a:endParaRPr lang="en-US" sz="1400">
                <a:solidFill>
                  <a:srgbClr val="00A76D"/>
                </a:solidFill>
                <a:effectLst/>
              </a:endParaRPr>
            </a:p>
          </p:txBody>
        </p:sp>
        <p:sp>
          <p:nvSpPr>
            <p:cNvPr id="32" name="ZoneTexte 31">
              <a:extLst>
                <a:ext uri="{FF2B5EF4-FFF2-40B4-BE49-F238E27FC236}">
                  <a16:creationId xmlns:a16="http://schemas.microsoft.com/office/drawing/2014/main" id="{CFFFA824-4D95-516A-7766-7948B4B1EC7B}"/>
                </a:ext>
              </a:extLst>
            </p:cNvPr>
            <p:cNvSpPr txBox="1"/>
            <p:nvPr/>
          </p:nvSpPr>
          <p:spPr>
            <a:xfrm>
              <a:off x="-2603050" y="4868186"/>
              <a:ext cx="2230016" cy="1903459"/>
            </a:xfrm>
            <a:prstGeom prst="rect">
              <a:avLst/>
            </a:prstGeom>
            <a:noFill/>
          </p:spPr>
          <p:txBody>
            <a:bodyPr wrap="square" rtlCol="0">
              <a:spAutoFit/>
            </a:bodyPr>
            <a:lstStyle/>
            <a:p>
              <a:pPr rtl="0" fontAlgn="base"/>
              <a:r>
                <a:rPr lang="fr-CA" sz="1100" b="0" i="0" dirty="0">
                  <a:effectLst/>
                  <a:latin typeface="Inter" panose="02000503000000020004" pitchFamily="2" charset="0"/>
                  <a:ea typeface="Inter" panose="02000503000000020004" pitchFamily="2" charset="0"/>
                </a:rPr>
                <a:t>Veuillez-vous référer à la </a:t>
              </a:r>
              <a:r>
                <a:rPr lang="fr-CA" sz="1100" b="1" i="1" u="sng" strike="noStrike" dirty="0">
                  <a:effectLst/>
                  <a:latin typeface="Inter" panose="02000503000000020004" pitchFamily="2" charset="0"/>
                  <a:ea typeface="Inter" panose="02000503000000020004" pitchFamily="2" charset="0"/>
                  <a:hlinkClick r:id="rId17">
                    <a:extLst>
                      <a:ext uri="{A12FA001-AC4F-418D-AE19-62706E023703}">
                        <ahyp:hlinkClr xmlns:ahyp="http://schemas.microsoft.com/office/drawing/2018/hyperlinkcolor" val="tx"/>
                      </a:ext>
                    </a:extLst>
                  </a:hlinkClick>
                </a:rPr>
                <a:t>Loi concernant la lutte contre le tabagisme</a:t>
              </a:r>
              <a:r>
                <a:rPr lang="fr-CA" sz="1100" b="0" i="0" dirty="0">
                  <a:effectLst/>
                  <a:latin typeface="Inter" panose="02000503000000020004" pitchFamily="2" charset="0"/>
                  <a:ea typeface="Inter" panose="02000503000000020004" pitchFamily="2" charset="0"/>
                </a:rPr>
                <a:t> et la </a:t>
              </a:r>
              <a:r>
                <a:rPr lang="fr-CA" sz="1100" b="0" i="0" u="sng" dirty="0">
                  <a:effectLst/>
                  <a:latin typeface="Inter" panose="02000503000000020004" pitchFamily="2" charset="0"/>
                  <a:ea typeface="Inter" panose="02000503000000020004" pitchFamily="2" charset="0"/>
                  <a:hlinkClick r:id="rId15"/>
                </a:rPr>
                <a:t>politique anti-tabac et anti-cigarette électronique </a:t>
              </a:r>
              <a:r>
                <a:rPr lang="fr-CA" sz="1100" b="0" i="0" dirty="0">
                  <a:effectLst/>
                  <a:latin typeface="Inter" panose="02000503000000020004" pitchFamily="2" charset="0"/>
                  <a:ea typeface="Inter" panose="02000503000000020004" pitchFamily="2" charset="0"/>
                </a:rPr>
                <a:t>du coffret GRH. </a:t>
              </a:r>
            </a:p>
            <a:p>
              <a:pPr rtl="0" fontAlgn="base"/>
              <a:r>
                <a:rPr lang="fr-CA" sz="1100" b="0" i="0" dirty="0">
                  <a:effectLst/>
                  <a:latin typeface="Inter" panose="02000503000000020004" pitchFamily="2" charset="0"/>
                  <a:ea typeface="Inter" panose="02000503000000020004" pitchFamily="2" charset="0"/>
                </a:rPr>
                <a:t>Il est recommandé d’afficher publiquement et à plusieurs endroits du commerce, votre politique anti-tabac et anti-cigarette électronique afin de garantir que tous(tes) les employé(e)s sont informé(e)s des mêmes règles, ce qui contribue à l'uniformité des pratiques au sein de votre commerce. </a:t>
              </a:r>
            </a:p>
          </p:txBody>
        </p:sp>
      </p:grpSp>
      <p:pic>
        <p:nvPicPr>
          <p:cNvPr id="33" name="Picture 3">
            <a:extLst>
              <a:ext uri="{FF2B5EF4-FFF2-40B4-BE49-F238E27FC236}">
                <a16:creationId xmlns:a16="http://schemas.microsoft.com/office/drawing/2014/main" id="{ABF46070-9B3F-EAE2-482A-FEA26C7A1C94}"/>
              </a:ext>
            </a:extLst>
          </p:cNvPr>
          <p:cNvPicPr>
            <a:picLocks noChangeAspect="1" noChangeArrowheads="1"/>
          </p:cNvPicPr>
          <p:nvPr>
            <p:custDataLst>
              <p:tags r:id="rId11"/>
            </p:custDataLst>
          </p:nvPr>
        </p:nvPicPr>
        <p:blipFill>
          <a:blip r:embed="rId18">
            <a:extLst>
              <a:ext uri="{28A0092B-C50C-407E-A947-70E740481C1C}">
                <a14:useLocalDpi xmlns:a14="http://schemas.microsoft.com/office/drawing/2010/main" val="0"/>
              </a:ext>
            </a:extLst>
          </a:blip>
          <a:srcRect/>
          <a:stretch>
            <a:fillRect/>
          </a:stretch>
        </p:blipFill>
        <p:spPr bwMode="auto">
          <a:xfrm>
            <a:off x="-2200723" y="381365"/>
            <a:ext cx="752275" cy="77582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
            <a:extLst>
              <a:ext uri="{FF2B5EF4-FFF2-40B4-BE49-F238E27FC236}">
                <a16:creationId xmlns:a16="http://schemas.microsoft.com/office/drawing/2014/main" id="{7BFE90A8-A155-6110-0704-3166895C189E}"/>
              </a:ext>
            </a:extLst>
          </p:cNvPr>
          <p:cNvPicPr>
            <a:picLocks noChangeAspect="1" noChangeArrowheads="1"/>
          </p:cNvPicPr>
          <p:nvPr>
            <p:custDataLst>
              <p:tags r:id="rId12"/>
            </p:custDataLst>
          </p:nvPr>
        </p:nvPicPr>
        <p:blipFill>
          <a:blip r:embed="rId18">
            <a:extLst>
              <a:ext uri="{28A0092B-C50C-407E-A947-70E740481C1C}">
                <a14:useLocalDpi xmlns:a14="http://schemas.microsoft.com/office/drawing/2010/main" val="0"/>
              </a:ext>
            </a:extLst>
          </a:blip>
          <a:srcRect/>
          <a:stretch>
            <a:fillRect/>
          </a:stretch>
        </p:blipFill>
        <p:spPr bwMode="auto">
          <a:xfrm>
            <a:off x="-2200723" y="4348666"/>
            <a:ext cx="752275" cy="77582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E3E1E1"/>
        </a:solidFill>
        <a:effectLst/>
      </p:bgPr>
    </p:bg>
    <p:spTree>
      <p:nvGrpSpPr>
        <p:cNvPr id="1" name=""/>
        <p:cNvGrpSpPr/>
        <p:nvPr/>
      </p:nvGrpSpPr>
      <p:grpSpPr>
        <a:xfrm>
          <a:off x="0" y="0"/>
          <a:ext cx="0" cy="0"/>
          <a:chOff x="0" y="0"/>
          <a:chExt cx="0" cy="0"/>
        </a:xfrm>
      </p:grpSpPr>
      <p:sp>
        <p:nvSpPr>
          <p:cNvPr id="2" name="TextBox 2"/>
          <p:cNvSpPr txBox="1"/>
          <p:nvPr>
            <p:custDataLst>
              <p:tags r:id="rId1"/>
            </p:custDataLst>
          </p:nvPr>
        </p:nvSpPr>
        <p:spPr>
          <a:xfrm>
            <a:off x="2660613" y="4921642"/>
            <a:ext cx="9525" cy="622827"/>
          </a:xfrm>
          <a:prstGeom prst="rect">
            <a:avLst/>
          </a:prstGeom>
        </p:spPr>
        <p:txBody>
          <a:bodyPr lIns="0" tIns="0" rIns="0" bIns="0" rtlCol="0" anchor="t">
            <a:spAutoFit/>
          </a:bodyPr>
          <a:lstStyle/>
          <a:p>
            <a:pPr algn="ctr">
              <a:lnSpc>
                <a:spcPts val="5040"/>
              </a:lnSpc>
            </a:pPr>
            <a:endParaRPr/>
          </a:p>
        </p:txBody>
      </p:sp>
      <p:sp>
        <p:nvSpPr>
          <p:cNvPr id="3" name="TextBox 3"/>
          <p:cNvSpPr txBox="1"/>
          <p:nvPr>
            <p:custDataLst>
              <p:tags r:id="rId2"/>
            </p:custDataLst>
          </p:nvPr>
        </p:nvSpPr>
        <p:spPr>
          <a:xfrm>
            <a:off x="404131" y="2096574"/>
            <a:ext cx="17489652" cy="458307"/>
          </a:xfrm>
          <a:prstGeom prst="rect">
            <a:avLst/>
          </a:prstGeom>
        </p:spPr>
        <p:txBody>
          <a:bodyPr lIns="0" tIns="0" rIns="0" bIns="0" rtlCol="0" anchor="t">
            <a:spAutoFit/>
          </a:bodyPr>
          <a:lstStyle/>
          <a:p>
            <a:pPr algn="l">
              <a:lnSpc>
                <a:spcPts val="1820"/>
              </a:lnSpc>
              <a:spcBef>
                <a:spcPct val="0"/>
              </a:spcBef>
            </a:pPr>
            <a:r>
              <a:rPr lang="fr-CA" sz="1400">
                <a:solidFill>
                  <a:srgbClr val="000000"/>
                </a:solidFill>
                <a:latin typeface="Inter"/>
                <a:ea typeface="Inter"/>
                <a:cs typeface="Inter"/>
                <a:sym typeface="Inter"/>
              </a:rPr>
              <a:t>Vous vous engagez à ne pas solliciter les autres employé(e)s, client(e)s, donateur(trice)s, bailleurs de fonds, etc. Aucune collecte de fonds ou vente ne peut être effectuée par l’employé(e) dans le commerce sans l’approbation préalable de la direction. </a:t>
            </a:r>
          </a:p>
        </p:txBody>
      </p:sp>
      <p:sp>
        <p:nvSpPr>
          <p:cNvPr id="4" name="TextBox 4"/>
          <p:cNvSpPr txBox="1"/>
          <p:nvPr>
            <p:custDataLst>
              <p:tags r:id="rId3"/>
            </p:custDataLst>
          </p:nvPr>
        </p:nvSpPr>
        <p:spPr>
          <a:xfrm>
            <a:off x="433872" y="4904821"/>
            <a:ext cx="17459910" cy="458307"/>
          </a:xfrm>
          <a:prstGeom prst="rect">
            <a:avLst/>
          </a:prstGeom>
        </p:spPr>
        <p:txBody>
          <a:bodyPr lIns="0" tIns="0" rIns="0" bIns="0" rtlCol="0" anchor="t">
            <a:spAutoFit/>
          </a:bodyPr>
          <a:lstStyle/>
          <a:p>
            <a:pPr algn="l">
              <a:lnSpc>
                <a:spcPts val="1820"/>
              </a:lnSpc>
              <a:spcBef>
                <a:spcPct val="0"/>
              </a:spcBef>
            </a:pPr>
            <a:r>
              <a:rPr lang="fr-CA" sz="1400">
                <a:solidFill>
                  <a:srgbClr val="000000"/>
                </a:solidFill>
                <a:latin typeface="Inter"/>
                <a:ea typeface="Inter"/>
                <a:cs typeface="Inter"/>
                <a:sym typeface="Inter"/>
              </a:rPr>
              <a:t>Au sein de notre commerce, nous promouvons l’utilisation appropriée du français, et ce, tant à l’oral qu’à l’écrit. Il est donc attendu que vous fassiez preuve de jugement et de professionnalisme lors de vos communications avec toute personne interagissant avec notre commerce (collègue, client(e), fournisseur, etc.). Aucun langage vulgaire ou violent ne sera toléré. </a:t>
            </a:r>
          </a:p>
        </p:txBody>
      </p:sp>
      <p:sp>
        <p:nvSpPr>
          <p:cNvPr id="5" name="TextBox 5"/>
          <p:cNvSpPr txBox="1"/>
          <p:nvPr>
            <p:custDataLst>
              <p:tags r:id="rId4"/>
            </p:custDataLst>
          </p:nvPr>
        </p:nvSpPr>
        <p:spPr>
          <a:xfrm>
            <a:off x="404131" y="8093222"/>
            <a:ext cx="17489652" cy="1139414"/>
          </a:xfrm>
          <a:prstGeom prst="rect">
            <a:avLst/>
          </a:prstGeom>
        </p:spPr>
        <p:txBody>
          <a:bodyPr lIns="0" tIns="0" rIns="0" bIns="0" rtlCol="0" anchor="t">
            <a:spAutoFit/>
          </a:bodyPr>
          <a:lstStyle/>
          <a:p>
            <a:pPr algn="l">
              <a:lnSpc>
                <a:spcPts val="1820"/>
              </a:lnSpc>
              <a:spcBef>
                <a:spcPct val="0"/>
              </a:spcBef>
            </a:pPr>
            <a:r>
              <a:rPr lang="fr-CA" sz="1400">
                <a:solidFill>
                  <a:srgbClr val="000000"/>
                </a:solidFill>
                <a:latin typeface="Inter"/>
                <a:ea typeface="Inter"/>
                <a:cs typeface="Inter"/>
                <a:sym typeface="Inter"/>
              </a:rPr>
              <a:t>Dans le cadre de vos fonctions, vous devez vous assurer de porter une tenue vestimentaire propre et appropriée à votre type de travail et à votre fonction spécifique. Vous devez refléter une image professionnelle et positive auprès de vos collègues, de vos client(e)s et de vos fournisseurs.</a:t>
            </a:r>
          </a:p>
          <a:p>
            <a:pPr algn="l">
              <a:lnSpc>
                <a:spcPts val="1820"/>
              </a:lnSpc>
              <a:spcBef>
                <a:spcPct val="0"/>
              </a:spcBef>
            </a:pPr>
            <a:r>
              <a:rPr lang="fr-CA" sz="1400">
                <a:solidFill>
                  <a:srgbClr val="000000"/>
                </a:solidFill>
                <a:latin typeface="Inter"/>
                <a:ea typeface="Inter"/>
                <a:cs typeface="Inter"/>
                <a:sym typeface="Inter"/>
              </a:rPr>
              <a:t> </a:t>
            </a:r>
          </a:p>
          <a:p>
            <a:pPr algn="l">
              <a:lnSpc>
                <a:spcPts val="1820"/>
              </a:lnSpc>
              <a:spcBef>
                <a:spcPct val="0"/>
              </a:spcBef>
            </a:pPr>
            <a:r>
              <a:rPr lang="fr-CA" sz="1400">
                <a:solidFill>
                  <a:srgbClr val="000000"/>
                </a:solidFill>
                <a:latin typeface="Inter"/>
                <a:ea typeface="Inter"/>
                <a:cs typeface="Inter"/>
                <a:sym typeface="Inter"/>
              </a:rPr>
              <a:t>Dans le cadre de vos fonctions, vous êtes tenu(e) de porter des vêtements de travail spécifiques (sarrau, filet à cheveux, filet à barbe, chaussures de sécurité, etc.) qui vous seront fournis par votre supérieur(e).</a:t>
            </a:r>
          </a:p>
        </p:txBody>
      </p:sp>
      <p:grpSp>
        <p:nvGrpSpPr>
          <p:cNvPr id="6" name="Group 6"/>
          <p:cNvGrpSpPr>
            <a:grpSpLocks noGrp="1" noUngrp="1" noRot="1" noMove="1" noResize="1"/>
          </p:cNvGrpSpPr>
          <p:nvPr>
            <p:custDataLst>
              <p:tags r:id="rId5"/>
            </p:custDataLst>
          </p:nvPr>
        </p:nvGrpSpPr>
        <p:grpSpPr>
          <a:xfrm>
            <a:off x="404131" y="302304"/>
            <a:ext cx="2827126" cy="1179800"/>
            <a:chOff x="0" y="0"/>
            <a:chExt cx="973846" cy="406400"/>
          </a:xfrm>
        </p:grpSpPr>
        <p:sp>
          <p:nvSpPr>
            <p:cNvPr id="7" name="Freeform 7"/>
            <p:cNvSpPr>
              <a:spLocks noGrp="1" noRot="1" noMove="1" noResize="1" noEditPoints="1" noAdjustHandles="1" noChangeArrowheads="1" noChangeShapeType="1"/>
            </p:cNvSpPr>
            <p:nvPr/>
          </p:nvSpPr>
          <p:spPr>
            <a:xfrm>
              <a:off x="0" y="0"/>
              <a:ext cx="973846" cy="406400"/>
            </a:xfrm>
            <a:custGeom>
              <a:avLst/>
              <a:gdLst/>
              <a:ahLst/>
              <a:cxnLst/>
              <a:rect l="l" t="t" r="r" b="b"/>
              <a:pathLst>
                <a:path w="973846" h="406400">
                  <a:moveTo>
                    <a:pt x="770647" y="0"/>
                  </a:moveTo>
                  <a:cubicBezTo>
                    <a:pt x="882871" y="0"/>
                    <a:pt x="973846" y="90976"/>
                    <a:pt x="973846" y="203200"/>
                  </a:cubicBezTo>
                  <a:cubicBezTo>
                    <a:pt x="973846" y="315424"/>
                    <a:pt x="882871" y="406400"/>
                    <a:pt x="770647" y="406400"/>
                  </a:cubicBezTo>
                  <a:lnTo>
                    <a:pt x="203200" y="406400"/>
                  </a:lnTo>
                  <a:cubicBezTo>
                    <a:pt x="90976" y="406400"/>
                    <a:pt x="0" y="315424"/>
                    <a:pt x="0" y="203200"/>
                  </a:cubicBezTo>
                  <a:cubicBezTo>
                    <a:pt x="0" y="90976"/>
                    <a:pt x="90976" y="0"/>
                    <a:pt x="203200" y="0"/>
                  </a:cubicBezTo>
                  <a:close/>
                </a:path>
              </a:pathLst>
            </a:custGeom>
            <a:solidFill>
              <a:srgbClr val="FFD400"/>
            </a:solidFill>
          </p:spPr>
          <p:txBody>
            <a:bodyPr/>
            <a:lstStyle/>
            <a:p>
              <a:endParaRPr lang="fr-CA"/>
            </a:p>
          </p:txBody>
        </p:sp>
        <p:sp>
          <p:nvSpPr>
            <p:cNvPr id="8" name="TextBox 8"/>
            <p:cNvSpPr txBox="1">
              <a:spLocks noGrp="1" noRot="1" noMove="1" noResize="1" noEditPoints="1" noAdjustHandles="1" noChangeArrowheads="1" noChangeShapeType="1"/>
            </p:cNvSpPr>
            <p:nvPr/>
          </p:nvSpPr>
          <p:spPr>
            <a:xfrm>
              <a:off x="0" y="-38100"/>
              <a:ext cx="973846" cy="444500"/>
            </a:xfrm>
            <a:prstGeom prst="rect">
              <a:avLst/>
            </a:prstGeom>
          </p:spPr>
          <p:txBody>
            <a:bodyPr lIns="50800" tIns="50800" rIns="50800" bIns="50800" rtlCol="0" anchor="ctr"/>
            <a:lstStyle/>
            <a:p>
              <a:pPr algn="ctr">
                <a:lnSpc>
                  <a:spcPts val="3217"/>
                </a:lnSpc>
              </a:pPr>
              <a:endParaRPr/>
            </a:p>
          </p:txBody>
        </p:sp>
      </p:grpSp>
      <p:sp>
        <p:nvSpPr>
          <p:cNvPr id="9" name="TextBox 9"/>
          <p:cNvSpPr txBox="1">
            <a:spLocks noGrp="1" noRot="1" noMove="1" noResize="1" noEditPoints="1" noAdjustHandles="1" noChangeArrowheads="1" noChangeShapeType="1"/>
          </p:cNvSpPr>
          <p:nvPr>
            <p:custDataLst>
              <p:tags r:id="rId6"/>
            </p:custDataLst>
          </p:nvPr>
        </p:nvSpPr>
        <p:spPr>
          <a:xfrm>
            <a:off x="756198" y="715860"/>
            <a:ext cx="2182470" cy="330092"/>
          </a:xfrm>
          <a:prstGeom prst="rect">
            <a:avLst/>
          </a:prstGeom>
        </p:spPr>
        <p:txBody>
          <a:bodyPr lIns="0" tIns="0" rIns="0" bIns="0" rtlCol="0" anchor="t">
            <a:spAutoFit/>
          </a:bodyPr>
          <a:lstStyle/>
          <a:p>
            <a:pPr algn="l">
              <a:lnSpc>
                <a:spcPts val="2799"/>
              </a:lnSpc>
            </a:pPr>
            <a:r>
              <a:rPr lang="fr-CA" sz="1999">
                <a:solidFill>
                  <a:srgbClr val="FFFFFF"/>
                </a:solidFill>
                <a:latin typeface="Playfair Display Bold"/>
                <a:ea typeface="Playfair Display Bold"/>
                <a:cs typeface="Playfair Display Bold"/>
                <a:sym typeface="Playfair Display Bold"/>
              </a:rPr>
              <a:t>Non-sollicitation</a:t>
            </a:r>
          </a:p>
        </p:txBody>
      </p:sp>
      <p:grpSp>
        <p:nvGrpSpPr>
          <p:cNvPr id="10" name="Group 10"/>
          <p:cNvGrpSpPr>
            <a:grpSpLocks noGrp="1" noUngrp="1" noRot="1" noMove="1" noResize="1"/>
          </p:cNvGrpSpPr>
          <p:nvPr>
            <p:custDataLst>
              <p:tags r:id="rId7"/>
            </p:custDataLst>
          </p:nvPr>
        </p:nvGrpSpPr>
        <p:grpSpPr>
          <a:xfrm>
            <a:off x="433872" y="3281544"/>
            <a:ext cx="2827126" cy="1179800"/>
            <a:chOff x="0" y="0"/>
            <a:chExt cx="973846" cy="406400"/>
          </a:xfrm>
        </p:grpSpPr>
        <p:sp>
          <p:nvSpPr>
            <p:cNvPr id="11" name="Freeform 11"/>
            <p:cNvSpPr>
              <a:spLocks noGrp="1" noRot="1" noMove="1" noResize="1" noEditPoints="1" noAdjustHandles="1" noChangeArrowheads="1" noChangeShapeType="1"/>
            </p:cNvSpPr>
            <p:nvPr/>
          </p:nvSpPr>
          <p:spPr>
            <a:xfrm>
              <a:off x="0" y="0"/>
              <a:ext cx="973846" cy="406400"/>
            </a:xfrm>
            <a:custGeom>
              <a:avLst/>
              <a:gdLst/>
              <a:ahLst/>
              <a:cxnLst/>
              <a:rect l="l" t="t" r="r" b="b"/>
              <a:pathLst>
                <a:path w="973846" h="406400">
                  <a:moveTo>
                    <a:pt x="770647" y="0"/>
                  </a:moveTo>
                  <a:cubicBezTo>
                    <a:pt x="882871" y="0"/>
                    <a:pt x="973846" y="90976"/>
                    <a:pt x="973846" y="203200"/>
                  </a:cubicBezTo>
                  <a:cubicBezTo>
                    <a:pt x="973846" y="315424"/>
                    <a:pt x="882871" y="406400"/>
                    <a:pt x="770647" y="406400"/>
                  </a:cubicBezTo>
                  <a:lnTo>
                    <a:pt x="203200" y="406400"/>
                  </a:lnTo>
                  <a:cubicBezTo>
                    <a:pt x="90976" y="406400"/>
                    <a:pt x="0" y="315424"/>
                    <a:pt x="0" y="203200"/>
                  </a:cubicBezTo>
                  <a:cubicBezTo>
                    <a:pt x="0" y="90976"/>
                    <a:pt x="90976" y="0"/>
                    <a:pt x="203200" y="0"/>
                  </a:cubicBezTo>
                  <a:close/>
                </a:path>
              </a:pathLst>
            </a:custGeom>
            <a:solidFill>
              <a:srgbClr val="FFD400"/>
            </a:solidFill>
          </p:spPr>
          <p:txBody>
            <a:bodyPr/>
            <a:lstStyle/>
            <a:p>
              <a:endParaRPr lang="fr-CA"/>
            </a:p>
          </p:txBody>
        </p:sp>
        <p:sp>
          <p:nvSpPr>
            <p:cNvPr id="12" name="TextBox 12"/>
            <p:cNvSpPr txBox="1">
              <a:spLocks noGrp="1" noRot="1" noMove="1" noResize="1" noEditPoints="1" noAdjustHandles="1" noChangeArrowheads="1" noChangeShapeType="1"/>
            </p:cNvSpPr>
            <p:nvPr/>
          </p:nvSpPr>
          <p:spPr>
            <a:xfrm>
              <a:off x="0" y="-38100"/>
              <a:ext cx="973846" cy="444500"/>
            </a:xfrm>
            <a:prstGeom prst="rect">
              <a:avLst/>
            </a:prstGeom>
          </p:spPr>
          <p:txBody>
            <a:bodyPr lIns="50800" tIns="50800" rIns="50800" bIns="50800" rtlCol="0" anchor="ctr"/>
            <a:lstStyle/>
            <a:p>
              <a:pPr algn="ctr">
                <a:lnSpc>
                  <a:spcPts val="3217"/>
                </a:lnSpc>
              </a:pPr>
              <a:endParaRPr/>
            </a:p>
          </p:txBody>
        </p:sp>
      </p:grpSp>
      <p:sp>
        <p:nvSpPr>
          <p:cNvPr id="13" name="TextBox 13"/>
          <p:cNvSpPr txBox="1">
            <a:spLocks noGrp="1" noRot="1" noMove="1" noResize="1" noEditPoints="1" noAdjustHandles="1" noChangeArrowheads="1" noChangeShapeType="1"/>
          </p:cNvSpPr>
          <p:nvPr>
            <p:custDataLst>
              <p:tags r:id="rId8"/>
            </p:custDataLst>
          </p:nvPr>
        </p:nvSpPr>
        <p:spPr>
          <a:xfrm>
            <a:off x="555240" y="3689740"/>
            <a:ext cx="2584387" cy="330092"/>
          </a:xfrm>
          <a:prstGeom prst="rect">
            <a:avLst/>
          </a:prstGeom>
        </p:spPr>
        <p:txBody>
          <a:bodyPr wrap="square" lIns="0" tIns="0" rIns="0" bIns="0" rtlCol="0" anchor="t">
            <a:spAutoFit/>
          </a:bodyPr>
          <a:lstStyle/>
          <a:p>
            <a:pPr algn="l">
              <a:lnSpc>
                <a:spcPts val="2799"/>
              </a:lnSpc>
            </a:pPr>
            <a:r>
              <a:rPr lang="en-US" sz="1999">
                <a:solidFill>
                  <a:srgbClr val="FFFFFF"/>
                </a:solidFill>
                <a:latin typeface="Playfair Display Bold"/>
                <a:ea typeface="Playfair Display Bold"/>
                <a:cs typeface="Playfair Display Bold"/>
                <a:sym typeface="Playfair Display Bold"/>
              </a:rPr>
              <a:t>Bon usage du français</a:t>
            </a:r>
          </a:p>
        </p:txBody>
      </p:sp>
      <p:grpSp>
        <p:nvGrpSpPr>
          <p:cNvPr id="14" name="Group 14"/>
          <p:cNvGrpSpPr>
            <a:grpSpLocks noGrp="1" noUngrp="1" noRot="1" noMove="1" noResize="1"/>
          </p:cNvGrpSpPr>
          <p:nvPr>
            <p:custDataLst>
              <p:tags r:id="rId9"/>
            </p:custDataLst>
          </p:nvPr>
        </p:nvGrpSpPr>
        <p:grpSpPr>
          <a:xfrm>
            <a:off x="404131" y="6399072"/>
            <a:ext cx="2827126" cy="1179800"/>
            <a:chOff x="0" y="0"/>
            <a:chExt cx="973846" cy="406400"/>
          </a:xfrm>
        </p:grpSpPr>
        <p:sp>
          <p:nvSpPr>
            <p:cNvPr id="15" name="Freeform 15"/>
            <p:cNvSpPr>
              <a:spLocks noGrp="1" noRot="1" noMove="1" noResize="1" noEditPoints="1" noAdjustHandles="1" noChangeArrowheads="1" noChangeShapeType="1"/>
            </p:cNvSpPr>
            <p:nvPr/>
          </p:nvSpPr>
          <p:spPr>
            <a:xfrm>
              <a:off x="0" y="0"/>
              <a:ext cx="973846" cy="406400"/>
            </a:xfrm>
            <a:custGeom>
              <a:avLst/>
              <a:gdLst/>
              <a:ahLst/>
              <a:cxnLst/>
              <a:rect l="l" t="t" r="r" b="b"/>
              <a:pathLst>
                <a:path w="973846" h="406400">
                  <a:moveTo>
                    <a:pt x="770647" y="0"/>
                  </a:moveTo>
                  <a:cubicBezTo>
                    <a:pt x="882871" y="0"/>
                    <a:pt x="973846" y="90976"/>
                    <a:pt x="973846" y="203200"/>
                  </a:cubicBezTo>
                  <a:cubicBezTo>
                    <a:pt x="973846" y="315424"/>
                    <a:pt x="882871" y="406400"/>
                    <a:pt x="770647" y="406400"/>
                  </a:cubicBezTo>
                  <a:lnTo>
                    <a:pt x="203200" y="406400"/>
                  </a:lnTo>
                  <a:cubicBezTo>
                    <a:pt x="90976" y="406400"/>
                    <a:pt x="0" y="315424"/>
                    <a:pt x="0" y="203200"/>
                  </a:cubicBezTo>
                  <a:cubicBezTo>
                    <a:pt x="0" y="90976"/>
                    <a:pt x="90976" y="0"/>
                    <a:pt x="203200" y="0"/>
                  </a:cubicBezTo>
                  <a:close/>
                </a:path>
              </a:pathLst>
            </a:custGeom>
            <a:solidFill>
              <a:srgbClr val="FFD400"/>
            </a:solidFill>
          </p:spPr>
          <p:txBody>
            <a:bodyPr/>
            <a:lstStyle/>
            <a:p>
              <a:endParaRPr lang="fr-CA"/>
            </a:p>
          </p:txBody>
        </p:sp>
        <p:sp>
          <p:nvSpPr>
            <p:cNvPr id="16" name="TextBox 16"/>
            <p:cNvSpPr txBox="1">
              <a:spLocks noGrp="1" noRot="1" noMove="1" noResize="1" noEditPoints="1" noAdjustHandles="1" noChangeArrowheads="1" noChangeShapeType="1"/>
            </p:cNvSpPr>
            <p:nvPr/>
          </p:nvSpPr>
          <p:spPr>
            <a:xfrm>
              <a:off x="0" y="-38100"/>
              <a:ext cx="973846" cy="444500"/>
            </a:xfrm>
            <a:prstGeom prst="rect">
              <a:avLst/>
            </a:prstGeom>
          </p:spPr>
          <p:txBody>
            <a:bodyPr lIns="50800" tIns="50800" rIns="50800" bIns="50800" rtlCol="0" anchor="ctr"/>
            <a:lstStyle/>
            <a:p>
              <a:pPr algn="ctr">
                <a:lnSpc>
                  <a:spcPts val="3217"/>
                </a:lnSpc>
              </a:pPr>
              <a:endParaRPr/>
            </a:p>
          </p:txBody>
        </p:sp>
      </p:grpSp>
      <p:sp>
        <p:nvSpPr>
          <p:cNvPr id="17" name="TextBox 17"/>
          <p:cNvSpPr txBox="1">
            <a:spLocks noGrp="1" noRot="1" noMove="1" noResize="1" noEditPoints="1" noAdjustHandles="1" noChangeArrowheads="1" noChangeShapeType="1"/>
          </p:cNvSpPr>
          <p:nvPr>
            <p:custDataLst>
              <p:tags r:id="rId10"/>
            </p:custDataLst>
          </p:nvPr>
        </p:nvSpPr>
        <p:spPr>
          <a:xfrm>
            <a:off x="580165" y="6623956"/>
            <a:ext cx="2534539" cy="691933"/>
          </a:xfrm>
          <a:prstGeom prst="rect">
            <a:avLst/>
          </a:prstGeom>
        </p:spPr>
        <p:txBody>
          <a:bodyPr lIns="0" tIns="0" rIns="0" bIns="0" rtlCol="0" anchor="t">
            <a:spAutoFit/>
          </a:bodyPr>
          <a:lstStyle/>
          <a:p>
            <a:pPr algn="ctr">
              <a:lnSpc>
                <a:spcPts val="2800"/>
              </a:lnSpc>
            </a:pPr>
            <a:r>
              <a:rPr lang="en-US" sz="2000">
                <a:solidFill>
                  <a:srgbClr val="FFFFFF"/>
                </a:solidFill>
                <a:latin typeface="Playfair Display Bold"/>
                <a:ea typeface="Playfair Display Bold"/>
                <a:cs typeface="Playfair Display Bold"/>
                <a:sym typeface="Playfair Display Bold"/>
              </a:rPr>
              <a:t>Hygiène et apparence personnelle</a:t>
            </a:r>
          </a:p>
        </p:txBody>
      </p:sp>
      <p:sp>
        <p:nvSpPr>
          <p:cNvPr id="29" name="Espace réservé du numéro de diapositive 28">
            <a:extLst>
              <a:ext uri="{FF2B5EF4-FFF2-40B4-BE49-F238E27FC236}">
                <a16:creationId xmlns:a16="http://schemas.microsoft.com/office/drawing/2014/main" id="{B43784E5-5D6D-57D9-9CCC-3428210A6242}"/>
              </a:ext>
            </a:extLst>
          </p:cNvPr>
          <p:cNvSpPr>
            <a:spLocks noGrp="1" noRot="1" noMove="1" noResize="1" noEditPoints="1" noAdjustHandles="1" noChangeArrowheads="1" noChangeShapeType="1"/>
          </p:cNvSpPr>
          <p:nvPr>
            <p:ph type="sldNum" sz="quarter" idx="12"/>
            <p:custDataLst>
              <p:tags r:id="rId11"/>
            </p:custDataLst>
          </p:nvPr>
        </p:nvSpPr>
        <p:spPr/>
        <p:txBody>
          <a:bodyPr/>
          <a:lstStyle/>
          <a:p>
            <a:fld id="{B6F15528-21DE-4FAA-801E-634DDDAF4B2B}" type="slidenum">
              <a:rPr lang="en-US" smtClean="0"/>
              <a:pPr/>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E3E1E1"/>
        </a:solidFill>
        <a:effectLst/>
      </p:bgPr>
    </p:bg>
    <p:spTree>
      <p:nvGrpSpPr>
        <p:cNvPr id="1" name=""/>
        <p:cNvGrpSpPr/>
        <p:nvPr/>
      </p:nvGrpSpPr>
      <p:grpSpPr>
        <a:xfrm>
          <a:off x="0" y="0"/>
          <a:ext cx="0" cy="0"/>
          <a:chOff x="0" y="0"/>
          <a:chExt cx="0" cy="0"/>
        </a:xfrm>
      </p:grpSpPr>
      <p:sp>
        <p:nvSpPr>
          <p:cNvPr id="2" name="Freeform 2"/>
          <p:cNvSpPr>
            <a:spLocks noGrp="1" noRot="1" noMove="1" noResize="1" noEditPoints="1" noAdjustHandles="1" noChangeArrowheads="1" noChangeShapeType="1"/>
          </p:cNvSpPr>
          <p:nvPr/>
        </p:nvSpPr>
        <p:spPr>
          <a:xfrm>
            <a:off x="-1059963" y="1028700"/>
            <a:ext cx="5786837" cy="2531741"/>
          </a:xfrm>
          <a:custGeom>
            <a:avLst/>
            <a:gdLst/>
            <a:ahLst/>
            <a:cxnLst/>
            <a:rect l="l" t="t" r="r" b="b"/>
            <a:pathLst>
              <a:path w="5786837" h="2531741">
                <a:moveTo>
                  <a:pt x="0" y="0"/>
                </a:moveTo>
                <a:lnTo>
                  <a:pt x="5786838" y="0"/>
                </a:lnTo>
                <a:lnTo>
                  <a:pt x="5786838" y="2531741"/>
                </a:lnTo>
                <a:lnTo>
                  <a:pt x="0" y="2531741"/>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fr-CA"/>
          </a:p>
        </p:txBody>
      </p:sp>
      <p:sp>
        <p:nvSpPr>
          <p:cNvPr id="3" name="Freeform 3"/>
          <p:cNvSpPr>
            <a:spLocks noGrp="1" noRot="1" noMove="1" noResize="1" noEditPoints="1" noAdjustHandles="1" noChangeArrowheads="1" noChangeShapeType="1"/>
          </p:cNvSpPr>
          <p:nvPr/>
        </p:nvSpPr>
        <p:spPr>
          <a:xfrm>
            <a:off x="11951786" y="3739414"/>
            <a:ext cx="5940840" cy="5418541"/>
          </a:xfrm>
          <a:custGeom>
            <a:avLst/>
            <a:gdLst/>
            <a:ahLst/>
            <a:cxnLst/>
            <a:rect l="l" t="t" r="r" b="b"/>
            <a:pathLst>
              <a:path w="5940840" h="5418541">
                <a:moveTo>
                  <a:pt x="0" y="0"/>
                </a:moveTo>
                <a:lnTo>
                  <a:pt x="5940840" y="0"/>
                </a:lnTo>
                <a:lnTo>
                  <a:pt x="5940840" y="5418541"/>
                </a:lnTo>
                <a:lnTo>
                  <a:pt x="0" y="5418541"/>
                </a:lnTo>
                <a:lnTo>
                  <a:pt x="0" y="0"/>
                </a:lnTo>
                <a:close/>
              </a:path>
            </a:pathLst>
          </a:custGeom>
          <a:blipFill>
            <a:blip r:embed="rId4"/>
            <a:stretch>
              <a:fillRect/>
            </a:stretch>
          </a:blipFill>
        </p:spPr>
        <p:txBody>
          <a:bodyPr/>
          <a:lstStyle/>
          <a:p>
            <a:endParaRPr lang="fr-CA"/>
          </a:p>
        </p:txBody>
      </p:sp>
      <p:sp>
        <p:nvSpPr>
          <p:cNvPr id="4" name="Freeform 4"/>
          <p:cNvSpPr/>
          <p:nvPr/>
        </p:nvSpPr>
        <p:spPr>
          <a:xfrm>
            <a:off x="10737034" y="8143605"/>
            <a:ext cx="7550966" cy="3056295"/>
          </a:xfrm>
          <a:custGeom>
            <a:avLst/>
            <a:gdLst/>
            <a:ahLst/>
            <a:cxnLst/>
            <a:rect l="l" t="t" r="r" b="b"/>
            <a:pathLst>
              <a:path w="7550966" h="3056295">
                <a:moveTo>
                  <a:pt x="0" y="0"/>
                </a:moveTo>
                <a:lnTo>
                  <a:pt x="7550966" y="0"/>
                </a:lnTo>
                <a:lnTo>
                  <a:pt x="7550966" y="3056295"/>
                </a:lnTo>
                <a:lnTo>
                  <a:pt x="0" y="3056295"/>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fr-CA"/>
          </a:p>
        </p:txBody>
      </p:sp>
      <p:sp>
        <p:nvSpPr>
          <p:cNvPr id="5" name="Freeform 5"/>
          <p:cNvSpPr>
            <a:spLocks noGrp="1" noRot="1" noMove="1" noResize="1" noEditPoints="1" noAdjustHandles="1" noChangeArrowheads="1" noChangeShapeType="1"/>
          </p:cNvSpPr>
          <p:nvPr/>
        </p:nvSpPr>
        <p:spPr>
          <a:xfrm>
            <a:off x="252804" y="4011933"/>
            <a:ext cx="4474071" cy="1131567"/>
          </a:xfrm>
          <a:custGeom>
            <a:avLst/>
            <a:gdLst/>
            <a:ahLst/>
            <a:cxnLst/>
            <a:rect l="l" t="t" r="r" b="b"/>
            <a:pathLst>
              <a:path w="4474071" h="1131567">
                <a:moveTo>
                  <a:pt x="0" y="0"/>
                </a:moveTo>
                <a:lnTo>
                  <a:pt x="4474071" y="0"/>
                </a:lnTo>
                <a:lnTo>
                  <a:pt x="4474071" y="1131567"/>
                </a:lnTo>
                <a:lnTo>
                  <a:pt x="0" y="1131567"/>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fr-CA"/>
          </a:p>
        </p:txBody>
      </p:sp>
      <p:sp>
        <p:nvSpPr>
          <p:cNvPr id="6" name="TextBox 6"/>
          <p:cNvSpPr txBox="1">
            <a:spLocks noGrp="1" noRot="1" noMove="1" noResize="1" noEditPoints="1" noAdjustHandles="1" noChangeArrowheads="1" noChangeShapeType="1"/>
          </p:cNvSpPr>
          <p:nvPr/>
        </p:nvSpPr>
        <p:spPr>
          <a:xfrm>
            <a:off x="2660613" y="5825858"/>
            <a:ext cx="9525" cy="622827"/>
          </a:xfrm>
          <a:prstGeom prst="rect">
            <a:avLst/>
          </a:prstGeom>
        </p:spPr>
        <p:txBody>
          <a:bodyPr lIns="0" tIns="0" rIns="0" bIns="0" rtlCol="0" anchor="t">
            <a:spAutoFit/>
          </a:bodyPr>
          <a:lstStyle/>
          <a:p>
            <a:pPr algn="ctr">
              <a:lnSpc>
                <a:spcPts val="5040"/>
              </a:lnSpc>
            </a:pPr>
            <a:endParaRPr/>
          </a:p>
        </p:txBody>
      </p:sp>
      <p:sp>
        <p:nvSpPr>
          <p:cNvPr id="7" name="Freeform 7"/>
          <p:cNvSpPr>
            <a:spLocks noGrp="1" noRot="1" noMove="1" noResize="1" noEditPoints="1" noAdjustHandles="1" noChangeArrowheads="1" noChangeShapeType="1"/>
          </p:cNvSpPr>
          <p:nvPr/>
        </p:nvSpPr>
        <p:spPr>
          <a:xfrm>
            <a:off x="252804" y="5564443"/>
            <a:ext cx="2935783" cy="675230"/>
          </a:xfrm>
          <a:custGeom>
            <a:avLst/>
            <a:gdLst/>
            <a:ahLst/>
            <a:cxnLst/>
            <a:rect l="l" t="t" r="r" b="b"/>
            <a:pathLst>
              <a:path w="2935783" h="675230">
                <a:moveTo>
                  <a:pt x="0" y="0"/>
                </a:moveTo>
                <a:lnTo>
                  <a:pt x="2935782" y="0"/>
                </a:lnTo>
                <a:lnTo>
                  <a:pt x="2935782" y="675230"/>
                </a:lnTo>
                <a:lnTo>
                  <a:pt x="0" y="675230"/>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fr-CA"/>
          </a:p>
        </p:txBody>
      </p:sp>
      <p:sp>
        <p:nvSpPr>
          <p:cNvPr id="8" name="Freeform 8"/>
          <p:cNvSpPr>
            <a:spLocks noGrp="1" noRot="1" noMove="1" noResize="1" noEditPoints="1" noAdjustHandles="1" noChangeArrowheads="1" noChangeShapeType="1"/>
          </p:cNvSpPr>
          <p:nvPr/>
        </p:nvSpPr>
        <p:spPr>
          <a:xfrm>
            <a:off x="252804" y="8419830"/>
            <a:ext cx="2935783" cy="675230"/>
          </a:xfrm>
          <a:custGeom>
            <a:avLst/>
            <a:gdLst/>
            <a:ahLst/>
            <a:cxnLst/>
            <a:rect l="l" t="t" r="r" b="b"/>
            <a:pathLst>
              <a:path w="2935783" h="675230">
                <a:moveTo>
                  <a:pt x="0" y="0"/>
                </a:moveTo>
                <a:lnTo>
                  <a:pt x="2935782" y="0"/>
                </a:lnTo>
                <a:lnTo>
                  <a:pt x="2935782" y="675230"/>
                </a:lnTo>
                <a:lnTo>
                  <a:pt x="0" y="675230"/>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fr-CA"/>
          </a:p>
        </p:txBody>
      </p:sp>
      <p:sp>
        <p:nvSpPr>
          <p:cNvPr id="9" name="Freeform 9"/>
          <p:cNvSpPr>
            <a:spLocks noGrp="1" noRot="1" noMove="1" noResize="1" noEditPoints="1" noAdjustHandles="1" noChangeArrowheads="1" noChangeShapeType="1"/>
          </p:cNvSpPr>
          <p:nvPr/>
        </p:nvSpPr>
        <p:spPr>
          <a:xfrm>
            <a:off x="252804" y="7468375"/>
            <a:ext cx="2935783" cy="675230"/>
          </a:xfrm>
          <a:custGeom>
            <a:avLst/>
            <a:gdLst/>
            <a:ahLst/>
            <a:cxnLst/>
            <a:rect l="l" t="t" r="r" b="b"/>
            <a:pathLst>
              <a:path w="2935783" h="675230">
                <a:moveTo>
                  <a:pt x="0" y="0"/>
                </a:moveTo>
                <a:lnTo>
                  <a:pt x="2935782" y="0"/>
                </a:lnTo>
                <a:lnTo>
                  <a:pt x="2935782" y="675230"/>
                </a:lnTo>
                <a:lnTo>
                  <a:pt x="0" y="675230"/>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fr-CA"/>
          </a:p>
        </p:txBody>
      </p:sp>
      <p:sp>
        <p:nvSpPr>
          <p:cNvPr id="10" name="Freeform 10"/>
          <p:cNvSpPr>
            <a:spLocks noGrp="1" noRot="1" noMove="1" noResize="1" noEditPoints="1" noAdjustHandles="1" noChangeArrowheads="1" noChangeShapeType="1"/>
          </p:cNvSpPr>
          <p:nvPr/>
        </p:nvSpPr>
        <p:spPr>
          <a:xfrm>
            <a:off x="252804" y="6516409"/>
            <a:ext cx="2935783" cy="675230"/>
          </a:xfrm>
          <a:custGeom>
            <a:avLst/>
            <a:gdLst/>
            <a:ahLst/>
            <a:cxnLst/>
            <a:rect l="l" t="t" r="r" b="b"/>
            <a:pathLst>
              <a:path w="2935783" h="675230">
                <a:moveTo>
                  <a:pt x="0" y="0"/>
                </a:moveTo>
                <a:lnTo>
                  <a:pt x="2935782" y="0"/>
                </a:lnTo>
                <a:lnTo>
                  <a:pt x="2935782" y="675230"/>
                </a:lnTo>
                <a:lnTo>
                  <a:pt x="0" y="675230"/>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fr-CA"/>
          </a:p>
        </p:txBody>
      </p:sp>
      <p:sp>
        <p:nvSpPr>
          <p:cNvPr id="11" name="TextBox 11"/>
          <p:cNvSpPr txBox="1">
            <a:spLocks noGrp="1" noRot="1" noMove="1" noResize="1" noEditPoints="1" noAdjustHandles="1" noChangeArrowheads="1" noChangeShapeType="1"/>
          </p:cNvSpPr>
          <p:nvPr/>
        </p:nvSpPr>
        <p:spPr>
          <a:xfrm>
            <a:off x="367157" y="1742175"/>
            <a:ext cx="3438537" cy="1047642"/>
          </a:xfrm>
          <a:prstGeom prst="rect">
            <a:avLst/>
          </a:prstGeom>
        </p:spPr>
        <p:txBody>
          <a:bodyPr lIns="0" tIns="0" rIns="0" bIns="0" rtlCol="0" anchor="t">
            <a:spAutoFit/>
          </a:bodyPr>
          <a:lstStyle/>
          <a:p>
            <a:pPr algn="ctr">
              <a:lnSpc>
                <a:spcPts val="4200"/>
              </a:lnSpc>
            </a:pPr>
            <a:r>
              <a:rPr lang="en-US" sz="3000" b="1">
                <a:solidFill>
                  <a:srgbClr val="FFFFFF"/>
                </a:solidFill>
                <a:latin typeface="Playfair Display Heavy"/>
                <a:ea typeface="Playfair Display Heavy"/>
                <a:cs typeface="Playfair Display Heavy"/>
                <a:sym typeface="Playfair Display Heavy"/>
              </a:rPr>
              <a:t>Module 7 : Santé et sécurité au travail</a:t>
            </a:r>
          </a:p>
        </p:txBody>
      </p:sp>
      <p:sp>
        <p:nvSpPr>
          <p:cNvPr id="12" name="TextBox 12"/>
          <p:cNvSpPr txBox="1">
            <a:spLocks noGrp="1" noRot="1" noMove="1" noResize="1" noEditPoints="1" noAdjustHandles="1" noChangeArrowheads="1" noChangeShapeType="1"/>
          </p:cNvSpPr>
          <p:nvPr/>
        </p:nvSpPr>
        <p:spPr>
          <a:xfrm>
            <a:off x="568806" y="4236404"/>
            <a:ext cx="3842065" cy="606425"/>
          </a:xfrm>
          <a:prstGeom prst="rect">
            <a:avLst/>
          </a:prstGeom>
        </p:spPr>
        <p:txBody>
          <a:bodyPr lIns="0" tIns="0" rIns="0" bIns="0" rtlCol="0" anchor="t">
            <a:spAutoFit/>
          </a:bodyPr>
          <a:lstStyle/>
          <a:p>
            <a:pPr algn="ctr">
              <a:lnSpc>
                <a:spcPts val="4900"/>
              </a:lnSpc>
            </a:pPr>
            <a:r>
              <a:rPr lang="en-US" sz="3500" b="1">
                <a:solidFill>
                  <a:srgbClr val="000000"/>
                </a:solidFill>
                <a:latin typeface="Playfair Display Bold"/>
                <a:ea typeface="Playfair Display Bold"/>
                <a:cs typeface="Playfair Display Bold"/>
                <a:sym typeface="Playfair Display Bold"/>
              </a:rPr>
              <a:t>Table des matières</a:t>
            </a:r>
          </a:p>
        </p:txBody>
      </p:sp>
      <p:sp>
        <p:nvSpPr>
          <p:cNvPr id="13" name="TextBox 13"/>
          <p:cNvSpPr txBox="1">
            <a:spLocks noGrp="1" noRot="1" noMove="1" noResize="1" noEditPoints="1" noAdjustHandles="1" noChangeArrowheads="1" noChangeShapeType="1"/>
          </p:cNvSpPr>
          <p:nvPr/>
        </p:nvSpPr>
        <p:spPr>
          <a:xfrm>
            <a:off x="1458098" y="5749672"/>
            <a:ext cx="828837" cy="266673"/>
          </a:xfrm>
          <a:prstGeom prst="rect">
            <a:avLst/>
          </a:prstGeom>
        </p:spPr>
        <p:txBody>
          <a:bodyPr lIns="0" tIns="0" rIns="0" bIns="0" rtlCol="0" anchor="t">
            <a:spAutoFit/>
          </a:bodyPr>
          <a:lstStyle/>
          <a:p>
            <a:pPr algn="ctr">
              <a:lnSpc>
                <a:spcPts val="2100"/>
              </a:lnSpc>
            </a:pPr>
            <a:r>
              <a:rPr lang="en-US" sz="1500">
                <a:solidFill>
                  <a:srgbClr val="FFFFFF"/>
                </a:solidFill>
                <a:latin typeface="Inter"/>
                <a:ea typeface="Inter"/>
                <a:cs typeface="Inter"/>
                <a:sym typeface="Inter"/>
              </a:rPr>
              <a:t>Principes</a:t>
            </a:r>
          </a:p>
        </p:txBody>
      </p:sp>
      <p:sp>
        <p:nvSpPr>
          <p:cNvPr id="14" name="TextBox 14"/>
          <p:cNvSpPr txBox="1">
            <a:spLocks noGrp="1" noRot="1" noMove="1" noResize="1" noEditPoints="1" noAdjustHandles="1" noChangeArrowheads="1" noChangeShapeType="1"/>
          </p:cNvSpPr>
          <p:nvPr/>
        </p:nvSpPr>
        <p:spPr>
          <a:xfrm>
            <a:off x="922665" y="6568301"/>
            <a:ext cx="2022902" cy="533346"/>
          </a:xfrm>
          <a:prstGeom prst="rect">
            <a:avLst/>
          </a:prstGeom>
        </p:spPr>
        <p:txBody>
          <a:bodyPr lIns="0" tIns="0" rIns="0" bIns="0" rtlCol="0" anchor="t">
            <a:spAutoFit/>
          </a:bodyPr>
          <a:lstStyle/>
          <a:p>
            <a:pPr algn="ctr">
              <a:lnSpc>
                <a:spcPts val="2100"/>
              </a:lnSpc>
            </a:pPr>
            <a:r>
              <a:rPr lang="en-US" sz="1500">
                <a:solidFill>
                  <a:srgbClr val="FFFFFF"/>
                </a:solidFill>
                <a:latin typeface="Inter"/>
                <a:ea typeface="Inter"/>
                <a:cs typeface="Inter"/>
                <a:sym typeface="Inter"/>
              </a:rPr>
              <a:t>Prévention et gestion du harcèlement</a:t>
            </a:r>
          </a:p>
        </p:txBody>
      </p:sp>
      <p:sp>
        <p:nvSpPr>
          <p:cNvPr id="15" name="TextBox 15"/>
          <p:cNvSpPr txBox="1">
            <a:spLocks noGrp="1" noRot="1" noMove="1" noResize="1" noEditPoints="1" noAdjustHandles="1" noChangeArrowheads="1" noChangeShapeType="1"/>
          </p:cNvSpPr>
          <p:nvPr/>
        </p:nvSpPr>
        <p:spPr>
          <a:xfrm>
            <a:off x="922665" y="7520012"/>
            <a:ext cx="1899703" cy="533346"/>
          </a:xfrm>
          <a:prstGeom prst="rect">
            <a:avLst/>
          </a:prstGeom>
        </p:spPr>
        <p:txBody>
          <a:bodyPr lIns="0" tIns="0" rIns="0" bIns="0" rtlCol="0" anchor="t">
            <a:spAutoFit/>
          </a:bodyPr>
          <a:lstStyle/>
          <a:p>
            <a:pPr algn="ctr">
              <a:lnSpc>
                <a:spcPts val="2100"/>
              </a:lnSpc>
            </a:pPr>
            <a:r>
              <a:rPr lang="en-US" sz="1500">
                <a:solidFill>
                  <a:srgbClr val="FFFFFF"/>
                </a:solidFill>
                <a:latin typeface="Inter"/>
                <a:ea typeface="Inter"/>
                <a:cs typeface="Inter"/>
                <a:sym typeface="Inter"/>
              </a:rPr>
              <a:t>Entretien des locaux et matériel</a:t>
            </a:r>
          </a:p>
        </p:txBody>
      </p:sp>
      <p:sp>
        <p:nvSpPr>
          <p:cNvPr id="16" name="TextBox 16"/>
          <p:cNvSpPr txBox="1">
            <a:spLocks noGrp="1" noRot="1" noMove="1" noResize="1" noEditPoints="1" noAdjustHandles="1" noChangeArrowheads="1" noChangeShapeType="1"/>
          </p:cNvSpPr>
          <p:nvPr/>
        </p:nvSpPr>
        <p:spPr>
          <a:xfrm>
            <a:off x="922665" y="8467455"/>
            <a:ext cx="1899703" cy="533346"/>
          </a:xfrm>
          <a:prstGeom prst="rect">
            <a:avLst/>
          </a:prstGeom>
        </p:spPr>
        <p:txBody>
          <a:bodyPr lIns="0" tIns="0" rIns="0" bIns="0" rtlCol="0" anchor="t">
            <a:spAutoFit/>
          </a:bodyPr>
          <a:lstStyle/>
          <a:p>
            <a:pPr algn="ctr">
              <a:lnSpc>
                <a:spcPts val="2100"/>
              </a:lnSpc>
            </a:pPr>
            <a:r>
              <a:rPr lang="en-US" sz="1500">
                <a:solidFill>
                  <a:srgbClr val="FFFFFF"/>
                </a:solidFill>
                <a:latin typeface="Inter"/>
                <a:ea typeface="Inter"/>
                <a:cs typeface="Inter"/>
                <a:sym typeface="Inter"/>
              </a:rPr>
              <a:t>Équipement de protection</a:t>
            </a:r>
          </a:p>
        </p:txBody>
      </p:sp>
      <p:sp>
        <p:nvSpPr>
          <p:cNvPr id="17" name="TextBox 17"/>
          <p:cNvSpPr txBox="1">
            <a:spLocks noGrp="1" noRot="1" noMove="1" noResize="1" noEditPoints="1" noAdjustHandles="1" noChangeArrowheads="1" noChangeShapeType="1"/>
          </p:cNvSpPr>
          <p:nvPr/>
        </p:nvSpPr>
        <p:spPr>
          <a:xfrm>
            <a:off x="314705" y="5729655"/>
            <a:ext cx="399879" cy="306705"/>
          </a:xfrm>
          <a:prstGeom prst="rect">
            <a:avLst/>
          </a:prstGeom>
        </p:spPr>
        <p:txBody>
          <a:bodyPr wrap="square" lIns="0" tIns="0" rIns="0" bIns="0" rtlCol="0" anchor="t">
            <a:spAutoFit/>
          </a:bodyPr>
          <a:lstStyle/>
          <a:p>
            <a:pPr algn="ctr">
              <a:lnSpc>
                <a:spcPts val="2520"/>
              </a:lnSpc>
            </a:pPr>
            <a:r>
              <a:rPr lang="en-US" sz="1800" b="1">
                <a:solidFill>
                  <a:srgbClr val="FFFFFF"/>
                </a:solidFill>
                <a:latin typeface="Inter Bold"/>
                <a:ea typeface="Inter Bold"/>
                <a:cs typeface="Inter Bold"/>
                <a:sym typeface="Inter Bold"/>
              </a:rPr>
              <a:t>29</a:t>
            </a:r>
          </a:p>
        </p:txBody>
      </p:sp>
      <p:sp>
        <p:nvSpPr>
          <p:cNvPr id="18" name="TextBox 18"/>
          <p:cNvSpPr txBox="1">
            <a:spLocks noGrp="1" noRot="1" noMove="1" noResize="1" noEditPoints="1" noAdjustHandles="1" noChangeArrowheads="1" noChangeShapeType="1"/>
          </p:cNvSpPr>
          <p:nvPr/>
        </p:nvSpPr>
        <p:spPr>
          <a:xfrm>
            <a:off x="340892" y="6700671"/>
            <a:ext cx="347503" cy="306705"/>
          </a:xfrm>
          <a:prstGeom prst="rect">
            <a:avLst/>
          </a:prstGeom>
        </p:spPr>
        <p:txBody>
          <a:bodyPr wrap="square" lIns="0" tIns="0" rIns="0" bIns="0" rtlCol="0" anchor="t">
            <a:spAutoFit/>
          </a:bodyPr>
          <a:lstStyle/>
          <a:p>
            <a:pPr algn="ctr">
              <a:lnSpc>
                <a:spcPts val="2520"/>
              </a:lnSpc>
            </a:pPr>
            <a:r>
              <a:rPr lang="en-US" sz="1800" b="1">
                <a:solidFill>
                  <a:srgbClr val="FFFFFF"/>
                </a:solidFill>
                <a:latin typeface="Inter Bold"/>
                <a:ea typeface="Inter Bold"/>
                <a:cs typeface="Inter Bold"/>
                <a:sym typeface="Inter Bold"/>
              </a:rPr>
              <a:t>29</a:t>
            </a:r>
          </a:p>
        </p:txBody>
      </p:sp>
      <p:sp>
        <p:nvSpPr>
          <p:cNvPr id="19" name="TextBox 19"/>
          <p:cNvSpPr txBox="1">
            <a:spLocks noGrp="1" noRot="1" noMove="1" noResize="1" noEditPoints="1" noAdjustHandles="1" noChangeArrowheads="1" noChangeShapeType="1"/>
          </p:cNvSpPr>
          <p:nvPr/>
        </p:nvSpPr>
        <p:spPr>
          <a:xfrm>
            <a:off x="327798" y="7652637"/>
            <a:ext cx="347429" cy="306705"/>
          </a:xfrm>
          <a:prstGeom prst="rect">
            <a:avLst/>
          </a:prstGeom>
        </p:spPr>
        <p:txBody>
          <a:bodyPr wrap="square" lIns="0" tIns="0" rIns="0" bIns="0" rtlCol="0" anchor="t">
            <a:spAutoFit/>
          </a:bodyPr>
          <a:lstStyle/>
          <a:p>
            <a:pPr algn="ctr">
              <a:lnSpc>
                <a:spcPts val="2520"/>
              </a:lnSpc>
            </a:pPr>
            <a:r>
              <a:rPr lang="en-US" sz="1800" b="1">
                <a:solidFill>
                  <a:srgbClr val="FFFFFF"/>
                </a:solidFill>
                <a:latin typeface="Inter Bold"/>
                <a:ea typeface="Inter Bold"/>
                <a:cs typeface="Inter Bold"/>
                <a:sym typeface="Inter Bold"/>
              </a:rPr>
              <a:t>30</a:t>
            </a:r>
          </a:p>
        </p:txBody>
      </p:sp>
      <p:sp>
        <p:nvSpPr>
          <p:cNvPr id="20" name="TextBox 20"/>
          <p:cNvSpPr txBox="1">
            <a:spLocks noGrp="1" noRot="1" noMove="1" noResize="1" noEditPoints="1" noAdjustHandles="1" noChangeArrowheads="1" noChangeShapeType="1"/>
          </p:cNvSpPr>
          <p:nvPr/>
        </p:nvSpPr>
        <p:spPr>
          <a:xfrm>
            <a:off x="340892" y="8580775"/>
            <a:ext cx="321242" cy="306705"/>
          </a:xfrm>
          <a:prstGeom prst="rect">
            <a:avLst/>
          </a:prstGeom>
        </p:spPr>
        <p:txBody>
          <a:bodyPr wrap="square" lIns="0" tIns="0" rIns="0" bIns="0" rtlCol="0" anchor="t">
            <a:spAutoFit/>
          </a:bodyPr>
          <a:lstStyle/>
          <a:p>
            <a:pPr algn="ctr">
              <a:lnSpc>
                <a:spcPts val="2520"/>
              </a:lnSpc>
            </a:pPr>
            <a:r>
              <a:rPr lang="en-US" sz="1800" b="1">
                <a:solidFill>
                  <a:srgbClr val="FFFFFF"/>
                </a:solidFill>
                <a:latin typeface="Inter Bold"/>
                <a:ea typeface="Inter Bold"/>
                <a:cs typeface="Inter Bold"/>
                <a:sym typeface="Inter Bold"/>
              </a:rPr>
              <a:t>30</a:t>
            </a:r>
          </a:p>
        </p:txBody>
      </p:sp>
      <p:sp>
        <p:nvSpPr>
          <p:cNvPr id="21" name="Espace réservé du numéro de diapositive 29">
            <a:extLst>
              <a:ext uri="{FF2B5EF4-FFF2-40B4-BE49-F238E27FC236}">
                <a16:creationId xmlns:a16="http://schemas.microsoft.com/office/drawing/2014/main" id="{A1ACE54F-4F70-C5DA-1A5E-6FD584F58471}"/>
              </a:ext>
            </a:extLst>
          </p:cNvPr>
          <p:cNvSpPr>
            <a:spLocks noGrp="1" noRot="1" noMove="1" noResize="1" noEditPoints="1" noAdjustHandles="1" noChangeArrowheads="1" noChangeShapeType="1"/>
          </p:cNvSpPr>
          <p:nvPr>
            <p:ph type="sldNum" sz="quarter" idx="12"/>
            <p:custDataLst>
              <p:tags r:id="rId1"/>
            </p:custDataLst>
          </p:nvPr>
        </p:nvSpPr>
        <p:spPr>
          <a:xfrm>
            <a:off x="15925800" y="9791700"/>
            <a:ext cx="2133600" cy="365125"/>
          </a:xfrm>
        </p:spPr>
        <p:txBody>
          <a:bodyPr/>
          <a:lstStyle/>
          <a:p>
            <a:fld id="{B6F15528-21DE-4FAA-801E-634DDDAF4B2B}" type="slidenum">
              <a:rPr lang="en-US" smtClean="0"/>
              <a:pPr/>
              <a:t>28</a:t>
            </a:fld>
            <a:endParaRPr lang="en-US"/>
          </a:p>
        </p:txBody>
      </p:sp>
    </p:spTree>
    <p:extLst>
      <p:ext uri="{BB962C8B-B14F-4D97-AF65-F5344CB8AC3E}">
        <p14:creationId xmlns:p14="http://schemas.microsoft.com/office/powerpoint/2010/main" val="37533891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E3E1E1"/>
        </a:solidFill>
        <a:effectLst/>
      </p:bgPr>
    </p:bg>
    <p:spTree>
      <p:nvGrpSpPr>
        <p:cNvPr id="1" name=""/>
        <p:cNvGrpSpPr/>
        <p:nvPr/>
      </p:nvGrpSpPr>
      <p:grpSpPr>
        <a:xfrm>
          <a:off x="0" y="0"/>
          <a:ext cx="0" cy="0"/>
          <a:chOff x="0" y="0"/>
          <a:chExt cx="0" cy="0"/>
        </a:xfrm>
      </p:grpSpPr>
      <p:sp>
        <p:nvSpPr>
          <p:cNvPr id="2" name="TextBox 2"/>
          <p:cNvSpPr txBox="1">
            <a:spLocks noGrp="1" noRot="1" noMove="1" noResize="1" noEditPoints="1" noAdjustHandles="1" noChangeArrowheads="1" noChangeShapeType="1"/>
          </p:cNvSpPr>
          <p:nvPr>
            <p:custDataLst>
              <p:tags r:id="rId1"/>
            </p:custDataLst>
          </p:nvPr>
        </p:nvSpPr>
        <p:spPr>
          <a:xfrm>
            <a:off x="2660613" y="5825858"/>
            <a:ext cx="9525" cy="622827"/>
          </a:xfrm>
          <a:prstGeom prst="rect">
            <a:avLst/>
          </a:prstGeom>
        </p:spPr>
        <p:txBody>
          <a:bodyPr lIns="0" tIns="0" rIns="0" bIns="0" rtlCol="0" anchor="t">
            <a:spAutoFit/>
          </a:bodyPr>
          <a:lstStyle/>
          <a:p>
            <a:pPr algn="ctr">
              <a:lnSpc>
                <a:spcPts val="5040"/>
              </a:lnSpc>
            </a:pPr>
            <a:endParaRPr/>
          </a:p>
        </p:txBody>
      </p:sp>
      <p:sp>
        <p:nvSpPr>
          <p:cNvPr id="3" name="TextBox 3"/>
          <p:cNvSpPr txBox="1"/>
          <p:nvPr>
            <p:custDataLst>
              <p:tags r:id="rId2"/>
            </p:custDataLst>
          </p:nvPr>
        </p:nvSpPr>
        <p:spPr>
          <a:xfrm>
            <a:off x="404131" y="1931739"/>
            <a:ext cx="17489652" cy="2800126"/>
          </a:xfrm>
          <a:prstGeom prst="rect">
            <a:avLst/>
          </a:prstGeom>
        </p:spPr>
        <p:txBody>
          <a:bodyPr lIns="0" tIns="0" rIns="0" bIns="0" rtlCol="0" anchor="t">
            <a:spAutoFit/>
          </a:bodyPr>
          <a:lstStyle/>
          <a:p>
            <a:pPr algn="l">
              <a:lnSpc>
                <a:spcPts val="1960"/>
              </a:lnSpc>
              <a:spcBef>
                <a:spcPct val="0"/>
              </a:spcBef>
            </a:pPr>
            <a:r>
              <a:rPr lang="fr-CA" sz="1400" dirty="0">
                <a:solidFill>
                  <a:srgbClr val="000000"/>
                </a:solidFill>
                <a:latin typeface="Inter"/>
                <a:ea typeface="Inter"/>
                <a:cs typeface="Inter"/>
                <a:sym typeface="Inter"/>
              </a:rPr>
              <a:t>Notre commerce prend les mesures nécessaires afin d’offrir un environnement de travail sain et exempt de tout risque pouvant porter atteinte à l’intégrité physique ou mentale de nos employé(e)s. Grâce à des activités de sensibilisation auprès de nos employé(e)s sur les questions entourant la santé et la sécurité au travail, nous cherchons à éliminer entièrement tous dangers qui les guettent. </a:t>
            </a:r>
          </a:p>
          <a:p>
            <a:pPr algn="l">
              <a:lnSpc>
                <a:spcPts val="1960"/>
              </a:lnSpc>
              <a:spcBef>
                <a:spcPct val="0"/>
              </a:spcBef>
            </a:pPr>
            <a:endParaRPr lang="fr-CA" sz="1400" dirty="0">
              <a:solidFill>
                <a:srgbClr val="000000"/>
              </a:solidFill>
              <a:latin typeface="Inter"/>
              <a:ea typeface="Inter"/>
              <a:cs typeface="Inter"/>
              <a:sym typeface="Inter"/>
            </a:endParaRPr>
          </a:p>
          <a:p>
            <a:pPr algn="l">
              <a:lnSpc>
                <a:spcPts val="1960"/>
              </a:lnSpc>
              <a:spcBef>
                <a:spcPct val="0"/>
              </a:spcBef>
            </a:pPr>
            <a:r>
              <a:rPr lang="fr-CA" sz="1400" dirty="0">
                <a:solidFill>
                  <a:srgbClr val="000000"/>
                </a:solidFill>
                <a:latin typeface="Inter"/>
                <a:ea typeface="Inter"/>
                <a:cs typeface="Inter"/>
                <a:sym typeface="Inter"/>
              </a:rPr>
              <a:t>Si la direction s’engage à tout faire pour offrir un environnement de travail sain, la coopération de nos employé(e)s sur les enjeux de santé et de sécurité est primordiale. Chaque employé(e) est tenu(e) de respecter les règlements et politiques en vigueur pour tout ce qui se rapporte à l’utilisation des équipements et aux relations interpersonnelles sans violence ni discrimination et au harcèlement. </a:t>
            </a:r>
          </a:p>
          <a:p>
            <a:pPr algn="l">
              <a:lnSpc>
                <a:spcPts val="1960"/>
              </a:lnSpc>
              <a:spcBef>
                <a:spcPct val="0"/>
              </a:spcBef>
            </a:pPr>
            <a:endParaRPr lang="fr-CA" sz="1400" dirty="0">
              <a:solidFill>
                <a:srgbClr val="000000"/>
              </a:solidFill>
              <a:latin typeface="Inter"/>
              <a:ea typeface="Inter"/>
              <a:cs typeface="Inter"/>
              <a:sym typeface="Inter"/>
            </a:endParaRPr>
          </a:p>
          <a:p>
            <a:pPr algn="l">
              <a:lnSpc>
                <a:spcPts val="1960"/>
              </a:lnSpc>
              <a:spcBef>
                <a:spcPct val="0"/>
              </a:spcBef>
            </a:pPr>
            <a:r>
              <a:rPr lang="fr-CA" sz="1400" dirty="0">
                <a:solidFill>
                  <a:srgbClr val="000000"/>
                </a:solidFill>
                <a:latin typeface="Inter"/>
                <a:ea typeface="Inter"/>
                <a:cs typeface="Inter"/>
                <a:sym typeface="Inter"/>
              </a:rPr>
              <a:t>Toute situation susceptible de présenter un risque pour la santé ou la sécurité d’une ou de plusieurs employé(e)s doit impérativement être rapportée à votre supérieur(e) hiérarchique pour que les correctifs adéquats soient apportés et que ledit risque soit supprimé. Tout contrevenant aux règles relatives à la santé et à la sécurité au travail s’expose à des sanctions pouvant aller d’un avertissement à une rupture du lien d’emploi. </a:t>
            </a:r>
          </a:p>
          <a:p>
            <a:pPr algn="l">
              <a:lnSpc>
                <a:spcPts val="1960"/>
              </a:lnSpc>
              <a:spcBef>
                <a:spcPct val="0"/>
              </a:spcBef>
            </a:pPr>
            <a:endParaRPr lang="fr-CA" sz="1400" dirty="0">
              <a:solidFill>
                <a:srgbClr val="000000"/>
              </a:solidFill>
              <a:latin typeface="Inter"/>
              <a:ea typeface="Inter"/>
              <a:cs typeface="Inter"/>
              <a:sym typeface="Inter"/>
            </a:endParaRPr>
          </a:p>
          <a:p>
            <a:pPr algn="l">
              <a:lnSpc>
                <a:spcPts val="1960"/>
              </a:lnSpc>
              <a:spcBef>
                <a:spcPct val="0"/>
              </a:spcBef>
            </a:pPr>
            <a:r>
              <a:rPr lang="fr-CA" sz="1400" dirty="0">
                <a:solidFill>
                  <a:srgbClr val="000000"/>
                </a:solidFill>
                <a:latin typeface="Inter"/>
                <a:ea typeface="Inter"/>
                <a:cs typeface="Inter"/>
                <a:sym typeface="Inter"/>
              </a:rPr>
              <a:t>Une trousse de premiers soins est disponible </a:t>
            </a:r>
            <a:r>
              <a:rPr lang="fr-CA" sz="1400" dirty="0">
                <a:highlight>
                  <a:srgbClr val="00FF00"/>
                </a:highlight>
                <a:latin typeface="Inter"/>
                <a:ea typeface="Inter"/>
                <a:cs typeface="Inter"/>
                <a:sym typeface="Inter"/>
              </a:rPr>
              <a:t>[Lieu]</a:t>
            </a:r>
            <a:r>
              <a:rPr lang="fr-CA" sz="1400" dirty="0">
                <a:latin typeface="Inter"/>
                <a:ea typeface="Inter"/>
                <a:cs typeface="Inter"/>
                <a:sym typeface="Inter"/>
              </a:rPr>
              <a:t>. </a:t>
            </a:r>
            <a:r>
              <a:rPr lang="fr-CA" sz="1400" dirty="0">
                <a:solidFill>
                  <a:srgbClr val="000000"/>
                </a:solidFill>
                <a:latin typeface="Inter"/>
                <a:ea typeface="Inter"/>
                <a:cs typeface="Inter"/>
                <a:sym typeface="Inter"/>
              </a:rPr>
              <a:t>Un(e) employé(e) par année se porte volontaire pour suivre la formation de secouriste au travail. </a:t>
            </a:r>
          </a:p>
        </p:txBody>
      </p:sp>
      <p:grpSp>
        <p:nvGrpSpPr>
          <p:cNvPr id="4" name="Group 4"/>
          <p:cNvGrpSpPr>
            <a:grpSpLocks noGrp="1" noUngrp="1" noRot="1" noMove="1" noResize="1"/>
          </p:cNvGrpSpPr>
          <p:nvPr>
            <p:custDataLst>
              <p:tags r:id="rId3"/>
            </p:custDataLst>
          </p:nvPr>
        </p:nvGrpSpPr>
        <p:grpSpPr>
          <a:xfrm>
            <a:off x="404131" y="302304"/>
            <a:ext cx="2827126" cy="1179800"/>
            <a:chOff x="0" y="0"/>
            <a:chExt cx="973846" cy="406400"/>
          </a:xfrm>
        </p:grpSpPr>
        <p:sp>
          <p:nvSpPr>
            <p:cNvPr id="5" name="Freeform 5"/>
            <p:cNvSpPr>
              <a:spLocks noGrp="1" noRot="1" noMove="1" noResize="1" noEditPoints="1" noAdjustHandles="1" noChangeArrowheads="1" noChangeShapeType="1"/>
            </p:cNvSpPr>
            <p:nvPr/>
          </p:nvSpPr>
          <p:spPr>
            <a:xfrm>
              <a:off x="0" y="0"/>
              <a:ext cx="973846" cy="406400"/>
            </a:xfrm>
            <a:custGeom>
              <a:avLst/>
              <a:gdLst/>
              <a:ahLst/>
              <a:cxnLst/>
              <a:rect l="l" t="t" r="r" b="b"/>
              <a:pathLst>
                <a:path w="973846" h="406400">
                  <a:moveTo>
                    <a:pt x="770647" y="0"/>
                  </a:moveTo>
                  <a:cubicBezTo>
                    <a:pt x="882871" y="0"/>
                    <a:pt x="973846" y="90976"/>
                    <a:pt x="973846" y="203200"/>
                  </a:cubicBezTo>
                  <a:cubicBezTo>
                    <a:pt x="973846" y="315424"/>
                    <a:pt x="882871" y="406400"/>
                    <a:pt x="770647" y="406400"/>
                  </a:cubicBezTo>
                  <a:lnTo>
                    <a:pt x="203200" y="406400"/>
                  </a:lnTo>
                  <a:cubicBezTo>
                    <a:pt x="90976" y="406400"/>
                    <a:pt x="0" y="315424"/>
                    <a:pt x="0" y="203200"/>
                  </a:cubicBezTo>
                  <a:cubicBezTo>
                    <a:pt x="0" y="90976"/>
                    <a:pt x="90976" y="0"/>
                    <a:pt x="203200" y="0"/>
                  </a:cubicBezTo>
                  <a:close/>
                </a:path>
              </a:pathLst>
            </a:custGeom>
            <a:solidFill>
              <a:srgbClr val="F15822"/>
            </a:solidFill>
          </p:spPr>
          <p:txBody>
            <a:bodyPr/>
            <a:lstStyle/>
            <a:p>
              <a:endParaRPr lang="fr-CA"/>
            </a:p>
          </p:txBody>
        </p:sp>
        <p:sp>
          <p:nvSpPr>
            <p:cNvPr id="6" name="TextBox 6"/>
            <p:cNvSpPr txBox="1">
              <a:spLocks noGrp="1" noRot="1" noMove="1" noResize="1" noEditPoints="1" noAdjustHandles="1" noChangeArrowheads="1" noChangeShapeType="1"/>
            </p:cNvSpPr>
            <p:nvPr/>
          </p:nvSpPr>
          <p:spPr>
            <a:xfrm>
              <a:off x="0" y="-38100"/>
              <a:ext cx="973846" cy="444500"/>
            </a:xfrm>
            <a:prstGeom prst="rect">
              <a:avLst/>
            </a:prstGeom>
          </p:spPr>
          <p:txBody>
            <a:bodyPr lIns="50800" tIns="50800" rIns="50800" bIns="50800" rtlCol="0" anchor="ctr"/>
            <a:lstStyle/>
            <a:p>
              <a:pPr algn="ctr">
                <a:lnSpc>
                  <a:spcPts val="3217"/>
                </a:lnSpc>
              </a:pPr>
              <a:endParaRPr/>
            </a:p>
          </p:txBody>
        </p:sp>
      </p:grpSp>
      <p:sp>
        <p:nvSpPr>
          <p:cNvPr id="7" name="TextBox 7"/>
          <p:cNvSpPr txBox="1">
            <a:spLocks noGrp="1" noRot="1" noMove="1" noResize="1" noEditPoints="1" noAdjustHandles="1" noChangeArrowheads="1" noChangeShapeType="1"/>
          </p:cNvSpPr>
          <p:nvPr>
            <p:custDataLst>
              <p:tags r:id="rId4"/>
            </p:custDataLst>
          </p:nvPr>
        </p:nvSpPr>
        <p:spPr>
          <a:xfrm>
            <a:off x="1257152" y="712870"/>
            <a:ext cx="1121082" cy="330092"/>
          </a:xfrm>
          <a:prstGeom prst="rect">
            <a:avLst/>
          </a:prstGeom>
        </p:spPr>
        <p:txBody>
          <a:bodyPr lIns="0" tIns="0" rIns="0" bIns="0" rtlCol="0" anchor="t">
            <a:spAutoFit/>
          </a:bodyPr>
          <a:lstStyle/>
          <a:p>
            <a:pPr algn="ctr">
              <a:lnSpc>
                <a:spcPts val="2799"/>
              </a:lnSpc>
            </a:pPr>
            <a:r>
              <a:rPr lang="en-US" sz="1999">
                <a:solidFill>
                  <a:srgbClr val="FFFFFF"/>
                </a:solidFill>
                <a:latin typeface="Playfair Display Bold"/>
                <a:ea typeface="Playfair Display Bold"/>
                <a:cs typeface="Playfair Display Bold"/>
                <a:sym typeface="Playfair Display Bold"/>
              </a:rPr>
              <a:t>Principes</a:t>
            </a:r>
          </a:p>
        </p:txBody>
      </p:sp>
      <p:grpSp>
        <p:nvGrpSpPr>
          <p:cNvPr id="8" name="Group 8"/>
          <p:cNvGrpSpPr>
            <a:grpSpLocks noGrp="1" noUngrp="1" noRot="1" noMove="1" noResize="1"/>
          </p:cNvGrpSpPr>
          <p:nvPr>
            <p:custDataLst>
              <p:tags r:id="rId5"/>
            </p:custDataLst>
          </p:nvPr>
        </p:nvGrpSpPr>
        <p:grpSpPr>
          <a:xfrm>
            <a:off x="404131" y="5124558"/>
            <a:ext cx="2827126" cy="1179800"/>
            <a:chOff x="0" y="0"/>
            <a:chExt cx="973846" cy="406400"/>
          </a:xfrm>
        </p:grpSpPr>
        <p:sp>
          <p:nvSpPr>
            <p:cNvPr id="9" name="Freeform 9"/>
            <p:cNvSpPr>
              <a:spLocks noGrp="1" noRot="1" noMove="1" noResize="1" noEditPoints="1" noAdjustHandles="1" noChangeArrowheads="1" noChangeShapeType="1"/>
            </p:cNvSpPr>
            <p:nvPr/>
          </p:nvSpPr>
          <p:spPr>
            <a:xfrm>
              <a:off x="0" y="0"/>
              <a:ext cx="973846" cy="406400"/>
            </a:xfrm>
            <a:custGeom>
              <a:avLst/>
              <a:gdLst/>
              <a:ahLst/>
              <a:cxnLst/>
              <a:rect l="l" t="t" r="r" b="b"/>
              <a:pathLst>
                <a:path w="973846" h="406400">
                  <a:moveTo>
                    <a:pt x="770647" y="0"/>
                  </a:moveTo>
                  <a:cubicBezTo>
                    <a:pt x="882871" y="0"/>
                    <a:pt x="973846" y="90976"/>
                    <a:pt x="973846" y="203200"/>
                  </a:cubicBezTo>
                  <a:cubicBezTo>
                    <a:pt x="973846" y="315424"/>
                    <a:pt x="882871" y="406400"/>
                    <a:pt x="770647" y="406400"/>
                  </a:cubicBezTo>
                  <a:lnTo>
                    <a:pt x="203200" y="406400"/>
                  </a:lnTo>
                  <a:cubicBezTo>
                    <a:pt x="90976" y="406400"/>
                    <a:pt x="0" y="315424"/>
                    <a:pt x="0" y="203200"/>
                  </a:cubicBezTo>
                  <a:cubicBezTo>
                    <a:pt x="0" y="90976"/>
                    <a:pt x="90976" y="0"/>
                    <a:pt x="203200" y="0"/>
                  </a:cubicBezTo>
                  <a:close/>
                </a:path>
              </a:pathLst>
            </a:custGeom>
            <a:solidFill>
              <a:srgbClr val="F15822"/>
            </a:solidFill>
          </p:spPr>
          <p:txBody>
            <a:bodyPr/>
            <a:lstStyle/>
            <a:p>
              <a:endParaRPr lang="fr-CA"/>
            </a:p>
          </p:txBody>
        </p:sp>
        <p:sp>
          <p:nvSpPr>
            <p:cNvPr id="10" name="TextBox 10"/>
            <p:cNvSpPr txBox="1">
              <a:spLocks noGrp="1" noRot="1" noMove="1" noResize="1" noEditPoints="1" noAdjustHandles="1" noChangeArrowheads="1" noChangeShapeType="1"/>
            </p:cNvSpPr>
            <p:nvPr/>
          </p:nvSpPr>
          <p:spPr>
            <a:xfrm>
              <a:off x="0" y="-38100"/>
              <a:ext cx="973846" cy="444500"/>
            </a:xfrm>
            <a:prstGeom prst="rect">
              <a:avLst/>
            </a:prstGeom>
          </p:spPr>
          <p:txBody>
            <a:bodyPr lIns="50800" tIns="50800" rIns="50800" bIns="50800" rtlCol="0" anchor="ctr"/>
            <a:lstStyle/>
            <a:p>
              <a:pPr algn="ctr">
                <a:lnSpc>
                  <a:spcPts val="3217"/>
                </a:lnSpc>
              </a:pPr>
              <a:endParaRPr/>
            </a:p>
          </p:txBody>
        </p:sp>
      </p:grpSp>
      <p:sp>
        <p:nvSpPr>
          <p:cNvPr id="11" name="TextBox 11"/>
          <p:cNvSpPr txBox="1">
            <a:spLocks noGrp="1" noRot="1" noMove="1" noResize="1" noEditPoints="1" noAdjustHandles="1" noChangeArrowheads="1" noChangeShapeType="1"/>
          </p:cNvSpPr>
          <p:nvPr>
            <p:custDataLst>
              <p:tags r:id="rId6"/>
            </p:custDataLst>
          </p:nvPr>
        </p:nvSpPr>
        <p:spPr>
          <a:xfrm>
            <a:off x="615422" y="5182808"/>
            <a:ext cx="2404543" cy="1034726"/>
          </a:xfrm>
          <a:prstGeom prst="rect">
            <a:avLst/>
          </a:prstGeom>
        </p:spPr>
        <p:txBody>
          <a:bodyPr lIns="0" tIns="0" rIns="0" bIns="0" rtlCol="0" anchor="t">
            <a:spAutoFit/>
          </a:bodyPr>
          <a:lstStyle/>
          <a:p>
            <a:pPr algn="ctr">
              <a:lnSpc>
                <a:spcPts val="2799"/>
              </a:lnSpc>
            </a:pPr>
            <a:r>
              <a:rPr lang="en-US" sz="1999">
                <a:solidFill>
                  <a:srgbClr val="FFFFFF"/>
                </a:solidFill>
                <a:latin typeface="Playfair Display Bold"/>
                <a:ea typeface="Playfair Display Bold"/>
                <a:cs typeface="Playfair Display Bold"/>
                <a:sym typeface="Playfair Display Bold"/>
              </a:rPr>
              <a:t>Prévention et gestion du harcèlement</a:t>
            </a:r>
          </a:p>
        </p:txBody>
      </p:sp>
      <p:sp>
        <p:nvSpPr>
          <p:cNvPr id="12" name="TextBox 12"/>
          <p:cNvSpPr txBox="1"/>
          <p:nvPr>
            <p:custDataLst>
              <p:tags r:id="rId7"/>
            </p:custDataLst>
          </p:nvPr>
        </p:nvSpPr>
        <p:spPr>
          <a:xfrm>
            <a:off x="492725" y="6778371"/>
            <a:ext cx="17401058" cy="3216906"/>
          </a:xfrm>
          <a:prstGeom prst="rect">
            <a:avLst/>
          </a:prstGeom>
        </p:spPr>
        <p:txBody>
          <a:bodyPr lIns="0" tIns="0" rIns="0" bIns="0" rtlCol="0" anchor="t">
            <a:spAutoFit/>
          </a:bodyPr>
          <a:lstStyle/>
          <a:p>
            <a:pPr algn="l">
              <a:lnSpc>
                <a:spcPts val="1820"/>
              </a:lnSpc>
              <a:spcBef>
                <a:spcPct val="0"/>
              </a:spcBef>
            </a:pPr>
            <a:r>
              <a:rPr lang="fr-CA" sz="1400" dirty="0">
                <a:solidFill>
                  <a:srgbClr val="000000"/>
                </a:solidFill>
                <a:latin typeface="Inter"/>
                <a:ea typeface="Inter"/>
                <a:cs typeface="Inter"/>
                <a:sym typeface="Inter"/>
              </a:rPr>
              <a:t>En tant qu’organisation soucieuse d’offrir à chacun(e) de nos employé(e)s un milieu de travail sain où le respect et la dignité favorisent le bien-être des personnes, nous prenons toutes les mesures nécessaires pour contrer toute forme de harcèlement psychologique ou sexuel et gérer efficacement les incidents pouvant survenir. </a:t>
            </a:r>
          </a:p>
          <a:p>
            <a:pPr algn="l">
              <a:lnSpc>
                <a:spcPts val="1820"/>
              </a:lnSpc>
              <a:spcBef>
                <a:spcPct val="0"/>
              </a:spcBef>
            </a:pPr>
            <a:endParaRPr lang="fr-CA" sz="1400" dirty="0">
              <a:solidFill>
                <a:srgbClr val="000000"/>
              </a:solidFill>
              <a:latin typeface="Inter"/>
              <a:ea typeface="Inter"/>
              <a:cs typeface="Inter"/>
              <a:sym typeface="Inter"/>
            </a:endParaRPr>
          </a:p>
          <a:p>
            <a:pPr algn="l">
              <a:lnSpc>
                <a:spcPts val="1820"/>
              </a:lnSpc>
              <a:spcBef>
                <a:spcPct val="0"/>
              </a:spcBef>
            </a:pPr>
            <a:r>
              <a:rPr lang="fr-CA" sz="1400" dirty="0">
                <a:solidFill>
                  <a:srgbClr val="000000"/>
                </a:solidFill>
                <a:latin typeface="Inter"/>
                <a:ea typeface="Inter"/>
                <a:cs typeface="Inter"/>
                <a:sym typeface="Inter"/>
              </a:rPr>
              <a:t>Pour plus d’informations, référez-vous à </a:t>
            </a:r>
            <a:r>
              <a:rPr lang="fr-CA" sz="1400" dirty="0">
                <a:latin typeface="Inter"/>
                <a:ea typeface="Inter"/>
                <a:cs typeface="Inter"/>
                <a:sym typeface="Inter"/>
                <a:hlinkClick r:id="rId14"/>
              </a:rPr>
              <a:t>la Politique de prévention de la violence, de la discrimination et du harcèlement psychologique en milieu de travail.</a:t>
            </a:r>
            <a:endParaRPr lang="fr-CA" sz="1400" dirty="0">
              <a:latin typeface="Inter"/>
              <a:ea typeface="Inter"/>
              <a:cs typeface="Inter"/>
              <a:sym typeface="Inter"/>
            </a:endParaRPr>
          </a:p>
          <a:p>
            <a:pPr algn="l">
              <a:lnSpc>
                <a:spcPts val="1820"/>
              </a:lnSpc>
              <a:spcBef>
                <a:spcPct val="0"/>
              </a:spcBef>
            </a:pPr>
            <a:endParaRPr lang="fr-CA" sz="1400" dirty="0">
              <a:highlight>
                <a:srgbClr val="FFFF00"/>
              </a:highlight>
              <a:latin typeface="Inter"/>
              <a:ea typeface="Inter"/>
              <a:cs typeface="Inter"/>
              <a:sym typeface="Inter"/>
            </a:endParaRPr>
          </a:p>
          <a:p>
            <a:pPr algn="l">
              <a:lnSpc>
                <a:spcPts val="1820"/>
              </a:lnSpc>
              <a:spcBef>
                <a:spcPct val="0"/>
              </a:spcBef>
            </a:pPr>
            <a:r>
              <a:rPr lang="fr-CA" sz="1400" u="sng" dirty="0">
                <a:solidFill>
                  <a:srgbClr val="000000"/>
                </a:solidFill>
                <a:latin typeface="Inter Bold"/>
                <a:ea typeface="Inter Bold"/>
                <a:cs typeface="Inter Bold"/>
                <a:sym typeface="Inter Bold"/>
              </a:rPr>
              <a:t>Traitement des plaintes et des signalements </a:t>
            </a:r>
          </a:p>
          <a:p>
            <a:pPr algn="l">
              <a:lnSpc>
                <a:spcPts val="1820"/>
              </a:lnSpc>
              <a:spcBef>
                <a:spcPct val="0"/>
              </a:spcBef>
            </a:pPr>
            <a:endParaRPr lang="fr-CA" sz="1400" u="sng" dirty="0">
              <a:solidFill>
                <a:srgbClr val="000000"/>
              </a:solidFill>
              <a:latin typeface="Inter Bold"/>
              <a:ea typeface="Inter Bold"/>
              <a:cs typeface="Inter Bold"/>
              <a:sym typeface="Inter Bold"/>
            </a:endParaRPr>
          </a:p>
          <a:p>
            <a:pPr algn="l">
              <a:lnSpc>
                <a:spcPts val="1820"/>
              </a:lnSpc>
              <a:spcBef>
                <a:spcPct val="0"/>
              </a:spcBef>
            </a:pPr>
            <a:r>
              <a:rPr lang="fr-CA" sz="1400" dirty="0">
                <a:highlight>
                  <a:srgbClr val="00FF00"/>
                </a:highlight>
                <a:latin typeface="Inter"/>
                <a:ea typeface="Inter"/>
                <a:cs typeface="Inter"/>
                <a:sym typeface="Inter"/>
              </a:rPr>
              <a:t>[La personne suivante est désignée ou Les personnes suivantes sont désignées] </a:t>
            </a:r>
            <a:r>
              <a:rPr lang="fr-CA" sz="1400" dirty="0">
                <a:solidFill>
                  <a:srgbClr val="000000"/>
                </a:solidFill>
                <a:latin typeface="Inter"/>
                <a:ea typeface="Inter"/>
                <a:cs typeface="Inter"/>
                <a:sym typeface="Inter"/>
              </a:rPr>
              <a:t>pour agir à titre de </a:t>
            </a:r>
            <a:r>
              <a:rPr lang="fr-CA" sz="1400" dirty="0">
                <a:highlight>
                  <a:srgbClr val="00FF00"/>
                </a:highlight>
                <a:latin typeface="Inter"/>
                <a:ea typeface="Inter"/>
                <a:cs typeface="Inter"/>
                <a:sym typeface="Inter"/>
              </a:rPr>
              <a:t>[personne-ressource ou personnes-ressources]</a:t>
            </a:r>
            <a:r>
              <a:rPr lang="fr-CA" sz="1400" dirty="0">
                <a:solidFill>
                  <a:srgbClr val="000000"/>
                </a:solidFill>
                <a:latin typeface="Inter"/>
                <a:ea typeface="Inter"/>
                <a:cs typeface="Inter"/>
                <a:sym typeface="Inter"/>
              </a:rPr>
              <a:t> pour l’application de la présente politique : </a:t>
            </a:r>
          </a:p>
          <a:p>
            <a:pPr algn="l">
              <a:lnSpc>
                <a:spcPts val="1820"/>
              </a:lnSpc>
              <a:spcBef>
                <a:spcPct val="0"/>
              </a:spcBef>
            </a:pPr>
            <a:endParaRPr lang="fr-CA" sz="1400" dirty="0">
              <a:solidFill>
                <a:srgbClr val="000000"/>
              </a:solidFill>
              <a:latin typeface="Inter"/>
              <a:ea typeface="Inter"/>
              <a:cs typeface="Inter"/>
              <a:sym typeface="Inter"/>
            </a:endParaRPr>
          </a:p>
          <a:p>
            <a:pPr marL="302261" lvl="1" indent="-151130" algn="l">
              <a:lnSpc>
                <a:spcPts val="1820"/>
              </a:lnSpc>
              <a:buFont typeface="Arial"/>
              <a:buChar char="•"/>
            </a:pPr>
            <a:r>
              <a:rPr lang="fr-CA" sz="1400" dirty="0">
                <a:highlight>
                  <a:srgbClr val="00FF00"/>
                </a:highlight>
                <a:latin typeface="Inter"/>
                <a:ea typeface="Inter"/>
                <a:cs typeface="Inter"/>
                <a:sym typeface="Inter"/>
              </a:rPr>
              <a:t>[Nom de la personne-ressource], [fonction] </a:t>
            </a:r>
          </a:p>
          <a:p>
            <a:pPr algn="l">
              <a:lnSpc>
                <a:spcPts val="1820"/>
              </a:lnSpc>
              <a:spcBef>
                <a:spcPct val="0"/>
              </a:spcBef>
            </a:pPr>
            <a:r>
              <a:rPr lang="fr-CA" sz="1400" dirty="0">
                <a:highlight>
                  <a:srgbClr val="00FF00"/>
                </a:highlight>
                <a:latin typeface="Inter"/>
                <a:ea typeface="Inter"/>
                <a:cs typeface="Inter"/>
                <a:sym typeface="Inter"/>
              </a:rPr>
              <a:t> [numéro de téléphone], [adresse courriel] </a:t>
            </a:r>
          </a:p>
          <a:p>
            <a:pPr algn="l">
              <a:lnSpc>
                <a:spcPts val="1820"/>
              </a:lnSpc>
              <a:spcBef>
                <a:spcPct val="0"/>
              </a:spcBef>
            </a:pPr>
            <a:r>
              <a:rPr lang="fr-CA" sz="1400" dirty="0">
                <a:highlight>
                  <a:srgbClr val="00FF00"/>
                </a:highlight>
                <a:latin typeface="Inter"/>
                <a:ea typeface="Inter"/>
                <a:cs typeface="Inter"/>
                <a:sym typeface="Inter"/>
              </a:rPr>
              <a:t> </a:t>
            </a:r>
          </a:p>
          <a:p>
            <a:pPr marL="302261" lvl="1" indent="-151130" algn="l">
              <a:lnSpc>
                <a:spcPts val="1820"/>
              </a:lnSpc>
              <a:buFont typeface="Arial"/>
              <a:buChar char="•"/>
            </a:pPr>
            <a:r>
              <a:rPr lang="fr-CA" sz="1400" dirty="0">
                <a:highlight>
                  <a:srgbClr val="00FF00"/>
                </a:highlight>
                <a:latin typeface="Inter"/>
                <a:ea typeface="Inter"/>
                <a:cs typeface="Inter"/>
                <a:sym typeface="Inter"/>
              </a:rPr>
              <a:t>[Nom de la personne-ressource], [fonction] </a:t>
            </a:r>
          </a:p>
          <a:p>
            <a:pPr algn="l">
              <a:lnSpc>
                <a:spcPts val="1820"/>
              </a:lnSpc>
              <a:spcBef>
                <a:spcPct val="0"/>
              </a:spcBef>
            </a:pPr>
            <a:r>
              <a:rPr lang="fr-CA" sz="1400" dirty="0">
                <a:highlight>
                  <a:srgbClr val="00FF00"/>
                </a:highlight>
                <a:latin typeface="Inter"/>
                <a:ea typeface="Inter"/>
                <a:cs typeface="Inter"/>
                <a:sym typeface="Inter"/>
              </a:rPr>
              <a:t> [numéro de téléphone], [adresse courriel] </a:t>
            </a:r>
          </a:p>
        </p:txBody>
      </p:sp>
      <p:sp>
        <p:nvSpPr>
          <p:cNvPr id="24" name="Espace réservé du numéro de diapositive 23">
            <a:extLst>
              <a:ext uri="{FF2B5EF4-FFF2-40B4-BE49-F238E27FC236}">
                <a16:creationId xmlns:a16="http://schemas.microsoft.com/office/drawing/2014/main" id="{DC4CE385-E6EB-CAF2-97E4-7C0665894232}"/>
              </a:ext>
            </a:extLst>
          </p:cNvPr>
          <p:cNvSpPr>
            <a:spLocks noGrp="1" noRot="1" noMove="1" noResize="1" noEditPoints="1" noAdjustHandles="1" noChangeArrowheads="1" noChangeShapeType="1"/>
          </p:cNvSpPr>
          <p:nvPr>
            <p:ph type="sldNum" sz="quarter" idx="12"/>
            <p:custDataLst>
              <p:tags r:id="rId8"/>
            </p:custDataLst>
          </p:nvPr>
        </p:nvSpPr>
        <p:spPr/>
        <p:txBody>
          <a:bodyPr/>
          <a:lstStyle/>
          <a:p>
            <a:fld id="{B6F15528-21DE-4FAA-801E-634DDDAF4B2B}" type="slidenum">
              <a:rPr lang="en-US" smtClean="0"/>
              <a:pPr/>
              <a:t>29</a:t>
            </a:fld>
            <a:endParaRPr lang="en-US"/>
          </a:p>
        </p:txBody>
      </p:sp>
      <p:grpSp>
        <p:nvGrpSpPr>
          <p:cNvPr id="25" name="Groupe 24">
            <a:extLst>
              <a:ext uri="{FF2B5EF4-FFF2-40B4-BE49-F238E27FC236}">
                <a16:creationId xmlns:a16="http://schemas.microsoft.com/office/drawing/2014/main" id="{CDD4372D-4AB9-E3F9-9FBF-BAA286A6570D}"/>
              </a:ext>
            </a:extLst>
          </p:cNvPr>
          <p:cNvGrpSpPr/>
          <p:nvPr>
            <p:custDataLst>
              <p:tags r:id="rId9"/>
            </p:custDataLst>
          </p:nvPr>
        </p:nvGrpSpPr>
        <p:grpSpPr>
          <a:xfrm>
            <a:off x="-3962400" y="836901"/>
            <a:ext cx="3805413" cy="2755583"/>
            <a:chOff x="-1874068" y="1037819"/>
            <a:chExt cx="1671758" cy="2755583"/>
          </a:xfrm>
        </p:grpSpPr>
        <p:sp>
          <p:nvSpPr>
            <p:cNvPr id="26" name="TextBox 3">
              <a:extLst>
                <a:ext uri="{FF2B5EF4-FFF2-40B4-BE49-F238E27FC236}">
                  <a16:creationId xmlns:a16="http://schemas.microsoft.com/office/drawing/2014/main" id="{F9644B85-FE2B-4052-8841-0E654031DC4B}"/>
                </a:ext>
              </a:extLst>
            </p:cNvPr>
            <p:cNvSpPr txBox="1"/>
            <p:nvPr/>
          </p:nvSpPr>
          <p:spPr>
            <a:xfrm>
              <a:off x="-1874067" y="1037819"/>
              <a:ext cx="1671757" cy="2755583"/>
            </a:xfrm>
            <a:prstGeom prst="rect">
              <a:avLst/>
            </a:prstGeom>
            <a:gradFill flip="none" rotWithShape="1">
              <a:gsLst>
                <a:gs pos="0">
                  <a:srgbClr val="FD5000">
                    <a:tint val="66000"/>
                    <a:satMod val="160000"/>
                  </a:srgbClr>
                </a:gs>
                <a:gs pos="50000">
                  <a:srgbClr val="FD5000">
                    <a:tint val="44500"/>
                    <a:satMod val="160000"/>
                  </a:srgbClr>
                </a:gs>
                <a:gs pos="100000">
                  <a:srgbClr val="FD5000">
                    <a:tint val="23500"/>
                    <a:satMod val="160000"/>
                  </a:srgbClr>
                </a:gs>
              </a:gsLst>
              <a:lin ang="2700000" scaled="1"/>
              <a:tileRect/>
            </a:gradFill>
            <a:ln>
              <a:noFill/>
            </a:ln>
          </p:spPr>
          <p:txBody>
            <a:bodyPr wrap="square" lIns="91440" tIns="182880" rIns="91440" bIns="91440" rtlCol="0">
              <a:noAutofit/>
            </a:bodyPr>
            <a:lstStyle/>
            <a:p>
              <a:pPr marL="512064" marR="0">
                <a:lnSpc>
                  <a:spcPct val="107000"/>
                </a:lnSpc>
                <a:spcBef>
                  <a:spcPts val="0"/>
                </a:spcBef>
                <a:spcAft>
                  <a:spcPts val="800"/>
                </a:spcAft>
              </a:pPr>
              <a:endParaRPr lang="en-US" sz="1400">
                <a:solidFill>
                  <a:srgbClr val="00A76D"/>
                </a:solidFill>
                <a:effectLst/>
              </a:endParaRPr>
            </a:p>
          </p:txBody>
        </p:sp>
        <p:sp>
          <p:nvSpPr>
            <p:cNvPr id="28" name="ZoneTexte 27">
              <a:extLst>
                <a:ext uri="{FF2B5EF4-FFF2-40B4-BE49-F238E27FC236}">
                  <a16:creationId xmlns:a16="http://schemas.microsoft.com/office/drawing/2014/main" id="{AFD4F6C7-2919-F722-CFCE-6E2FEBB45FE5}"/>
                </a:ext>
              </a:extLst>
            </p:cNvPr>
            <p:cNvSpPr txBox="1"/>
            <p:nvPr/>
          </p:nvSpPr>
          <p:spPr>
            <a:xfrm>
              <a:off x="-1874068" y="2324665"/>
              <a:ext cx="1602463" cy="1107996"/>
            </a:xfrm>
            <a:prstGeom prst="rect">
              <a:avLst/>
            </a:prstGeom>
            <a:noFill/>
          </p:spPr>
          <p:txBody>
            <a:bodyPr wrap="square" rtlCol="0">
              <a:spAutoFit/>
            </a:bodyPr>
            <a:lstStyle/>
            <a:p>
              <a:pPr rtl="0" fontAlgn="base"/>
              <a:r>
                <a:rPr lang="fr-CA" sz="1100" b="0" i="0">
                  <a:effectLst/>
                  <a:latin typeface="Inter" panose="02000503000000020004" pitchFamily="2" charset="0"/>
                  <a:ea typeface="Inter" panose="02000503000000020004" pitchFamily="2" charset="0"/>
                </a:rPr>
                <a:t>Veuillez-vous référer à la </a:t>
              </a:r>
              <a:r>
                <a:rPr lang="fr-CA" sz="1100" b="1" i="0" u="sng" strike="noStrike">
                  <a:effectLst/>
                  <a:latin typeface="Inter" panose="02000503000000020004" pitchFamily="2" charset="0"/>
                  <a:ea typeface="Inter" panose="02000503000000020004" pitchFamily="2" charset="0"/>
                  <a:hlinkClick r:id="rId15">
                    <a:extLst>
                      <a:ext uri="{A12FA001-AC4F-418D-AE19-62706E023703}">
                        <ahyp:hlinkClr xmlns:ahyp="http://schemas.microsoft.com/office/drawing/2018/hyperlinkcolor" val="tx"/>
                      </a:ext>
                    </a:extLst>
                  </a:hlinkClick>
                </a:rPr>
                <a:t>Loi sur les normes du travail (LNT)</a:t>
              </a:r>
              <a:r>
                <a:rPr lang="fr-CA" sz="1100" b="0" i="0">
                  <a:effectLst/>
                  <a:latin typeface="Inter" panose="02000503000000020004" pitchFamily="2" charset="0"/>
                  <a:ea typeface="Inter" panose="02000503000000020004" pitchFamily="2" charset="0"/>
                </a:rPr>
                <a:t>. </a:t>
              </a:r>
            </a:p>
            <a:p>
              <a:pPr rtl="0" fontAlgn="base"/>
              <a:r>
                <a:rPr lang="fr-CA" sz="1100" b="0" i="0">
                  <a:effectLst/>
                  <a:latin typeface="Inter" panose="02000503000000020004" pitchFamily="2" charset="0"/>
                  <a:ea typeface="Inter" panose="02000503000000020004" pitchFamily="2" charset="0"/>
                </a:rPr>
                <a:t>En tant qu’employeur(euse), vous avez des obligations en matière de prévention en mettant en place des mesures nécessaires pour assurer la santé et la sécurité de vos employé(e)s. </a:t>
              </a:r>
            </a:p>
          </p:txBody>
        </p:sp>
      </p:grpSp>
      <p:grpSp>
        <p:nvGrpSpPr>
          <p:cNvPr id="30" name="Groupe 29">
            <a:extLst>
              <a:ext uri="{FF2B5EF4-FFF2-40B4-BE49-F238E27FC236}">
                <a16:creationId xmlns:a16="http://schemas.microsoft.com/office/drawing/2014/main" id="{72D5E938-5AFC-E6C5-633C-47B8CBF26225}"/>
              </a:ext>
            </a:extLst>
          </p:cNvPr>
          <p:cNvGrpSpPr/>
          <p:nvPr>
            <p:custDataLst>
              <p:tags r:id="rId10"/>
            </p:custDataLst>
          </p:nvPr>
        </p:nvGrpSpPr>
        <p:grpSpPr>
          <a:xfrm>
            <a:off x="-3962400" y="4879330"/>
            <a:ext cx="3805412" cy="5255400"/>
            <a:chOff x="-2934016" y="800100"/>
            <a:chExt cx="2769664" cy="4993758"/>
          </a:xfrm>
        </p:grpSpPr>
        <p:sp>
          <p:nvSpPr>
            <p:cNvPr id="31" name="TextBox 3">
              <a:extLst>
                <a:ext uri="{FF2B5EF4-FFF2-40B4-BE49-F238E27FC236}">
                  <a16:creationId xmlns:a16="http://schemas.microsoft.com/office/drawing/2014/main" id="{A04195F3-F23B-5A04-B4F7-EED017B64B98}"/>
                </a:ext>
              </a:extLst>
            </p:cNvPr>
            <p:cNvSpPr txBox="1"/>
            <p:nvPr/>
          </p:nvSpPr>
          <p:spPr>
            <a:xfrm>
              <a:off x="-2934016" y="800100"/>
              <a:ext cx="2769664" cy="4861248"/>
            </a:xfrm>
            <a:prstGeom prst="rect">
              <a:avLst/>
            </a:prstGeom>
            <a:gradFill flip="none" rotWithShape="1">
              <a:gsLst>
                <a:gs pos="0">
                  <a:srgbClr val="FD5000">
                    <a:tint val="66000"/>
                    <a:satMod val="160000"/>
                  </a:srgbClr>
                </a:gs>
                <a:gs pos="50000">
                  <a:srgbClr val="FD5000">
                    <a:tint val="44500"/>
                    <a:satMod val="160000"/>
                  </a:srgbClr>
                </a:gs>
                <a:gs pos="100000">
                  <a:srgbClr val="FD5000">
                    <a:tint val="23500"/>
                    <a:satMod val="160000"/>
                  </a:srgbClr>
                </a:gs>
              </a:gsLst>
              <a:lin ang="2700000" scaled="1"/>
              <a:tileRect/>
            </a:gradFill>
            <a:ln>
              <a:noFill/>
            </a:ln>
          </p:spPr>
          <p:txBody>
            <a:bodyPr wrap="square" lIns="91440" tIns="182880" rIns="91440" bIns="91440" rtlCol="0">
              <a:noAutofit/>
            </a:bodyPr>
            <a:lstStyle/>
            <a:p>
              <a:pPr marL="512064" marR="0">
                <a:lnSpc>
                  <a:spcPct val="107000"/>
                </a:lnSpc>
                <a:spcBef>
                  <a:spcPts val="0"/>
                </a:spcBef>
                <a:spcAft>
                  <a:spcPts val="800"/>
                </a:spcAft>
              </a:pPr>
              <a:endParaRPr lang="en-US" sz="1400">
                <a:solidFill>
                  <a:srgbClr val="00A76D"/>
                </a:solidFill>
                <a:effectLst/>
              </a:endParaRPr>
            </a:p>
          </p:txBody>
        </p:sp>
        <p:sp>
          <p:nvSpPr>
            <p:cNvPr id="33" name="ZoneTexte 32">
              <a:extLst>
                <a:ext uri="{FF2B5EF4-FFF2-40B4-BE49-F238E27FC236}">
                  <a16:creationId xmlns:a16="http://schemas.microsoft.com/office/drawing/2014/main" id="{55811D90-A656-7A2C-CA88-E3ECCB75BD2D}"/>
                </a:ext>
              </a:extLst>
            </p:cNvPr>
            <p:cNvSpPr txBox="1"/>
            <p:nvPr/>
          </p:nvSpPr>
          <p:spPr>
            <a:xfrm>
              <a:off x="-2874410" y="1699505"/>
              <a:ext cx="2650452" cy="4094353"/>
            </a:xfrm>
            <a:prstGeom prst="rect">
              <a:avLst/>
            </a:prstGeom>
            <a:noFill/>
          </p:spPr>
          <p:txBody>
            <a:bodyPr wrap="square" rtlCol="0">
              <a:spAutoFit/>
            </a:bodyPr>
            <a:lstStyle/>
            <a:p>
              <a:pPr rtl="0" fontAlgn="base">
                <a:lnSpc>
                  <a:spcPct val="150000"/>
                </a:lnSpc>
              </a:pPr>
              <a:r>
                <a:rPr lang="fr-CA" sz="1100" b="0" i="0" dirty="0">
                  <a:effectLst/>
                  <a:latin typeface="Inter" panose="02000503000000020004" pitchFamily="2" charset="0"/>
                  <a:ea typeface="Inter" panose="02000503000000020004" pitchFamily="2" charset="0"/>
                </a:rPr>
                <a:t>Veuillez-vous référer à la</a:t>
              </a:r>
              <a:r>
                <a:rPr lang="fr-CA" sz="1100" b="0" i="0" u="sng" strike="noStrike" dirty="0">
                  <a:solidFill>
                    <a:srgbClr val="467886"/>
                  </a:solidFill>
                  <a:effectLst/>
                  <a:latin typeface="Inter" panose="02000503000000020004" pitchFamily="2" charset="0"/>
                  <a:ea typeface="Inter" panose="02000503000000020004" pitchFamily="2" charset="0"/>
                  <a:hlinkClick r:id="rId16">
                    <a:extLst>
                      <a:ext uri="{A12FA001-AC4F-418D-AE19-62706E023703}">
                        <ahyp:hlinkClr xmlns:ahyp="http://schemas.microsoft.com/office/drawing/2018/hyperlinkcolor" val="tx"/>
                      </a:ext>
                    </a:extLst>
                  </a:hlinkClick>
                </a:rPr>
                <a:t> </a:t>
              </a:r>
              <a:r>
                <a:rPr lang="fr-CA" sz="1100" b="1" i="1" u="sng" strike="noStrike" dirty="0">
                  <a:effectLst/>
                  <a:latin typeface="Inter" panose="02000503000000020004" pitchFamily="2" charset="0"/>
                  <a:ea typeface="Inter" panose="02000503000000020004" pitchFamily="2" charset="0"/>
                  <a:hlinkClick r:id="rId15">
                    <a:extLst>
                      <a:ext uri="{A12FA001-AC4F-418D-AE19-62706E023703}">
                        <ahyp:hlinkClr xmlns:ahyp="http://schemas.microsoft.com/office/drawing/2018/hyperlinkcolor" val="tx"/>
                      </a:ext>
                    </a:extLst>
                  </a:hlinkClick>
                </a:rPr>
                <a:t>Loi sur les normes du travail (LNT)</a:t>
              </a:r>
              <a:r>
                <a:rPr lang="fr-CA" sz="1100" b="0" i="0" dirty="0">
                  <a:effectLst/>
                  <a:latin typeface="Inter" panose="02000503000000020004" pitchFamily="2" charset="0"/>
                  <a:ea typeface="Inter" panose="02000503000000020004" pitchFamily="2" charset="0"/>
                  <a:hlinkClick r:id="rId15">
                    <a:extLst>
                      <a:ext uri="{A12FA001-AC4F-418D-AE19-62706E023703}">
                        <ahyp:hlinkClr xmlns:ahyp="http://schemas.microsoft.com/office/drawing/2018/hyperlinkcolor" val="tx"/>
                      </a:ext>
                    </a:extLst>
                  </a:hlinkClick>
                </a:rPr>
                <a:t>.  </a:t>
              </a:r>
              <a:endParaRPr lang="fr-CA" sz="1100" b="0" i="0" dirty="0">
                <a:effectLst/>
                <a:latin typeface="Inter" panose="02000503000000020004" pitchFamily="2" charset="0"/>
                <a:ea typeface="Inter" panose="02000503000000020004" pitchFamily="2" charset="0"/>
              </a:endParaRPr>
            </a:p>
            <a:p>
              <a:pPr rtl="0" fontAlgn="base">
                <a:lnSpc>
                  <a:spcPct val="150000"/>
                </a:lnSpc>
              </a:pPr>
              <a:endParaRPr lang="fr-CA" sz="1100" b="0" i="0" dirty="0">
                <a:effectLst/>
                <a:latin typeface="Inter" panose="02000503000000020004" pitchFamily="2" charset="0"/>
                <a:ea typeface="Inter" panose="02000503000000020004" pitchFamily="2" charset="0"/>
              </a:endParaRPr>
            </a:p>
            <a:p>
              <a:pPr rtl="0" fontAlgn="base">
                <a:lnSpc>
                  <a:spcPct val="150000"/>
                </a:lnSpc>
              </a:pPr>
              <a:r>
                <a:rPr lang="fr-CA" sz="1100" b="0" i="0" dirty="0">
                  <a:effectLst/>
                  <a:latin typeface="Inter" panose="02000503000000020004" pitchFamily="2" charset="0"/>
                  <a:ea typeface="Inter" panose="02000503000000020004" pitchFamily="2" charset="0"/>
                </a:rPr>
                <a:t>Veuillez-vous référer au </a:t>
              </a:r>
              <a:r>
                <a:rPr lang="fr-CA" sz="1100" b="1" i="1" u="sng" strike="noStrike" dirty="0">
                  <a:effectLst/>
                  <a:latin typeface="Inter" panose="02000503000000020004" pitchFamily="2" charset="0"/>
                  <a:ea typeface="Inter" panose="02000503000000020004" pitchFamily="2" charset="0"/>
                  <a:hlinkClick r:id="rId17">
                    <a:extLst>
                      <a:ext uri="{A12FA001-AC4F-418D-AE19-62706E023703}">
                        <ahyp:hlinkClr xmlns:ahyp="http://schemas.microsoft.com/office/drawing/2018/hyperlinkcolor" val="tx"/>
                      </a:ext>
                    </a:extLst>
                  </a:hlinkClick>
                </a:rPr>
                <a:t>Guide pratique de l’employeur</a:t>
              </a:r>
              <a:r>
                <a:rPr lang="fr-CA" sz="1100" b="1" i="1" u="sng" strike="noStrike" dirty="0">
                  <a:effectLst/>
                  <a:latin typeface="Inter" panose="02000503000000020004" pitchFamily="2" charset="0"/>
                  <a:ea typeface="Inter" panose="02000503000000020004" pitchFamily="2" charset="0"/>
                </a:rPr>
                <a:t>(</a:t>
              </a:r>
              <a:r>
                <a:rPr lang="fr-CA" sz="1100" b="1" i="1" u="sng" strike="noStrike" dirty="0" err="1">
                  <a:effectLst/>
                  <a:latin typeface="Inter" panose="02000503000000020004" pitchFamily="2" charset="0"/>
                  <a:ea typeface="Inter" panose="02000503000000020004" pitchFamily="2" charset="0"/>
                </a:rPr>
                <a:t>euse</a:t>
              </a:r>
              <a:r>
                <a:rPr lang="fr-CA" sz="1100" b="1" i="1" u="sng" strike="noStrike" dirty="0">
                  <a:effectLst/>
                  <a:latin typeface="Inter" panose="02000503000000020004" pitchFamily="2" charset="0"/>
                  <a:ea typeface="Inter" panose="02000503000000020004" pitchFamily="2" charset="0"/>
                </a:rPr>
                <a:t>)</a:t>
              </a:r>
              <a:r>
                <a:rPr lang="fr-CA" sz="1100" b="0" i="0" dirty="0">
                  <a:effectLst/>
                  <a:latin typeface="Inter" panose="02000503000000020004" pitchFamily="2" charset="0"/>
                  <a:ea typeface="Inter" panose="02000503000000020004" pitchFamily="2" charset="0"/>
                </a:rPr>
                <a:t>. </a:t>
              </a:r>
            </a:p>
            <a:p>
              <a:pPr rtl="0" fontAlgn="base">
                <a:lnSpc>
                  <a:spcPct val="150000"/>
                </a:lnSpc>
              </a:pPr>
              <a:endParaRPr lang="fr-CA" sz="1100" b="0" i="0" dirty="0">
                <a:effectLst/>
                <a:latin typeface="Inter" panose="02000503000000020004" pitchFamily="2" charset="0"/>
                <a:ea typeface="Inter" panose="02000503000000020004" pitchFamily="2" charset="0"/>
              </a:endParaRPr>
            </a:p>
            <a:p>
              <a:pPr rtl="0" fontAlgn="base">
                <a:lnSpc>
                  <a:spcPct val="150000"/>
                </a:lnSpc>
              </a:pPr>
              <a:r>
                <a:rPr lang="fr-CA" sz="1100" b="0" i="1">
                  <a:effectLst/>
                  <a:latin typeface="Inter" panose="02000503000000020004" pitchFamily="2" charset="0"/>
                  <a:ea typeface="Inter" panose="02000503000000020004" pitchFamily="2" charset="0"/>
                </a:rPr>
                <a:t>Il vous est recommandé de faire lire, dater et signer la politique de prévention et de gestion de la violence, de la discrimination et du harcèlement à tous(tes) vos employé(e)s et de l’inclure au dossier d’employé. </a:t>
              </a:r>
              <a:r>
                <a:rPr lang="fr-CA" sz="1100" b="0" i="1" dirty="0">
                  <a:effectLst/>
                  <a:latin typeface="Inter" panose="02000503000000020004" pitchFamily="2" charset="0"/>
                  <a:ea typeface="Inter" panose="02000503000000020004" pitchFamily="2" charset="0"/>
                </a:rPr>
                <a:t>En cas de litige ou de plainte, avoir une copie signée de la politique dans le dossier de l'employé(e) peut être une preuve importante pour démontrer que votre commerce a pris des mesures proactives pour prévenir le harcèlement et informer ses employé(e)s de leurs droits et responsabilités.</a:t>
              </a:r>
              <a:r>
                <a:rPr lang="fr-CA" sz="1100" b="0" i="0" dirty="0">
                  <a:effectLst/>
                  <a:latin typeface="Inter" panose="02000503000000020004" pitchFamily="2" charset="0"/>
                  <a:ea typeface="Inter" panose="02000503000000020004" pitchFamily="2" charset="0"/>
                </a:rPr>
                <a:t> </a:t>
              </a:r>
            </a:p>
            <a:p>
              <a:pPr algn="just" rtl="0" fontAlgn="base"/>
              <a:r>
                <a:rPr lang="fr-CA" sz="1000" b="0" i="0" dirty="0">
                  <a:effectLst/>
                  <a:latin typeface="Inter" panose="02000503000000020004" pitchFamily="2" charset="0"/>
                  <a:ea typeface="Inter" panose="02000503000000020004" pitchFamily="2" charset="0"/>
                </a:rPr>
                <a:t> </a:t>
              </a:r>
            </a:p>
          </p:txBody>
        </p:sp>
      </p:grpSp>
      <p:pic>
        <p:nvPicPr>
          <p:cNvPr id="34" name="Picture 3">
            <a:extLst>
              <a:ext uri="{FF2B5EF4-FFF2-40B4-BE49-F238E27FC236}">
                <a16:creationId xmlns:a16="http://schemas.microsoft.com/office/drawing/2014/main" id="{4AFD8C38-503E-2F1C-4E1D-CAB90A136A8F}"/>
              </a:ext>
            </a:extLst>
          </p:cNvPr>
          <p:cNvPicPr>
            <a:picLocks noChangeAspect="1" noChangeArrowheads="1"/>
          </p:cNvPicPr>
          <p:nvPr>
            <p:custDataLst>
              <p:tags r:id="rId11"/>
            </p:custDataLst>
          </p:nvPr>
        </p:nvPicPr>
        <p:blipFill>
          <a:blip r:embed="rId18">
            <a:extLst>
              <a:ext uri="{28A0092B-C50C-407E-A947-70E740481C1C}">
                <a14:useLocalDpi xmlns:a14="http://schemas.microsoft.com/office/drawing/2010/main" val="0"/>
              </a:ext>
            </a:extLst>
          </a:blip>
          <a:srcRect/>
          <a:stretch>
            <a:fillRect/>
          </a:stretch>
        </p:blipFill>
        <p:spPr bwMode="auto">
          <a:xfrm>
            <a:off x="-2514700" y="1042962"/>
            <a:ext cx="752275" cy="77582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3">
            <a:extLst>
              <a:ext uri="{FF2B5EF4-FFF2-40B4-BE49-F238E27FC236}">
                <a16:creationId xmlns:a16="http://schemas.microsoft.com/office/drawing/2014/main" id="{CD537ED1-3EA3-56B6-62E7-997C3BAA989B}"/>
              </a:ext>
            </a:extLst>
          </p:cNvPr>
          <p:cNvPicPr>
            <a:picLocks noChangeAspect="1" noChangeArrowheads="1"/>
          </p:cNvPicPr>
          <p:nvPr>
            <p:custDataLst>
              <p:tags r:id="rId12"/>
            </p:custDataLst>
          </p:nvPr>
        </p:nvPicPr>
        <p:blipFill>
          <a:blip r:embed="rId18">
            <a:extLst>
              <a:ext uri="{28A0092B-C50C-407E-A947-70E740481C1C}">
                <a14:useLocalDpi xmlns:a14="http://schemas.microsoft.com/office/drawing/2010/main" val="0"/>
              </a:ext>
            </a:extLst>
          </a:blip>
          <a:srcRect/>
          <a:stretch>
            <a:fillRect/>
          </a:stretch>
        </p:blipFill>
        <p:spPr bwMode="auto">
          <a:xfrm>
            <a:off x="-2514700" y="4969205"/>
            <a:ext cx="752275" cy="77582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3E1E1"/>
        </a:solidFill>
        <a:effectLst/>
      </p:bgPr>
    </p:bg>
    <p:spTree>
      <p:nvGrpSpPr>
        <p:cNvPr id="1" name=""/>
        <p:cNvGrpSpPr/>
        <p:nvPr/>
      </p:nvGrpSpPr>
      <p:grpSpPr>
        <a:xfrm>
          <a:off x="0" y="0"/>
          <a:ext cx="0" cy="0"/>
          <a:chOff x="0" y="0"/>
          <a:chExt cx="0" cy="0"/>
        </a:xfrm>
      </p:grpSpPr>
      <p:sp>
        <p:nvSpPr>
          <p:cNvPr id="2" name="Freeform 2"/>
          <p:cNvSpPr>
            <a:spLocks/>
          </p:cNvSpPr>
          <p:nvPr/>
        </p:nvSpPr>
        <p:spPr>
          <a:xfrm>
            <a:off x="-1059963" y="1028700"/>
            <a:ext cx="5786837" cy="2531741"/>
          </a:xfrm>
          <a:custGeom>
            <a:avLst/>
            <a:gdLst/>
            <a:ahLst/>
            <a:cxnLst/>
            <a:rect l="l" t="t" r="r" b="b"/>
            <a:pathLst>
              <a:path w="5786837" h="2531741">
                <a:moveTo>
                  <a:pt x="0" y="0"/>
                </a:moveTo>
                <a:lnTo>
                  <a:pt x="5786838" y="0"/>
                </a:lnTo>
                <a:lnTo>
                  <a:pt x="5786838" y="2531741"/>
                </a:lnTo>
                <a:lnTo>
                  <a:pt x="0" y="2531741"/>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fr-CA"/>
          </a:p>
        </p:txBody>
      </p:sp>
      <p:sp>
        <p:nvSpPr>
          <p:cNvPr id="3" name="Freeform 3"/>
          <p:cNvSpPr>
            <a:spLocks noGrp="1" noRot="1" noMove="1" noResize="1" noEditPoints="1" noAdjustHandles="1" noChangeArrowheads="1" noChangeShapeType="1"/>
          </p:cNvSpPr>
          <p:nvPr/>
        </p:nvSpPr>
        <p:spPr>
          <a:xfrm rot="-371357">
            <a:off x="9732346" y="4010244"/>
            <a:ext cx="8658293" cy="5811879"/>
          </a:xfrm>
          <a:custGeom>
            <a:avLst/>
            <a:gdLst/>
            <a:ahLst/>
            <a:cxnLst/>
            <a:rect l="l" t="t" r="r" b="b"/>
            <a:pathLst>
              <a:path w="8658293" h="5811879">
                <a:moveTo>
                  <a:pt x="0" y="0"/>
                </a:moveTo>
                <a:lnTo>
                  <a:pt x="8658293" y="0"/>
                </a:lnTo>
                <a:lnTo>
                  <a:pt x="8658293" y="5811879"/>
                </a:lnTo>
                <a:lnTo>
                  <a:pt x="0" y="5811879"/>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fr-CA"/>
          </a:p>
        </p:txBody>
      </p:sp>
      <p:sp>
        <p:nvSpPr>
          <p:cNvPr id="4" name="Freeform 4"/>
          <p:cNvSpPr>
            <a:spLocks noGrp="1" noRot="1" noMove="1" noResize="1" noEditPoints="1" noAdjustHandles="1" noChangeArrowheads="1" noChangeShapeType="1"/>
          </p:cNvSpPr>
          <p:nvPr/>
        </p:nvSpPr>
        <p:spPr>
          <a:xfrm>
            <a:off x="10737034" y="8143605"/>
            <a:ext cx="7550966" cy="3056295"/>
          </a:xfrm>
          <a:custGeom>
            <a:avLst/>
            <a:gdLst/>
            <a:ahLst/>
            <a:cxnLst/>
            <a:rect l="l" t="t" r="r" b="b"/>
            <a:pathLst>
              <a:path w="7550966" h="3056295">
                <a:moveTo>
                  <a:pt x="0" y="0"/>
                </a:moveTo>
                <a:lnTo>
                  <a:pt x="7550966" y="0"/>
                </a:lnTo>
                <a:lnTo>
                  <a:pt x="7550966" y="3056295"/>
                </a:lnTo>
                <a:lnTo>
                  <a:pt x="0" y="3056295"/>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fr-CA"/>
          </a:p>
        </p:txBody>
      </p:sp>
      <p:sp>
        <p:nvSpPr>
          <p:cNvPr id="5" name="Freeform 5"/>
          <p:cNvSpPr>
            <a:spLocks noGrp="1" noRot="1" noMove="1" noResize="1" noEditPoints="1" noAdjustHandles="1" noChangeArrowheads="1" noChangeShapeType="1"/>
          </p:cNvSpPr>
          <p:nvPr/>
        </p:nvSpPr>
        <p:spPr>
          <a:xfrm>
            <a:off x="252804" y="4011933"/>
            <a:ext cx="4474071" cy="1131567"/>
          </a:xfrm>
          <a:custGeom>
            <a:avLst/>
            <a:gdLst/>
            <a:ahLst/>
            <a:cxnLst/>
            <a:rect l="l" t="t" r="r" b="b"/>
            <a:pathLst>
              <a:path w="4474071" h="1131567">
                <a:moveTo>
                  <a:pt x="0" y="0"/>
                </a:moveTo>
                <a:lnTo>
                  <a:pt x="4474071" y="0"/>
                </a:lnTo>
                <a:lnTo>
                  <a:pt x="4474071" y="1131567"/>
                </a:lnTo>
                <a:lnTo>
                  <a:pt x="0" y="1131567"/>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fr-CA"/>
          </a:p>
        </p:txBody>
      </p:sp>
      <p:sp>
        <p:nvSpPr>
          <p:cNvPr id="6" name="Freeform 6"/>
          <p:cNvSpPr>
            <a:spLocks noGrp="1" noRot="1" noMove="1" noResize="1" noEditPoints="1" noAdjustHandles="1" noChangeArrowheads="1" noChangeShapeType="1"/>
          </p:cNvSpPr>
          <p:nvPr/>
        </p:nvSpPr>
        <p:spPr>
          <a:xfrm>
            <a:off x="365565" y="5416813"/>
            <a:ext cx="2935783" cy="675230"/>
          </a:xfrm>
          <a:custGeom>
            <a:avLst/>
            <a:gdLst/>
            <a:ahLst/>
            <a:cxnLst/>
            <a:rect l="l" t="t" r="r" b="b"/>
            <a:pathLst>
              <a:path w="2935783" h="675230">
                <a:moveTo>
                  <a:pt x="0" y="0"/>
                </a:moveTo>
                <a:lnTo>
                  <a:pt x="2935783" y="0"/>
                </a:lnTo>
                <a:lnTo>
                  <a:pt x="2935783" y="675230"/>
                </a:lnTo>
                <a:lnTo>
                  <a:pt x="0" y="675230"/>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fr-CA"/>
          </a:p>
        </p:txBody>
      </p:sp>
      <p:sp>
        <p:nvSpPr>
          <p:cNvPr id="7" name="TextBox 7"/>
          <p:cNvSpPr txBox="1">
            <a:spLocks noGrp="1" noRot="1" noMove="1" noResize="1" noEditPoints="1" noAdjustHandles="1" noChangeArrowheads="1" noChangeShapeType="1"/>
          </p:cNvSpPr>
          <p:nvPr/>
        </p:nvSpPr>
        <p:spPr>
          <a:xfrm>
            <a:off x="409666" y="1742175"/>
            <a:ext cx="3249771" cy="1047642"/>
          </a:xfrm>
          <a:prstGeom prst="rect">
            <a:avLst/>
          </a:prstGeom>
        </p:spPr>
        <p:txBody>
          <a:bodyPr lIns="0" tIns="0" rIns="0" bIns="0" rtlCol="0" anchor="t">
            <a:spAutoFit/>
          </a:bodyPr>
          <a:lstStyle/>
          <a:p>
            <a:pPr algn="ctr">
              <a:lnSpc>
                <a:spcPts val="4200"/>
              </a:lnSpc>
            </a:pPr>
            <a:r>
              <a:rPr lang="en-US" sz="3000" b="1">
                <a:solidFill>
                  <a:srgbClr val="FFFFFF"/>
                </a:solidFill>
                <a:latin typeface="Playfair Display Heavy"/>
                <a:ea typeface="Playfair Display Heavy"/>
                <a:cs typeface="Playfair Display Heavy"/>
                <a:sym typeface="Playfair Display Heavy"/>
              </a:rPr>
              <a:t>Module 1 : Notre entreprise</a:t>
            </a:r>
          </a:p>
        </p:txBody>
      </p:sp>
      <p:sp>
        <p:nvSpPr>
          <p:cNvPr id="8" name="TextBox 8"/>
          <p:cNvSpPr txBox="1">
            <a:spLocks noGrp="1" noRot="1" noMove="1" noResize="1" noEditPoints="1" noAdjustHandles="1" noChangeArrowheads="1" noChangeShapeType="1"/>
          </p:cNvSpPr>
          <p:nvPr/>
        </p:nvSpPr>
        <p:spPr>
          <a:xfrm>
            <a:off x="9139238" y="4793987"/>
            <a:ext cx="9525" cy="622827"/>
          </a:xfrm>
          <a:prstGeom prst="rect">
            <a:avLst/>
          </a:prstGeom>
        </p:spPr>
        <p:txBody>
          <a:bodyPr lIns="0" tIns="0" rIns="0" bIns="0" rtlCol="0" anchor="t">
            <a:spAutoFit/>
          </a:bodyPr>
          <a:lstStyle/>
          <a:p>
            <a:pPr algn="ctr">
              <a:lnSpc>
                <a:spcPts val="5040"/>
              </a:lnSpc>
            </a:pPr>
            <a:endParaRPr/>
          </a:p>
        </p:txBody>
      </p:sp>
      <p:sp>
        <p:nvSpPr>
          <p:cNvPr id="9" name="TextBox 9"/>
          <p:cNvSpPr txBox="1">
            <a:spLocks noGrp="1" noRot="1" noMove="1" noResize="1" noEditPoints="1" noAdjustHandles="1" noChangeArrowheads="1" noChangeShapeType="1"/>
          </p:cNvSpPr>
          <p:nvPr/>
        </p:nvSpPr>
        <p:spPr>
          <a:xfrm>
            <a:off x="568806" y="4236404"/>
            <a:ext cx="3842065" cy="606425"/>
          </a:xfrm>
          <a:prstGeom prst="rect">
            <a:avLst/>
          </a:prstGeom>
        </p:spPr>
        <p:txBody>
          <a:bodyPr lIns="0" tIns="0" rIns="0" bIns="0" rtlCol="0" anchor="t">
            <a:spAutoFit/>
          </a:bodyPr>
          <a:lstStyle/>
          <a:p>
            <a:pPr algn="ctr">
              <a:lnSpc>
                <a:spcPts val="4900"/>
              </a:lnSpc>
            </a:pPr>
            <a:r>
              <a:rPr lang="en-US" sz="3500" b="1">
                <a:solidFill>
                  <a:srgbClr val="000000"/>
                </a:solidFill>
                <a:latin typeface="Playfair Display Bold"/>
                <a:ea typeface="Playfair Display Bold"/>
                <a:cs typeface="Playfair Display Bold"/>
                <a:sym typeface="Playfair Display Bold"/>
              </a:rPr>
              <a:t>Table des matières</a:t>
            </a:r>
          </a:p>
        </p:txBody>
      </p:sp>
      <p:sp>
        <p:nvSpPr>
          <p:cNvPr id="10" name="Freeform 10"/>
          <p:cNvSpPr>
            <a:spLocks noGrp="1" noRot="1" noMove="1" noResize="1" noEditPoints="1" noAdjustHandles="1" noChangeArrowheads="1" noChangeShapeType="1"/>
          </p:cNvSpPr>
          <p:nvPr/>
        </p:nvSpPr>
        <p:spPr>
          <a:xfrm>
            <a:off x="365565" y="6336375"/>
            <a:ext cx="2935783" cy="675230"/>
          </a:xfrm>
          <a:custGeom>
            <a:avLst/>
            <a:gdLst/>
            <a:ahLst/>
            <a:cxnLst/>
            <a:rect l="l" t="t" r="r" b="b"/>
            <a:pathLst>
              <a:path w="2935783" h="675230">
                <a:moveTo>
                  <a:pt x="0" y="0"/>
                </a:moveTo>
                <a:lnTo>
                  <a:pt x="2935783" y="0"/>
                </a:lnTo>
                <a:lnTo>
                  <a:pt x="2935783" y="675230"/>
                </a:lnTo>
                <a:lnTo>
                  <a:pt x="0" y="675230"/>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fr-CA"/>
          </a:p>
        </p:txBody>
      </p:sp>
      <p:sp>
        <p:nvSpPr>
          <p:cNvPr id="11" name="Freeform 11"/>
          <p:cNvSpPr>
            <a:spLocks noGrp="1" noRot="1" noMove="1" noResize="1" noEditPoints="1" noAdjustHandles="1" noChangeArrowheads="1" noChangeShapeType="1"/>
          </p:cNvSpPr>
          <p:nvPr/>
        </p:nvSpPr>
        <p:spPr>
          <a:xfrm>
            <a:off x="365565" y="8175498"/>
            <a:ext cx="2935783" cy="675230"/>
          </a:xfrm>
          <a:custGeom>
            <a:avLst/>
            <a:gdLst/>
            <a:ahLst/>
            <a:cxnLst/>
            <a:rect l="l" t="t" r="r" b="b"/>
            <a:pathLst>
              <a:path w="2935783" h="675230">
                <a:moveTo>
                  <a:pt x="0" y="0"/>
                </a:moveTo>
                <a:lnTo>
                  <a:pt x="2935783" y="0"/>
                </a:lnTo>
                <a:lnTo>
                  <a:pt x="2935783" y="675231"/>
                </a:lnTo>
                <a:lnTo>
                  <a:pt x="0" y="675231"/>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fr-CA"/>
          </a:p>
        </p:txBody>
      </p:sp>
      <p:sp>
        <p:nvSpPr>
          <p:cNvPr id="12" name="Freeform 12"/>
          <p:cNvSpPr>
            <a:spLocks noGrp="1" noRot="1" noMove="1" noResize="1" noEditPoints="1" noAdjustHandles="1" noChangeArrowheads="1" noChangeShapeType="1"/>
          </p:cNvSpPr>
          <p:nvPr/>
        </p:nvSpPr>
        <p:spPr>
          <a:xfrm>
            <a:off x="365565" y="9095060"/>
            <a:ext cx="2935783" cy="675230"/>
          </a:xfrm>
          <a:custGeom>
            <a:avLst/>
            <a:gdLst/>
            <a:ahLst/>
            <a:cxnLst/>
            <a:rect l="l" t="t" r="r" b="b"/>
            <a:pathLst>
              <a:path w="2935783" h="675230">
                <a:moveTo>
                  <a:pt x="0" y="0"/>
                </a:moveTo>
                <a:lnTo>
                  <a:pt x="2935783" y="0"/>
                </a:lnTo>
                <a:lnTo>
                  <a:pt x="2935783" y="675230"/>
                </a:lnTo>
                <a:lnTo>
                  <a:pt x="0" y="675230"/>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fr-CA"/>
          </a:p>
        </p:txBody>
      </p:sp>
      <p:sp>
        <p:nvSpPr>
          <p:cNvPr id="13" name="Freeform 13"/>
          <p:cNvSpPr>
            <a:spLocks noGrp="1" noRot="1" noMove="1" noResize="1" noEditPoints="1" noAdjustHandles="1" noChangeArrowheads="1" noChangeShapeType="1"/>
          </p:cNvSpPr>
          <p:nvPr/>
        </p:nvSpPr>
        <p:spPr>
          <a:xfrm>
            <a:off x="365565" y="7255937"/>
            <a:ext cx="2935783" cy="675230"/>
          </a:xfrm>
          <a:custGeom>
            <a:avLst/>
            <a:gdLst/>
            <a:ahLst/>
            <a:cxnLst/>
            <a:rect l="l" t="t" r="r" b="b"/>
            <a:pathLst>
              <a:path w="2935783" h="675230">
                <a:moveTo>
                  <a:pt x="0" y="0"/>
                </a:moveTo>
                <a:lnTo>
                  <a:pt x="2935783" y="0"/>
                </a:lnTo>
                <a:lnTo>
                  <a:pt x="2935783" y="675230"/>
                </a:lnTo>
                <a:lnTo>
                  <a:pt x="0" y="675230"/>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fr-CA"/>
          </a:p>
        </p:txBody>
      </p:sp>
      <p:sp>
        <p:nvSpPr>
          <p:cNvPr id="14" name="TextBox 14"/>
          <p:cNvSpPr txBox="1">
            <a:spLocks noGrp="1" noRot="1" noMove="1" noResize="1" noEditPoints="1" noAdjustHandles="1" noChangeArrowheads="1" noChangeShapeType="1"/>
          </p:cNvSpPr>
          <p:nvPr/>
        </p:nvSpPr>
        <p:spPr>
          <a:xfrm>
            <a:off x="1120959" y="5582039"/>
            <a:ext cx="1827186" cy="266673"/>
          </a:xfrm>
          <a:prstGeom prst="rect">
            <a:avLst/>
          </a:prstGeom>
        </p:spPr>
        <p:txBody>
          <a:bodyPr lIns="0" tIns="0" rIns="0" bIns="0" rtlCol="0" anchor="t">
            <a:spAutoFit/>
          </a:bodyPr>
          <a:lstStyle/>
          <a:p>
            <a:pPr algn="ctr">
              <a:lnSpc>
                <a:spcPts val="2100"/>
              </a:lnSpc>
            </a:pPr>
            <a:r>
              <a:rPr lang="en-US" sz="1500">
                <a:solidFill>
                  <a:srgbClr val="FFFFFF"/>
                </a:solidFill>
                <a:latin typeface="Inter"/>
                <a:ea typeface="Inter"/>
                <a:cs typeface="Inter"/>
                <a:sym typeface="Inter"/>
              </a:rPr>
              <a:t>Mot de </a:t>
            </a:r>
            <a:r>
              <a:rPr lang="en-US" sz="1500" err="1">
                <a:solidFill>
                  <a:srgbClr val="FFFFFF"/>
                </a:solidFill>
                <a:latin typeface="Inter"/>
                <a:ea typeface="Inter"/>
                <a:cs typeface="Inter"/>
                <a:sym typeface="Inter"/>
              </a:rPr>
              <a:t>bienvenue</a:t>
            </a:r>
            <a:endParaRPr lang="en-US" sz="1500">
              <a:solidFill>
                <a:srgbClr val="FFFFFF"/>
              </a:solidFill>
              <a:latin typeface="Inter"/>
              <a:ea typeface="Inter"/>
              <a:cs typeface="Inter"/>
              <a:sym typeface="Inter"/>
            </a:endParaRPr>
          </a:p>
        </p:txBody>
      </p:sp>
      <p:sp>
        <p:nvSpPr>
          <p:cNvPr id="15" name="TextBox 15"/>
          <p:cNvSpPr txBox="1">
            <a:spLocks noGrp="1" noRot="1" noMove="1" noResize="1" noEditPoints="1" noAdjustHandles="1" noChangeArrowheads="1" noChangeShapeType="1"/>
          </p:cNvSpPr>
          <p:nvPr/>
        </p:nvSpPr>
        <p:spPr>
          <a:xfrm>
            <a:off x="568806" y="5582039"/>
            <a:ext cx="150858" cy="306678"/>
          </a:xfrm>
          <a:prstGeom prst="rect">
            <a:avLst/>
          </a:prstGeom>
        </p:spPr>
        <p:txBody>
          <a:bodyPr lIns="0" tIns="0" rIns="0" bIns="0" rtlCol="0" anchor="t">
            <a:spAutoFit/>
          </a:bodyPr>
          <a:lstStyle/>
          <a:p>
            <a:pPr algn="ctr">
              <a:lnSpc>
                <a:spcPts val="2520"/>
              </a:lnSpc>
            </a:pPr>
            <a:r>
              <a:rPr lang="en-US" b="1">
                <a:solidFill>
                  <a:srgbClr val="FFFFFF"/>
                </a:solidFill>
                <a:latin typeface="Inter Bold"/>
                <a:ea typeface="Inter Bold"/>
                <a:cs typeface="Inter Bold"/>
                <a:sym typeface="Inter Bold"/>
              </a:rPr>
              <a:t>4</a:t>
            </a:r>
            <a:endParaRPr lang="en-US" sz="1800" b="1">
              <a:solidFill>
                <a:srgbClr val="FFFFFF"/>
              </a:solidFill>
              <a:latin typeface="Inter Bold"/>
              <a:ea typeface="Inter Bold"/>
              <a:cs typeface="Inter Bold"/>
              <a:sym typeface="Inter Bold"/>
            </a:endParaRPr>
          </a:p>
        </p:txBody>
      </p:sp>
      <p:sp>
        <p:nvSpPr>
          <p:cNvPr id="16" name="TextBox 16"/>
          <p:cNvSpPr txBox="1">
            <a:spLocks noGrp="1" noRot="1" noMove="1" noResize="1" noEditPoints="1" noAdjustHandles="1" noChangeArrowheads="1" noChangeShapeType="1"/>
          </p:cNvSpPr>
          <p:nvPr/>
        </p:nvSpPr>
        <p:spPr>
          <a:xfrm>
            <a:off x="1224159" y="6519944"/>
            <a:ext cx="1461139" cy="266673"/>
          </a:xfrm>
          <a:prstGeom prst="rect">
            <a:avLst/>
          </a:prstGeom>
        </p:spPr>
        <p:txBody>
          <a:bodyPr lIns="0" tIns="0" rIns="0" bIns="0" rtlCol="0" anchor="t">
            <a:spAutoFit/>
          </a:bodyPr>
          <a:lstStyle/>
          <a:p>
            <a:pPr algn="ctr">
              <a:lnSpc>
                <a:spcPts val="2100"/>
              </a:lnSpc>
            </a:pPr>
            <a:r>
              <a:rPr lang="en-US" sz="1500">
                <a:solidFill>
                  <a:srgbClr val="FFFFFF"/>
                </a:solidFill>
                <a:latin typeface="Inter"/>
                <a:ea typeface="Inter"/>
                <a:cs typeface="Inter"/>
                <a:sym typeface="Inter"/>
              </a:rPr>
              <a:t>Notre histoire</a:t>
            </a:r>
          </a:p>
        </p:txBody>
      </p:sp>
      <p:sp>
        <p:nvSpPr>
          <p:cNvPr id="17" name="TextBox 17"/>
          <p:cNvSpPr txBox="1">
            <a:spLocks noGrp="1" noRot="1" noMove="1" noResize="1" noEditPoints="1" noAdjustHandles="1" noChangeArrowheads="1" noChangeShapeType="1"/>
          </p:cNvSpPr>
          <p:nvPr/>
        </p:nvSpPr>
        <p:spPr>
          <a:xfrm>
            <a:off x="566709" y="6501601"/>
            <a:ext cx="155052" cy="295722"/>
          </a:xfrm>
          <a:prstGeom prst="rect">
            <a:avLst/>
          </a:prstGeom>
        </p:spPr>
        <p:txBody>
          <a:bodyPr lIns="0" tIns="0" rIns="0" bIns="0" rtlCol="0" anchor="t">
            <a:spAutoFit/>
          </a:bodyPr>
          <a:lstStyle/>
          <a:p>
            <a:pPr algn="ctr">
              <a:lnSpc>
                <a:spcPts val="2520"/>
              </a:lnSpc>
            </a:pPr>
            <a:r>
              <a:rPr lang="en-US" sz="1800" b="1">
                <a:solidFill>
                  <a:srgbClr val="FFFFFF"/>
                </a:solidFill>
                <a:latin typeface="Inter Bold"/>
                <a:ea typeface="Inter Bold"/>
                <a:cs typeface="Inter Bold"/>
                <a:sym typeface="Inter Bold"/>
              </a:rPr>
              <a:t>5</a:t>
            </a:r>
          </a:p>
        </p:txBody>
      </p:sp>
      <p:sp>
        <p:nvSpPr>
          <p:cNvPr id="18" name="TextBox 18"/>
          <p:cNvSpPr txBox="1">
            <a:spLocks noGrp="1" noRot="1" noMove="1" noResize="1" noEditPoints="1" noAdjustHandles="1" noChangeArrowheads="1" noChangeShapeType="1"/>
          </p:cNvSpPr>
          <p:nvPr/>
        </p:nvSpPr>
        <p:spPr>
          <a:xfrm>
            <a:off x="1004366" y="7308778"/>
            <a:ext cx="2060370" cy="533346"/>
          </a:xfrm>
          <a:prstGeom prst="rect">
            <a:avLst/>
          </a:prstGeom>
        </p:spPr>
        <p:txBody>
          <a:bodyPr lIns="0" tIns="0" rIns="0" bIns="0" rtlCol="0" anchor="t">
            <a:spAutoFit/>
          </a:bodyPr>
          <a:lstStyle/>
          <a:p>
            <a:pPr algn="ctr">
              <a:lnSpc>
                <a:spcPts val="2100"/>
              </a:lnSpc>
            </a:pPr>
            <a:r>
              <a:rPr lang="en-US" sz="1500">
                <a:solidFill>
                  <a:srgbClr val="FFFFFF"/>
                </a:solidFill>
                <a:latin typeface="Inter"/>
                <a:ea typeface="Inter"/>
                <a:cs typeface="Inter"/>
                <a:sym typeface="Inter"/>
              </a:rPr>
              <a:t>Notre mission, </a:t>
            </a:r>
            <a:r>
              <a:rPr lang="en-US" sz="1500" err="1">
                <a:solidFill>
                  <a:srgbClr val="FFFFFF"/>
                </a:solidFill>
                <a:latin typeface="Inter"/>
                <a:ea typeface="Inter"/>
                <a:cs typeface="Inter"/>
                <a:sym typeface="Inter"/>
              </a:rPr>
              <a:t>notre</a:t>
            </a:r>
            <a:r>
              <a:rPr lang="en-US" sz="1500">
                <a:solidFill>
                  <a:srgbClr val="FFFFFF"/>
                </a:solidFill>
                <a:latin typeface="Inter"/>
                <a:ea typeface="Inter"/>
                <a:cs typeface="Inter"/>
                <a:sym typeface="Inter"/>
              </a:rPr>
              <a:t> vision et </a:t>
            </a:r>
            <a:r>
              <a:rPr lang="en-US" sz="1500" err="1">
                <a:solidFill>
                  <a:srgbClr val="FFFFFF"/>
                </a:solidFill>
                <a:latin typeface="Inter"/>
                <a:ea typeface="Inter"/>
                <a:cs typeface="Inter"/>
                <a:sym typeface="Inter"/>
              </a:rPr>
              <a:t>nos</a:t>
            </a:r>
            <a:r>
              <a:rPr lang="en-US" sz="1500">
                <a:solidFill>
                  <a:srgbClr val="FFFFFF"/>
                </a:solidFill>
                <a:latin typeface="Inter"/>
                <a:ea typeface="Inter"/>
                <a:cs typeface="Inter"/>
                <a:sym typeface="Inter"/>
              </a:rPr>
              <a:t> </a:t>
            </a:r>
            <a:r>
              <a:rPr lang="en-US" sz="1500" err="1">
                <a:solidFill>
                  <a:srgbClr val="FFFFFF"/>
                </a:solidFill>
                <a:latin typeface="Inter"/>
                <a:ea typeface="Inter"/>
                <a:cs typeface="Inter"/>
                <a:sym typeface="Inter"/>
              </a:rPr>
              <a:t>valeurs</a:t>
            </a:r>
            <a:endParaRPr lang="en-US" sz="1500">
              <a:solidFill>
                <a:srgbClr val="FFFFFF"/>
              </a:solidFill>
              <a:latin typeface="Inter"/>
              <a:ea typeface="Inter"/>
              <a:cs typeface="Inter"/>
              <a:sym typeface="Inter"/>
            </a:endParaRPr>
          </a:p>
        </p:txBody>
      </p:sp>
      <p:sp>
        <p:nvSpPr>
          <p:cNvPr id="19" name="TextBox 19"/>
          <p:cNvSpPr txBox="1">
            <a:spLocks noGrp="1" noRot="1" noMove="1" noResize="1" noEditPoints="1" noAdjustHandles="1" noChangeArrowheads="1" noChangeShapeType="1"/>
          </p:cNvSpPr>
          <p:nvPr/>
        </p:nvSpPr>
        <p:spPr>
          <a:xfrm>
            <a:off x="566709" y="7421163"/>
            <a:ext cx="147340" cy="295722"/>
          </a:xfrm>
          <a:prstGeom prst="rect">
            <a:avLst/>
          </a:prstGeom>
        </p:spPr>
        <p:txBody>
          <a:bodyPr lIns="0" tIns="0" rIns="0" bIns="0" rtlCol="0" anchor="t">
            <a:spAutoFit/>
          </a:bodyPr>
          <a:lstStyle/>
          <a:p>
            <a:pPr algn="ctr">
              <a:lnSpc>
                <a:spcPts val="2520"/>
              </a:lnSpc>
            </a:pPr>
            <a:r>
              <a:rPr lang="en-US" sz="1800" b="1">
                <a:solidFill>
                  <a:srgbClr val="FFFFFF"/>
                </a:solidFill>
                <a:latin typeface="Inter Bold"/>
                <a:ea typeface="Inter Bold"/>
                <a:cs typeface="Inter Bold"/>
                <a:sym typeface="Inter Bold"/>
              </a:rPr>
              <a:t>6</a:t>
            </a:r>
          </a:p>
        </p:txBody>
      </p:sp>
      <p:sp>
        <p:nvSpPr>
          <p:cNvPr id="20" name="TextBox 20"/>
          <p:cNvSpPr txBox="1">
            <a:spLocks noGrp="1" noRot="1" noMove="1" noResize="1" noEditPoints="1" noAdjustHandles="1" noChangeArrowheads="1" noChangeShapeType="1"/>
          </p:cNvSpPr>
          <p:nvPr/>
        </p:nvSpPr>
        <p:spPr>
          <a:xfrm>
            <a:off x="1303982" y="8221913"/>
            <a:ext cx="1298642" cy="533346"/>
          </a:xfrm>
          <a:prstGeom prst="rect">
            <a:avLst/>
          </a:prstGeom>
        </p:spPr>
        <p:txBody>
          <a:bodyPr lIns="0" tIns="0" rIns="0" bIns="0" rtlCol="0" anchor="t">
            <a:spAutoFit/>
          </a:bodyPr>
          <a:lstStyle/>
          <a:p>
            <a:pPr algn="ctr">
              <a:lnSpc>
                <a:spcPts val="2100"/>
              </a:lnSpc>
            </a:pPr>
            <a:r>
              <a:rPr lang="en-US" sz="1500">
                <a:solidFill>
                  <a:srgbClr val="FFFFFF"/>
                </a:solidFill>
                <a:latin typeface="Inter"/>
                <a:ea typeface="Inter"/>
                <a:cs typeface="Inter"/>
                <a:sym typeface="Inter"/>
              </a:rPr>
              <a:t>Structure de </a:t>
            </a:r>
            <a:r>
              <a:rPr lang="en-US" sz="1500" err="1">
                <a:solidFill>
                  <a:srgbClr val="FFFFFF"/>
                </a:solidFill>
                <a:latin typeface="Inter"/>
                <a:ea typeface="Inter"/>
                <a:cs typeface="Inter"/>
                <a:sym typeface="Inter"/>
              </a:rPr>
              <a:t>l’équipe</a:t>
            </a:r>
            <a:endParaRPr lang="en-US" sz="1500">
              <a:solidFill>
                <a:srgbClr val="FFFFFF"/>
              </a:solidFill>
              <a:latin typeface="Inter"/>
              <a:ea typeface="Inter"/>
              <a:cs typeface="Inter"/>
              <a:sym typeface="Inter"/>
            </a:endParaRPr>
          </a:p>
        </p:txBody>
      </p:sp>
      <p:sp>
        <p:nvSpPr>
          <p:cNvPr id="21" name="TextBox 21"/>
          <p:cNvSpPr txBox="1">
            <a:spLocks noGrp="1" noRot="1" noMove="1" noResize="1" noEditPoints="1" noAdjustHandles="1" noChangeArrowheads="1" noChangeShapeType="1"/>
          </p:cNvSpPr>
          <p:nvPr/>
        </p:nvSpPr>
        <p:spPr>
          <a:xfrm>
            <a:off x="570768" y="8340725"/>
            <a:ext cx="150993" cy="295722"/>
          </a:xfrm>
          <a:prstGeom prst="rect">
            <a:avLst/>
          </a:prstGeom>
        </p:spPr>
        <p:txBody>
          <a:bodyPr lIns="0" tIns="0" rIns="0" bIns="0" rtlCol="0" anchor="t">
            <a:spAutoFit/>
          </a:bodyPr>
          <a:lstStyle/>
          <a:p>
            <a:pPr algn="ctr">
              <a:lnSpc>
                <a:spcPts val="2520"/>
              </a:lnSpc>
            </a:pPr>
            <a:r>
              <a:rPr lang="en-US" sz="1800" b="1">
                <a:solidFill>
                  <a:srgbClr val="FFFFFF"/>
                </a:solidFill>
                <a:latin typeface="Inter Bold"/>
                <a:ea typeface="Inter Bold"/>
                <a:cs typeface="Inter Bold"/>
                <a:sym typeface="Inter Bold"/>
              </a:rPr>
              <a:t>7</a:t>
            </a:r>
          </a:p>
        </p:txBody>
      </p:sp>
      <p:sp>
        <p:nvSpPr>
          <p:cNvPr id="22" name="TextBox 22"/>
          <p:cNvSpPr txBox="1">
            <a:spLocks noGrp="1" noRot="1" noMove="1" noResize="1" noEditPoints="1" noAdjustHandles="1" noChangeArrowheads="1" noChangeShapeType="1"/>
          </p:cNvSpPr>
          <p:nvPr/>
        </p:nvSpPr>
        <p:spPr>
          <a:xfrm>
            <a:off x="1120959" y="9266005"/>
            <a:ext cx="1827186" cy="266673"/>
          </a:xfrm>
          <a:prstGeom prst="rect">
            <a:avLst/>
          </a:prstGeom>
        </p:spPr>
        <p:txBody>
          <a:bodyPr lIns="0" tIns="0" rIns="0" bIns="0" rtlCol="0" anchor="t">
            <a:spAutoFit/>
          </a:bodyPr>
          <a:lstStyle/>
          <a:p>
            <a:pPr algn="ctr">
              <a:lnSpc>
                <a:spcPts val="2100"/>
              </a:lnSpc>
            </a:pPr>
            <a:r>
              <a:rPr lang="en-US" sz="1500">
                <a:solidFill>
                  <a:srgbClr val="FFFFFF"/>
                </a:solidFill>
                <a:latin typeface="Inter"/>
                <a:ea typeface="Inter"/>
                <a:cs typeface="Inter"/>
                <a:sym typeface="Inter"/>
              </a:rPr>
              <a:t>Bonheur au travail</a:t>
            </a:r>
          </a:p>
        </p:txBody>
      </p:sp>
      <p:sp>
        <p:nvSpPr>
          <p:cNvPr id="23" name="Freeform 23"/>
          <p:cNvSpPr>
            <a:spLocks noGrp="1" noRot="1" noMove="1" noResize="1" noEditPoints="1" noAdjustHandles="1" noChangeArrowheads="1" noChangeShapeType="1"/>
          </p:cNvSpPr>
          <p:nvPr/>
        </p:nvSpPr>
        <p:spPr>
          <a:xfrm>
            <a:off x="3803746" y="5416813"/>
            <a:ext cx="2935783" cy="675230"/>
          </a:xfrm>
          <a:custGeom>
            <a:avLst/>
            <a:gdLst/>
            <a:ahLst/>
            <a:cxnLst/>
            <a:rect l="l" t="t" r="r" b="b"/>
            <a:pathLst>
              <a:path w="2935783" h="675230">
                <a:moveTo>
                  <a:pt x="0" y="0"/>
                </a:moveTo>
                <a:lnTo>
                  <a:pt x="2935783" y="0"/>
                </a:lnTo>
                <a:lnTo>
                  <a:pt x="2935783" y="675230"/>
                </a:lnTo>
                <a:lnTo>
                  <a:pt x="0" y="675230"/>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fr-CA"/>
          </a:p>
        </p:txBody>
      </p:sp>
      <p:sp>
        <p:nvSpPr>
          <p:cNvPr id="24" name="TextBox 24"/>
          <p:cNvSpPr txBox="1">
            <a:spLocks noGrp="1" noRot="1" noMove="1" noResize="1" noEditPoints="1" noAdjustHandles="1" noChangeArrowheads="1" noChangeShapeType="1"/>
          </p:cNvSpPr>
          <p:nvPr/>
        </p:nvSpPr>
        <p:spPr>
          <a:xfrm>
            <a:off x="578277" y="9246002"/>
            <a:ext cx="135975" cy="295722"/>
          </a:xfrm>
          <a:prstGeom prst="rect">
            <a:avLst/>
          </a:prstGeom>
        </p:spPr>
        <p:txBody>
          <a:bodyPr lIns="0" tIns="0" rIns="0" bIns="0" rtlCol="0" anchor="t">
            <a:spAutoFit/>
          </a:bodyPr>
          <a:lstStyle/>
          <a:p>
            <a:pPr algn="ctr">
              <a:lnSpc>
                <a:spcPts val="2520"/>
              </a:lnSpc>
            </a:pPr>
            <a:r>
              <a:rPr lang="en-US" sz="1800" b="1">
                <a:solidFill>
                  <a:srgbClr val="FFFFFF"/>
                </a:solidFill>
                <a:latin typeface="Inter Bold"/>
                <a:ea typeface="Inter Bold"/>
                <a:cs typeface="Inter Bold"/>
                <a:sym typeface="Inter Bold"/>
              </a:rPr>
              <a:t>8</a:t>
            </a:r>
          </a:p>
        </p:txBody>
      </p:sp>
      <p:sp>
        <p:nvSpPr>
          <p:cNvPr id="25" name="TextBox 25"/>
          <p:cNvSpPr txBox="1">
            <a:spLocks noGrp="1" noRot="1" noMove="1" noResize="1" noEditPoints="1" noAdjustHandles="1" noChangeArrowheads="1" noChangeShapeType="1"/>
          </p:cNvSpPr>
          <p:nvPr/>
        </p:nvSpPr>
        <p:spPr>
          <a:xfrm>
            <a:off x="4016459" y="5582039"/>
            <a:ext cx="135975" cy="295722"/>
          </a:xfrm>
          <a:prstGeom prst="rect">
            <a:avLst/>
          </a:prstGeom>
        </p:spPr>
        <p:txBody>
          <a:bodyPr lIns="0" tIns="0" rIns="0" bIns="0" rtlCol="0" anchor="t">
            <a:spAutoFit/>
          </a:bodyPr>
          <a:lstStyle/>
          <a:p>
            <a:pPr algn="ctr">
              <a:lnSpc>
                <a:spcPts val="2520"/>
              </a:lnSpc>
            </a:pPr>
            <a:r>
              <a:rPr lang="en-US" sz="1800" b="1">
                <a:solidFill>
                  <a:srgbClr val="FFFFFF"/>
                </a:solidFill>
                <a:latin typeface="Inter Bold"/>
                <a:ea typeface="Inter Bold"/>
                <a:cs typeface="Inter Bold"/>
                <a:sym typeface="Inter Bold"/>
              </a:rPr>
              <a:t>8</a:t>
            </a:r>
          </a:p>
        </p:txBody>
      </p:sp>
      <p:sp>
        <p:nvSpPr>
          <p:cNvPr id="26" name="TextBox 26"/>
          <p:cNvSpPr txBox="1">
            <a:spLocks noGrp="1" noRot="1" noMove="1" noResize="1" noEditPoints="1" noAdjustHandles="1" noChangeArrowheads="1" noChangeShapeType="1"/>
          </p:cNvSpPr>
          <p:nvPr/>
        </p:nvSpPr>
        <p:spPr>
          <a:xfrm>
            <a:off x="4524429" y="5487837"/>
            <a:ext cx="1848385" cy="533346"/>
          </a:xfrm>
          <a:prstGeom prst="rect">
            <a:avLst/>
          </a:prstGeom>
        </p:spPr>
        <p:txBody>
          <a:bodyPr lIns="0" tIns="0" rIns="0" bIns="0" rtlCol="0" anchor="t">
            <a:spAutoFit/>
          </a:bodyPr>
          <a:lstStyle/>
          <a:p>
            <a:pPr algn="ctr">
              <a:lnSpc>
                <a:spcPts val="2100"/>
              </a:lnSpc>
            </a:pPr>
            <a:r>
              <a:rPr lang="en-US" sz="1500">
                <a:solidFill>
                  <a:srgbClr val="FFFFFF"/>
                </a:solidFill>
                <a:latin typeface="Inter"/>
                <a:ea typeface="Inter"/>
                <a:cs typeface="Inter"/>
                <a:sym typeface="Inter"/>
              </a:rPr>
              <a:t>Communication au travail</a:t>
            </a:r>
          </a:p>
        </p:txBody>
      </p:sp>
      <p:sp>
        <p:nvSpPr>
          <p:cNvPr id="27" name="Freeform 27"/>
          <p:cNvSpPr>
            <a:spLocks noGrp="1" noRot="1" noMove="1" noResize="1" noEditPoints="1" noAdjustHandles="1" noChangeArrowheads="1" noChangeShapeType="1"/>
          </p:cNvSpPr>
          <p:nvPr/>
        </p:nvSpPr>
        <p:spPr>
          <a:xfrm>
            <a:off x="3803746" y="6336375"/>
            <a:ext cx="2935783" cy="675230"/>
          </a:xfrm>
          <a:custGeom>
            <a:avLst/>
            <a:gdLst/>
            <a:ahLst/>
            <a:cxnLst/>
            <a:rect l="l" t="t" r="r" b="b"/>
            <a:pathLst>
              <a:path w="2935783" h="675230">
                <a:moveTo>
                  <a:pt x="0" y="0"/>
                </a:moveTo>
                <a:lnTo>
                  <a:pt x="2935783" y="0"/>
                </a:lnTo>
                <a:lnTo>
                  <a:pt x="2935783" y="675230"/>
                </a:lnTo>
                <a:lnTo>
                  <a:pt x="0" y="675230"/>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fr-CA"/>
          </a:p>
        </p:txBody>
      </p:sp>
      <p:sp>
        <p:nvSpPr>
          <p:cNvPr id="28" name="TextBox 28"/>
          <p:cNvSpPr txBox="1">
            <a:spLocks noGrp="1" noRot="1" noMove="1" noResize="1" noEditPoints="1" noAdjustHandles="1" noChangeArrowheads="1" noChangeShapeType="1"/>
          </p:cNvSpPr>
          <p:nvPr/>
        </p:nvSpPr>
        <p:spPr>
          <a:xfrm>
            <a:off x="4524429" y="6516125"/>
            <a:ext cx="1848385" cy="266673"/>
          </a:xfrm>
          <a:prstGeom prst="rect">
            <a:avLst/>
          </a:prstGeom>
        </p:spPr>
        <p:txBody>
          <a:bodyPr lIns="0" tIns="0" rIns="0" bIns="0" rtlCol="0" anchor="t">
            <a:spAutoFit/>
          </a:bodyPr>
          <a:lstStyle/>
          <a:p>
            <a:pPr algn="ctr">
              <a:lnSpc>
                <a:spcPts val="2100"/>
              </a:lnSpc>
            </a:pPr>
            <a:r>
              <a:rPr lang="en-US" sz="1500">
                <a:solidFill>
                  <a:srgbClr val="FFFFFF"/>
                </a:solidFill>
                <a:latin typeface="Inter"/>
                <a:ea typeface="Inter"/>
                <a:cs typeface="Inter"/>
                <a:sym typeface="Inter"/>
              </a:rPr>
              <a:t>Pratiques </a:t>
            </a:r>
            <a:r>
              <a:rPr lang="en-US" sz="1500" err="1">
                <a:solidFill>
                  <a:srgbClr val="FFFFFF"/>
                </a:solidFill>
                <a:latin typeface="Inter"/>
                <a:ea typeface="Inter"/>
                <a:cs typeface="Inter"/>
                <a:sym typeface="Inter"/>
              </a:rPr>
              <a:t>vertes</a:t>
            </a:r>
            <a:endParaRPr lang="en-US" sz="1500">
              <a:solidFill>
                <a:srgbClr val="FFFFFF"/>
              </a:solidFill>
              <a:latin typeface="Inter"/>
              <a:ea typeface="Inter"/>
              <a:cs typeface="Inter"/>
              <a:sym typeface="Inter"/>
            </a:endParaRPr>
          </a:p>
        </p:txBody>
      </p:sp>
      <p:sp>
        <p:nvSpPr>
          <p:cNvPr id="29" name="TextBox 29"/>
          <p:cNvSpPr txBox="1">
            <a:spLocks noGrp="1" noRot="1" noMove="1" noResize="1" noEditPoints="1" noAdjustHandles="1" noChangeArrowheads="1" noChangeShapeType="1"/>
          </p:cNvSpPr>
          <p:nvPr/>
        </p:nvSpPr>
        <p:spPr>
          <a:xfrm>
            <a:off x="4001305" y="6501601"/>
            <a:ext cx="151128" cy="295722"/>
          </a:xfrm>
          <a:prstGeom prst="rect">
            <a:avLst/>
          </a:prstGeom>
        </p:spPr>
        <p:txBody>
          <a:bodyPr lIns="0" tIns="0" rIns="0" bIns="0" rtlCol="0" anchor="t">
            <a:spAutoFit/>
          </a:bodyPr>
          <a:lstStyle/>
          <a:p>
            <a:pPr algn="ctr">
              <a:lnSpc>
                <a:spcPts val="2520"/>
              </a:lnSpc>
            </a:pPr>
            <a:r>
              <a:rPr lang="en-US" b="1">
                <a:solidFill>
                  <a:srgbClr val="FFFFFF"/>
                </a:solidFill>
                <a:latin typeface="Inter Bold"/>
                <a:ea typeface="Inter Bold"/>
                <a:cs typeface="Inter Bold"/>
                <a:sym typeface="Inter Bold"/>
              </a:rPr>
              <a:t>8</a:t>
            </a:r>
            <a:endParaRPr lang="en-US" sz="1800" b="1">
              <a:solidFill>
                <a:srgbClr val="FFFFFF"/>
              </a:solidFill>
              <a:latin typeface="Inter Bold"/>
              <a:ea typeface="Inter Bold"/>
              <a:cs typeface="Inter Bold"/>
              <a:sym typeface="Inter Bold"/>
            </a:endParaRPr>
          </a:p>
        </p:txBody>
      </p:sp>
      <p:sp>
        <p:nvSpPr>
          <p:cNvPr id="30" name="Espace réservé du numéro de diapositive 22">
            <a:extLst>
              <a:ext uri="{FF2B5EF4-FFF2-40B4-BE49-F238E27FC236}">
                <a16:creationId xmlns:a16="http://schemas.microsoft.com/office/drawing/2014/main" id="{C22B1453-BFF3-EF09-93A8-3841D4A9E37C}"/>
              </a:ext>
            </a:extLst>
          </p:cNvPr>
          <p:cNvSpPr>
            <a:spLocks noGrp="1" noRot="1" noMove="1" noResize="1" noEditPoints="1" noAdjustHandles="1" noChangeArrowheads="1" noChangeShapeType="1"/>
          </p:cNvSpPr>
          <p:nvPr>
            <p:ph type="sldNum" sz="quarter" idx="12"/>
            <p:custDataLst>
              <p:tags r:id="rId1"/>
            </p:custDataLst>
          </p:nvPr>
        </p:nvSpPr>
        <p:spPr>
          <a:xfrm>
            <a:off x="15925800" y="9791700"/>
            <a:ext cx="2133600" cy="365125"/>
          </a:xfrm>
        </p:spPr>
        <p:txBody>
          <a:bodyPr/>
          <a:lstStyle/>
          <a:p>
            <a:fld id="{B6F15528-21DE-4FAA-801E-634DDDAF4B2B}" type="slidenum">
              <a:rPr lang="en-US" smtClean="0"/>
              <a:pPr/>
              <a:t>3</a:t>
            </a:fld>
            <a:endParaRPr lang="en-US"/>
          </a:p>
        </p:txBody>
      </p:sp>
    </p:spTree>
    <p:extLst>
      <p:ext uri="{BB962C8B-B14F-4D97-AF65-F5344CB8AC3E}">
        <p14:creationId xmlns:p14="http://schemas.microsoft.com/office/powerpoint/2010/main" val="19298235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E3E1E1"/>
        </a:solidFill>
        <a:effectLst/>
      </p:bgPr>
    </p:bg>
    <p:spTree>
      <p:nvGrpSpPr>
        <p:cNvPr id="1" name=""/>
        <p:cNvGrpSpPr/>
        <p:nvPr/>
      </p:nvGrpSpPr>
      <p:grpSpPr>
        <a:xfrm>
          <a:off x="0" y="0"/>
          <a:ext cx="0" cy="0"/>
          <a:chOff x="0" y="0"/>
          <a:chExt cx="0" cy="0"/>
        </a:xfrm>
      </p:grpSpPr>
      <p:sp>
        <p:nvSpPr>
          <p:cNvPr id="2" name="TextBox 2"/>
          <p:cNvSpPr txBox="1"/>
          <p:nvPr>
            <p:custDataLst>
              <p:tags r:id="rId1"/>
            </p:custDataLst>
          </p:nvPr>
        </p:nvSpPr>
        <p:spPr>
          <a:xfrm>
            <a:off x="2660613" y="6401362"/>
            <a:ext cx="9525" cy="622827"/>
          </a:xfrm>
          <a:prstGeom prst="rect">
            <a:avLst/>
          </a:prstGeom>
        </p:spPr>
        <p:txBody>
          <a:bodyPr lIns="0" tIns="0" rIns="0" bIns="0" rtlCol="0" anchor="t">
            <a:spAutoFit/>
          </a:bodyPr>
          <a:lstStyle/>
          <a:p>
            <a:pPr algn="ctr">
              <a:lnSpc>
                <a:spcPts val="5040"/>
              </a:lnSpc>
            </a:pPr>
            <a:endParaRPr/>
          </a:p>
        </p:txBody>
      </p:sp>
      <p:sp>
        <p:nvSpPr>
          <p:cNvPr id="3" name="TextBox 3"/>
          <p:cNvSpPr txBox="1"/>
          <p:nvPr>
            <p:custDataLst>
              <p:tags r:id="rId2"/>
            </p:custDataLst>
          </p:nvPr>
        </p:nvSpPr>
        <p:spPr>
          <a:xfrm>
            <a:off x="540853" y="2363018"/>
            <a:ext cx="17352930" cy="748282"/>
          </a:xfrm>
          <a:prstGeom prst="rect">
            <a:avLst/>
          </a:prstGeom>
        </p:spPr>
        <p:txBody>
          <a:bodyPr lIns="0" tIns="0" rIns="0" bIns="0" rtlCol="0" anchor="t">
            <a:spAutoFit/>
          </a:bodyPr>
          <a:lstStyle/>
          <a:p>
            <a:pPr algn="l">
              <a:lnSpc>
                <a:spcPts val="1960"/>
              </a:lnSpc>
              <a:spcBef>
                <a:spcPct val="0"/>
              </a:spcBef>
            </a:pPr>
            <a:r>
              <a:rPr lang="fr-CA" sz="1400">
                <a:solidFill>
                  <a:srgbClr val="000000"/>
                </a:solidFill>
                <a:latin typeface="Inter"/>
                <a:ea typeface="Inter"/>
                <a:cs typeface="Inter"/>
                <a:sym typeface="Inter"/>
              </a:rPr>
              <a:t>Vous êtes tenu(e) de garder votre environnement de travail dans un état qui ne présente aucun risque en matière de santé et de sécurité pour vous-même ou pour les autres. </a:t>
            </a:r>
          </a:p>
          <a:p>
            <a:pPr algn="l">
              <a:lnSpc>
                <a:spcPts val="1960"/>
              </a:lnSpc>
              <a:spcBef>
                <a:spcPct val="0"/>
              </a:spcBef>
            </a:pPr>
            <a:endParaRPr lang="fr-CA" sz="1400">
              <a:solidFill>
                <a:srgbClr val="000000"/>
              </a:solidFill>
              <a:latin typeface="Inter"/>
              <a:ea typeface="Inter"/>
              <a:cs typeface="Inter"/>
              <a:sym typeface="Inter"/>
            </a:endParaRPr>
          </a:p>
          <a:p>
            <a:pPr algn="l">
              <a:lnSpc>
                <a:spcPts val="1960"/>
              </a:lnSpc>
              <a:spcBef>
                <a:spcPct val="0"/>
              </a:spcBef>
            </a:pPr>
            <a:r>
              <a:rPr lang="fr-CA" sz="1400">
                <a:solidFill>
                  <a:srgbClr val="000000"/>
                </a:solidFill>
                <a:latin typeface="Inter"/>
                <a:ea typeface="Inter"/>
                <a:cs typeface="Inter"/>
                <a:sym typeface="Inter"/>
              </a:rPr>
              <a:t>Les détériorations ou bris d’équipements doivent être signalés immédiatement à votre supérieur(e) pour que les correctifs adéquats soient mis en place ou que le matériel soit remplacé. </a:t>
            </a:r>
          </a:p>
        </p:txBody>
      </p:sp>
      <p:sp>
        <p:nvSpPr>
          <p:cNvPr id="4" name="TextBox 4"/>
          <p:cNvSpPr txBox="1"/>
          <p:nvPr>
            <p:custDataLst>
              <p:tags r:id="rId3"/>
            </p:custDataLst>
          </p:nvPr>
        </p:nvSpPr>
        <p:spPr>
          <a:xfrm>
            <a:off x="540853" y="5873495"/>
            <a:ext cx="17352930" cy="1261243"/>
          </a:xfrm>
          <a:prstGeom prst="rect">
            <a:avLst/>
          </a:prstGeom>
        </p:spPr>
        <p:txBody>
          <a:bodyPr lIns="0" tIns="0" rIns="0" bIns="0" rtlCol="0" anchor="t">
            <a:spAutoFit/>
          </a:bodyPr>
          <a:lstStyle/>
          <a:p>
            <a:pPr algn="l">
              <a:lnSpc>
                <a:spcPts val="1960"/>
              </a:lnSpc>
              <a:spcBef>
                <a:spcPct val="0"/>
              </a:spcBef>
            </a:pPr>
            <a:r>
              <a:rPr lang="fr-CA" sz="1400">
                <a:solidFill>
                  <a:srgbClr val="000000"/>
                </a:solidFill>
                <a:latin typeface="Inter"/>
                <a:ea typeface="Inter"/>
                <a:cs typeface="Inter"/>
                <a:sym typeface="Inter"/>
              </a:rPr>
              <a:t>Nous fournissons les équipements de protection individuelle nécessaires à votre travail tels que : bottes ou chaussures à embout d’acier, gants et lunettes de sécurité, masques, etc. </a:t>
            </a:r>
          </a:p>
          <a:p>
            <a:pPr algn="l">
              <a:lnSpc>
                <a:spcPts val="1960"/>
              </a:lnSpc>
              <a:spcBef>
                <a:spcPct val="0"/>
              </a:spcBef>
            </a:pPr>
            <a:endParaRPr lang="fr-CA" sz="1400">
              <a:solidFill>
                <a:srgbClr val="000000"/>
              </a:solidFill>
              <a:latin typeface="Inter"/>
              <a:ea typeface="Inter"/>
              <a:cs typeface="Inter"/>
              <a:sym typeface="Inter"/>
            </a:endParaRPr>
          </a:p>
          <a:p>
            <a:pPr algn="l">
              <a:lnSpc>
                <a:spcPts val="1960"/>
              </a:lnSpc>
              <a:spcBef>
                <a:spcPct val="0"/>
              </a:spcBef>
            </a:pPr>
            <a:r>
              <a:rPr lang="fr-CA" sz="1400">
                <a:solidFill>
                  <a:srgbClr val="000000"/>
                </a:solidFill>
                <a:latin typeface="Inter"/>
                <a:ea typeface="Inter"/>
                <a:cs typeface="Inter"/>
                <a:sym typeface="Inter"/>
              </a:rPr>
              <a:t>S’il est nécessaire que vous achetiez des équipements de protection individuelle et avec l’accord de votre supérieur(e), nous vous rembourserons les frais engagés sous présentation de facture. </a:t>
            </a:r>
          </a:p>
          <a:p>
            <a:pPr algn="l">
              <a:lnSpc>
                <a:spcPts val="1960"/>
              </a:lnSpc>
              <a:spcBef>
                <a:spcPct val="0"/>
              </a:spcBef>
            </a:pPr>
            <a:endParaRPr lang="fr-CA" sz="1400">
              <a:solidFill>
                <a:srgbClr val="000000"/>
              </a:solidFill>
              <a:latin typeface="Inter"/>
              <a:ea typeface="Inter"/>
              <a:cs typeface="Inter"/>
              <a:sym typeface="Inter"/>
            </a:endParaRPr>
          </a:p>
          <a:p>
            <a:pPr algn="l">
              <a:lnSpc>
                <a:spcPts val="1960"/>
              </a:lnSpc>
              <a:spcBef>
                <a:spcPct val="0"/>
              </a:spcBef>
            </a:pPr>
            <a:r>
              <a:rPr lang="fr-CA" sz="1400">
                <a:solidFill>
                  <a:srgbClr val="000000"/>
                </a:solidFill>
                <a:latin typeface="Inter"/>
                <a:ea typeface="Inter"/>
                <a:cs typeface="Inter"/>
                <a:sym typeface="Inter"/>
              </a:rPr>
              <a:t>Pour une liste exhaustive, veuillez-vous référer à votre supérieur(e). </a:t>
            </a:r>
          </a:p>
        </p:txBody>
      </p:sp>
      <p:grpSp>
        <p:nvGrpSpPr>
          <p:cNvPr id="5" name="Group 5"/>
          <p:cNvGrpSpPr>
            <a:grpSpLocks noGrp="1" noUngrp="1" noRot="1" noMove="1" noResize="1"/>
          </p:cNvGrpSpPr>
          <p:nvPr>
            <p:custDataLst>
              <p:tags r:id="rId4"/>
            </p:custDataLst>
          </p:nvPr>
        </p:nvGrpSpPr>
        <p:grpSpPr>
          <a:xfrm>
            <a:off x="404131" y="302304"/>
            <a:ext cx="2827126" cy="1179800"/>
            <a:chOff x="0" y="0"/>
            <a:chExt cx="973846" cy="406400"/>
          </a:xfrm>
        </p:grpSpPr>
        <p:sp>
          <p:nvSpPr>
            <p:cNvPr id="6" name="Freeform 6"/>
            <p:cNvSpPr>
              <a:spLocks noGrp="1" noRot="1" noMove="1" noResize="1" noEditPoints="1" noAdjustHandles="1" noChangeArrowheads="1" noChangeShapeType="1"/>
            </p:cNvSpPr>
            <p:nvPr/>
          </p:nvSpPr>
          <p:spPr>
            <a:xfrm>
              <a:off x="0" y="0"/>
              <a:ext cx="973846" cy="406400"/>
            </a:xfrm>
            <a:custGeom>
              <a:avLst/>
              <a:gdLst/>
              <a:ahLst/>
              <a:cxnLst/>
              <a:rect l="l" t="t" r="r" b="b"/>
              <a:pathLst>
                <a:path w="973846" h="406400">
                  <a:moveTo>
                    <a:pt x="770647" y="0"/>
                  </a:moveTo>
                  <a:cubicBezTo>
                    <a:pt x="882871" y="0"/>
                    <a:pt x="973846" y="90976"/>
                    <a:pt x="973846" y="203200"/>
                  </a:cubicBezTo>
                  <a:cubicBezTo>
                    <a:pt x="973846" y="315424"/>
                    <a:pt x="882871" y="406400"/>
                    <a:pt x="770647" y="406400"/>
                  </a:cubicBezTo>
                  <a:lnTo>
                    <a:pt x="203200" y="406400"/>
                  </a:lnTo>
                  <a:cubicBezTo>
                    <a:pt x="90976" y="406400"/>
                    <a:pt x="0" y="315424"/>
                    <a:pt x="0" y="203200"/>
                  </a:cubicBezTo>
                  <a:cubicBezTo>
                    <a:pt x="0" y="90976"/>
                    <a:pt x="90976" y="0"/>
                    <a:pt x="203200" y="0"/>
                  </a:cubicBezTo>
                  <a:close/>
                </a:path>
              </a:pathLst>
            </a:custGeom>
            <a:solidFill>
              <a:srgbClr val="F15822"/>
            </a:solidFill>
          </p:spPr>
          <p:txBody>
            <a:bodyPr/>
            <a:lstStyle/>
            <a:p>
              <a:endParaRPr lang="fr-CA"/>
            </a:p>
          </p:txBody>
        </p:sp>
        <p:sp>
          <p:nvSpPr>
            <p:cNvPr id="7" name="TextBox 7"/>
            <p:cNvSpPr txBox="1">
              <a:spLocks noGrp="1" noRot="1" noMove="1" noResize="1" noEditPoints="1" noAdjustHandles="1" noChangeArrowheads="1" noChangeShapeType="1"/>
            </p:cNvSpPr>
            <p:nvPr/>
          </p:nvSpPr>
          <p:spPr>
            <a:xfrm>
              <a:off x="0" y="-38100"/>
              <a:ext cx="973846" cy="444500"/>
            </a:xfrm>
            <a:prstGeom prst="rect">
              <a:avLst/>
            </a:prstGeom>
          </p:spPr>
          <p:txBody>
            <a:bodyPr lIns="50800" tIns="50800" rIns="50800" bIns="50800" rtlCol="0" anchor="ctr"/>
            <a:lstStyle/>
            <a:p>
              <a:pPr algn="ctr">
                <a:lnSpc>
                  <a:spcPts val="3217"/>
                </a:lnSpc>
              </a:pPr>
              <a:endParaRPr/>
            </a:p>
          </p:txBody>
        </p:sp>
      </p:grpSp>
      <p:sp>
        <p:nvSpPr>
          <p:cNvPr id="8" name="TextBox 8"/>
          <p:cNvSpPr txBox="1">
            <a:spLocks noGrp="1" noRot="1" noMove="1" noResize="1" noEditPoints="1" noAdjustHandles="1" noChangeArrowheads="1" noChangeShapeType="1"/>
          </p:cNvSpPr>
          <p:nvPr>
            <p:custDataLst>
              <p:tags r:id="rId5"/>
            </p:custDataLst>
          </p:nvPr>
        </p:nvSpPr>
        <p:spPr>
          <a:xfrm>
            <a:off x="540853" y="550999"/>
            <a:ext cx="2553682" cy="682409"/>
          </a:xfrm>
          <a:prstGeom prst="rect">
            <a:avLst/>
          </a:prstGeom>
        </p:spPr>
        <p:txBody>
          <a:bodyPr lIns="0" tIns="0" rIns="0" bIns="0" rtlCol="0" anchor="t">
            <a:spAutoFit/>
          </a:bodyPr>
          <a:lstStyle/>
          <a:p>
            <a:pPr algn="ctr">
              <a:lnSpc>
                <a:spcPts val="2799"/>
              </a:lnSpc>
            </a:pPr>
            <a:r>
              <a:rPr lang="fr-CA" sz="1999">
                <a:solidFill>
                  <a:srgbClr val="FFFFFF"/>
                </a:solidFill>
                <a:latin typeface="Playfair Display Bold"/>
                <a:ea typeface="Playfair Display Bold"/>
                <a:cs typeface="Playfair Display Bold"/>
                <a:sym typeface="Playfair Display Bold"/>
              </a:rPr>
              <a:t>Entretien des locaux et matériel</a:t>
            </a:r>
          </a:p>
        </p:txBody>
      </p:sp>
      <p:grpSp>
        <p:nvGrpSpPr>
          <p:cNvPr id="9" name="Group 9"/>
          <p:cNvGrpSpPr>
            <a:grpSpLocks noGrp="1" noUngrp="1" noRot="1" noMove="1" noResize="1"/>
          </p:cNvGrpSpPr>
          <p:nvPr>
            <p:custDataLst>
              <p:tags r:id="rId6"/>
            </p:custDataLst>
          </p:nvPr>
        </p:nvGrpSpPr>
        <p:grpSpPr>
          <a:xfrm>
            <a:off x="540853" y="4279920"/>
            <a:ext cx="2827126" cy="1179800"/>
            <a:chOff x="0" y="0"/>
            <a:chExt cx="973846" cy="406400"/>
          </a:xfrm>
        </p:grpSpPr>
        <p:sp>
          <p:nvSpPr>
            <p:cNvPr id="10" name="Freeform 10"/>
            <p:cNvSpPr>
              <a:spLocks noGrp="1" noRot="1" noMove="1" noResize="1" noEditPoints="1" noAdjustHandles="1" noChangeArrowheads="1" noChangeShapeType="1"/>
            </p:cNvSpPr>
            <p:nvPr/>
          </p:nvSpPr>
          <p:spPr>
            <a:xfrm>
              <a:off x="0" y="0"/>
              <a:ext cx="973846" cy="406400"/>
            </a:xfrm>
            <a:custGeom>
              <a:avLst/>
              <a:gdLst/>
              <a:ahLst/>
              <a:cxnLst/>
              <a:rect l="l" t="t" r="r" b="b"/>
              <a:pathLst>
                <a:path w="973846" h="406400">
                  <a:moveTo>
                    <a:pt x="770647" y="0"/>
                  </a:moveTo>
                  <a:cubicBezTo>
                    <a:pt x="882871" y="0"/>
                    <a:pt x="973846" y="90976"/>
                    <a:pt x="973846" y="203200"/>
                  </a:cubicBezTo>
                  <a:cubicBezTo>
                    <a:pt x="973846" y="315424"/>
                    <a:pt x="882871" y="406400"/>
                    <a:pt x="770647" y="406400"/>
                  </a:cubicBezTo>
                  <a:lnTo>
                    <a:pt x="203200" y="406400"/>
                  </a:lnTo>
                  <a:cubicBezTo>
                    <a:pt x="90976" y="406400"/>
                    <a:pt x="0" y="315424"/>
                    <a:pt x="0" y="203200"/>
                  </a:cubicBezTo>
                  <a:cubicBezTo>
                    <a:pt x="0" y="90976"/>
                    <a:pt x="90976" y="0"/>
                    <a:pt x="203200" y="0"/>
                  </a:cubicBezTo>
                  <a:close/>
                </a:path>
              </a:pathLst>
            </a:custGeom>
            <a:solidFill>
              <a:srgbClr val="F15822"/>
            </a:solidFill>
          </p:spPr>
          <p:txBody>
            <a:bodyPr/>
            <a:lstStyle/>
            <a:p>
              <a:endParaRPr lang="fr-CA"/>
            </a:p>
          </p:txBody>
        </p:sp>
        <p:sp>
          <p:nvSpPr>
            <p:cNvPr id="11" name="TextBox 11"/>
            <p:cNvSpPr txBox="1">
              <a:spLocks noGrp="1" noRot="1" noMove="1" noResize="1" noEditPoints="1" noAdjustHandles="1" noChangeArrowheads="1" noChangeShapeType="1"/>
            </p:cNvSpPr>
            <p:nvPr/>
          </p:nvSpPr>
          <p:spPr>
            <a:xfrm>
              <a:off x="0" y="-38100"/>
              <a:ext cx="973846" cy="444500"/>
            </a:xfrm>
            <a:prstGeom prst="rect">
              <a:avLst/>
            </a:prstGeom>
          </p:spPr>
          <p:txBody>
            <a:bodyPr lIns="50800" tIns="50800" rIns="50800" bIns="50800" rtlCol="0" anchor="ctr"/>
            <a:lstStyle/>
            <a:p>
              <a:pPr algn="ctr">
                <a:lnSpc>
                  <a:spcPts val="3217"/>
                </a:lnSpc>
              </a:pPr>
              <a:endParaRPr/>
            </a:p>
          </p:txBody>
        </p:sp>
      </p:grpSp>
      <p:sp>
        <p:nvSpPr>
          <p:cNvPr id="12" name="TextBox 12"/>
          <p:cNvSpPr txBox="1">
            <a:spLocks noGrp="1" noRot="1" noMove="1" noResize="1" noEditPoints="1" noAdjustHandles="1" noChangeArrowheads="1" noChangeShapeType="1"/>
          </p:cNvSpPr>
          <p:nvPr>
            <p:custDataLst>
              <p:tags r:id="rId7"/>
            </p:custDataLst>
          </p:nvPr>
        </p:nvSpPr>
        <p:spPr>
          <a:xfrm>
            <a:off x="1073982" y="4514328"/>
            <a:ext cx="1760866" cy="682409"/>
          </a:xfrm>
          <a:prstGeom prst="rect">
            <a:avLst/>
          </a:prstGeom>
        </p:spPr>
        <p:txBody>
          <a:bodyPr lIns="0" tIns="0" rIns="0" bIns="0" rtlCol="0" anchor="t">
            <a:spAutoFit/>
          </a:bodyPr>
          <a:lstStyle/>
          <a:p>
            <a:pPr algn="ctr">
              <a:lnSpc>
                <a:spcPts val="2799"/>
              </a:lnSpc>
            </a:pPr>
            <a:r>
              <a:rPr lang="fr-CA" sz="1999">
                <a:solidFill>
                  <a:srgbClr val="FFFFFF"/>
                </a:solidFill>
                <a:latin typeface="Playfair Display Bold"/>
                <a:ea typeface="Playfair Display Bold"/>
                <a:cs typeface="Playfair Display Bold"/>
                <a:sym typeface="Playfair Display Bold"/>
              </a:rPr>
              <a:t>Équipement de protection</a:t>
            </a:r>
          </a:p>
        </p:txBody>
      </p:sp>
      <p:sp>
        <p:nvSpPr>
          <p:cNvPr id="24" name="Espace réservé du numéro de diapositive 23">
            <a:extLst>
              <a:ext uri="{FF2B5EF4-FFF2-40B4-BE49-F238E27FC236}">
                <a16:creationId xmlns:a16="http://schemas.microsoft.com/office/drawing/2014/main" id="{B8714E41-2CE8-0A43-C6F5-CBF059E1BEAA}"/>
              </a:ext>
            </a:extLst>
          </p:cNvPr>
          <p:cNvSpPr>
            <a:spLocks noGrp="1" noRot="1" noMove="1" noResize="1" noEditPoints="1" noAdjustHandles="1" noChangeArrowheads="1" noChangeShapeType="1"/>
          </p:cNvSpPr>
          <p:nvPr>
            <p:ph type="sldNum" sz="quarter" idx="12"/>
            <p:custDataLst>
              <p:tags r:id="rId8"/>
            </p:custDataLst>
          </p:nvPr>
        </p:nvSpPr>
        <p:spPr/>
        <p:txBody>
          <a:bodyPr/>
          <a:lstStyle/>
          <a:p>
            <a:fld id="{B6F15528-21DE-4FAA-801E-634DDDAF4B2B}" type="slidenum">
              <a:rPr lang="en-US" smtClean="0"/>
              <a:pPr/>
              <a:t>30</a:t>
            </a:fld>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E3E1E1"/>
        </a:solidFill>
        <a:effectLst/>
      </p:bgPr>
    </p:bg>
    <p:spTree>
      <p:nvGrpSpPr>
        <p:cNvPr id="1" name=""/>
        <p:cNvGrpSpPr/>
        <p:nvPr/>
      </p:nvGrpSpPr>
      <p:grpSpPr>
        <a:xfrm>
          <a:off x="0" y="0"/>
          <a:ext cx="0" cy="0"/>
          <a:chOff x="0" y="0"/>
          <a:chExt cx="0" cy="0"/>
        </a:xfrm>
      </p:grpSpPr>
      <p:sp>
        <p:nvSpPr>
          <p:cNvPr id="2" name="Freeform 2"/>
          <p:cNvSpPr>
            <a:spLocks noGrp="1" noRot="1" noMove="1" noResize="1" noEditPoints="1" noAdjustHandles="1" noChangeArrowheads="1" noChangeShapeType="1"/>
          </p:cNvSpPr>
          <p:nvPr/>
        </p:nvSpPr>
        <p:spPr>
          <a:xfrm>
            <a:off x="-1059963" y="1028700"/>
            <a:ext cx="5786837" cy="2531741"/>
          </a:xfrm>
          <a:custGeom>
            <a:avLst/>
            <a:gdLst/>
            <a:ahLst/>
            <a:cxnLst/>
            <a:rect l="l" t="t" r="r" b="b"/>
            <a:pathLst>
              <a:path w="5786837" h="2531741">
                <a:moveTo>
                  <a:pt x="0" y="0"/>
                </a:moveTo>
                <a:lnTo>
                  <a:pt x="5786838" y="0"/>
                </a:lnTo>
                <a:lnTo>
                  <a:pt x="5786838" y="2531741"/>
                </a:lnTo>
                <a:lnTo>
                  <a:pt x="0" y="2531741"/>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fr-CA"/>
          </a:p>
        </p:txBody>
      </p:sp>
      <p:sp>
        <p:nvSpPr>
          <p:cNvPr id="3" name="Freeform 3"/>
          <p:cNvSpPr>
            <a:spLocks noGrp="1" noRot="1" noMove="1" noResize="1" noEditPoints="1" noAdjustHandles="1" noChangeArrowheads="1" noChangeShapeType="1"/>
          </p:cNvSpPr>
          <p:nvPr/>
        </p:nvSpPr>
        <p:spPr>
          <a:xfrm>
            <a:off x="10737034" y="8143605"/>
            <a:ext cx="7550966" cy="3056295"/>
          </a:xfrm>
          <a:custGeom>
            <a:avLst/>
            <a:gdLst/>
            <a:ahLst/>
            <a:cxnLst/>
            <a:rect l="l" t="t" r="r" b="b"/>
            <a:pathLst>
              <a:path w="7550966" h="3056295">
                <a:moveTo>
                  <a:pt x="0" y="0"/>
                </a:moveTo>
                <a:lnTo>
                  <a:pt x="7550966" y="0"/>
                </a:lnTo>
                <a:lnTo>
                  <a:pt x="7550966" y="3056295"/>
                </a:lnTo>
                <a:lnTo>
                  <a:pt x="0" y="3056295"/>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fr-CA"/>
          </a:p>
        </p:txBody>
      </p:sp>
      <p:sp>
        <p:nvSpPr>
          <p:cNvPr id="4" name="Freeform 4"/>
          <p:cNvSpPr>
            <a:spLocks noGrp="1" noRot="1" noMove="1" noResize="1" noEditPoints="1" noAdjustHandles="1" noChangeArrowheads="1" noChangeShapeType="1"/>
          </p:cNvSpPr>
          <p:nvPr/>
        </p:nvSpPr>
        <p:spPr>
          <a:xfrm>
            <a:off x="252804" y="4011933"/>
            <a:ext cx="4474071" cy="1131567"/>
          </a:xfrm>
          <a:custGeom>
            <a:avLst/>
            <a:gdLst/>
            <a:ahLst/>
            <a:cxnLst/>
            <a:rect l="l" t="t" r="r" b="b"/>
            <a:pathLst>
              <a:path w="4474071" h="1131567">
                <a:moveTo>
                  <a:pt x="0" y="0"/>
                </a:moveTo>
                <a:lnTo>
                  <a:pt x="4474071" y="0"/>
                </a:lnTo>
                <a:lnTo>
                  <a:pt x="4474071" y="1131567"/>
                </a:lnTo>
                <a:lnTo>
                  <a:pt x="0" y="1131567"/>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fr-CA"/>
          </a:p>
        </p:txBody>
      </p:sp>
      <p:sp>
        <p:nvSpPr>
          <p:cNvPr id="5" name="Freeform 5"/>
          <p:cNvSpPr>
            <a:spLocks noGrp="1" noRot="1" noMove="1" noResize="1" noEditPoints="1" noAdjustHandles="1" noChangeArrowheads="1" noChangeShapeType="1"/>
          </p:cNvSpPr>
          <p:nvPr/>
        </p:nvSpPr>
        <p:spPr>
          <a:xfrm>
            <a:off x="10737034" y="4312604"/>
            <a:ext cx="5392036" cy="6127314"/>
          </a:xfrm>
          <a:custGeom>
            <a:avLst/>
            <a:gdLst/>
            <a:ahLst/>
            <a:cxnLst/>
            <a:rect l="l" t="t" r="r" b="b"/>
            <a:pathLst>
              <a:path w="5392036" h="6127314">
                <a:moveTo>
                  <a:pt x="0" y="0"/>
                </a:moveTo>
                <a:lnTo>
                  <a:pt x="5392036" y="0"/>
                </a:lnTo>
                <a:lnTo>
                  <a:pt x="5392036" y="6127314"/>
                </a:lnTo>
                <a:lnTo>
                  <a:pt x="0" y="6127314"/>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fr-CA"/>
          </a:p>
        </p:txBody>
      </p:sp>
      <p:sp>
        <p:nvSpPr>
          <p:cNvPr id="6" name="TextBox 6"/>
          <p:cNvSpPr txBox="1">
            <a:spLocks noGrp="1" noRot="1" noMove="1" noResize="1" noEditPoints="1" noAdjustHandles="1" noChangeArrowheads="1" noChangeShapeType="1"/>
          </p:cNvSpPr>
          <p:nvPr/>
        </p:nvSpPr>
        <p:spPr>
          <a:xfrm>
            <a:off x="204878" y="1742175"/>
            <a:ext cx="3570673" cy="1047642"/>
          </a:xfrm>
          <a:prstGeom prst="rect">
            <a:avLst/>
          </a:prstGeom>
        </p:spPr>
        <p:txBody>
          <a:bodyPr lIns="0" tIns="0" rIns="0" bIns="0" rtlCol="0" anchor="t">
            <a:spAutoFit/>
          </a:bodyPr>
          <a:lstStyle/>
          <a:p>
            <a:pPr algn="ctr">
              <a:lnSpc>
                <a:spcPts val="4200"/>
              </a:lnSpc>
            </a:pPr>
            <a:r>
              <a:rPr lang="en-US" sz="3000" b="1">
                <a:solidFill>
                  <a:srgbClr val="FFFFFF"/>
                </a:solidFill>
                <a:latin typeface="Playfair Display Heavy"/>
                <a:ea typeface="Playfair Display Heavy"/>
                <a:cs typeface="Playfair Display Heavy"/>
                <a:sym typeface="Playfair Display Heavy"/>
              </a:rPr>
              <a:t>Module 8 : Directives internes</a:t>
            </a:r>
          </a:p>
        </p:txBody>
      </p:sp>
      <p:sp>
        <p:nvSpPr>
          <p:cNvPr id="7" name="TextBox 7"/>
          <p:cNvSpPr txBox="1">
            <a:spLocks noGrp="1" noRot="1" noMove="1" noResize="1" noEditPoints="1" noAdjustHandles="1" noChangeArrowheads="1" noChangeShapeType="1"/>
          </p:cNvSpPr>
          <p:nvPr/>
        </p:nvSpPr>
        <p:spPr>
          <a:xfrm>
            <a:off x="2660613" y="5825858"/>
            <a:ext cx="9525" cy="622827"/>
          </a:xfrm>
          <a:prstGeom prst="rect">
            <a:avLst/>
          </a:prstGeom>
        </p:spPr>
        <p:txBody>
          <a:bodyPr lIns="0" tIns="0" rIns="0" bIns="0" rtlCol="0" anchor="t">
            <a:spAutoFit/>
          </a:bodyPr>
          <a:lstStyle/>
          <a:p>
            <a:pPr algn="ctr">
              <a:lnSpc>
                <a:spcPts val="5040"/>
              </a:lnSpc>
            </a:pPr>
            <a:endParaRPr/>
          </a:p>
        </p:txBody>
      </p:sp>
      <p:sp>
        <p:nvSpPr>
          <p:cNvPr id="8" name="TextBox 8"/>
          <p:cNvSpPr txBox="1">
            <a:spLocks noGrp="1" noRot="1" noMove="1" noResize="1" noEditPoints="1" noAdjustHandles="1" noChangeArrowheads="1" noChangeShapeType="1"/>
          </p:cNvSpPr>
          <p:nvPr/>
        </p:nvSpPr>
        <p:spPr>
          <a:xfrm>
            <a:off x="568806" y="4236404"/>
            <a:ext cx="3842065" cy="606425"/>
          </a:xfrm>
          <a:prstGeom prst="rect">
            <a:avLst/>
          </a:prstGeom>
        </p:spPr>
        <p:txBody>
          <a:bodyPr lIns="0" tIns="0" rIns="0" bIns="0" rtlCol="0" anchor="t">
            <a:spAutoFit/>
          </a:bodyPr>
          <a:lstStyle/>
          <a:p>
            <a:pPr algn="ctr">
              <a:lnSpc>
                <a:spcPts val="4900"/>
              </a:lnSpc>
            </a:pPr>
            <a:r>
              <a:rPr lang="en-US" sz="3500" b="1">
                <a:solidFill>
                  <a:srgbClr val="000000"/>
                </a:solidFill>
                <a:latin typeface="Playfair Display Bold"/>
                <a:ea typeface="Playfair Display Bold"/>
                <a:cs typeface="Playfair Display Bold"/>
                <a:sym typeface="Playfair Display Bold"/>
              </a:rPr>
              <a:t>Table des matières</a:t>
            </a:r>
          </a:p>
        </p:txBody>
      </p:sp>
      <p:sp>
        <p:nvSpPr>
          <p:cNvPr id="9" name="Freeform 9"/>
          <p:cNvSpPr>
            <a:spLocks noGrp="1" noRot="1" noMove="1" noResize="1" noEditPoints="1" noAdjustHandles="1" noChangeArrowheads="1" noChangeShapeType="1"/>
          </p:cNvSpPr>
          <p:nvPr/>
        </p:nvSpPr>
        <p:spPr>
          <a:xfrm>
            <a:off x="252804" y="5500141"/>
            <a:ext cx="2935783" cy="675230"/>
          </a:xfrm>
          <a:custGeom>
            <a:avLst/>
            <a:gdLst/>
            <a:ahLst/>
            <a:cxnLst/>
            <a:rect l="l" t="t" r="r" b="b"/>
            <a:pathLst>
              <a:path w="2935783" h="675230">
                <a:moveTo>
                  <a:pt x="0" y="0"/>
                </a:moveTo>
                <a:lnTo>
                  <a:pt x="2935782" y="0"/>
                </a:lnTo>
                <a:lnTo>
                  <a:pt x="2935782" y="675230"/>
                </a:lnTo>
                <a:lnTo>
                  <a:pt x="0" y="675230"/>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fr-CA"/>
          </a:p>
        </p:txBody>
      </p:sp>
      <p:sp>
        <p:nvSpPr>
          <p:cNvPr id="10" name="Freeform 10"/>
          <p:cNvSpPr>
            <a:spLocks noGrp="1" noRot="1" noMove="1" noResize="1" noEditPoints="1" noAdjustHandles="1" noChangeArrowheads="1" noChangeShapeType="1"/>
          </p:cNvSpPr>
          <p:nvPr/>
        </p:nvSpPr>
        <p:spPr>
          <a:xfrm>
            <a:off x="252804" y="6484258"/>
            <a:ext cx="2935783" cy="675230"/>
          </a:xfrm>
          <a:custGeom>
            <a:avLst/>
            <a:gdLst/>
            <a:ahLst/>
            <a:cxnLst/>
            <a:rect l="l" t="t" r="r" b="b"/>
            <a:pathLst>
              <a:path w="2935783" h="675230">
                <a:moveTo>
                  <a:pt x="0" y="0"/>
                </a:moveTo>
                <a:lnTo>
                  <a:pt x="2935782" y="0"/>
                </a:lnTo>
                <a:lnTo>
                  <a:pt x="2935782" y="675230"/>
                </a:lnTo>
                <a:lnTo>
                  <a:pt x="0" y="675230"/>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fr-CA"/>
          </a:p>
        </p:txBody>
      </p:sp>
      <p:sp>
        <p:nvSpPr>
          <p:cNvPr id="11" name="Freeform 11"/>
          <p:cNvSpPr>
            <a:spLocks noGrp="1" noRot="1" noMove="1" noResize="1" noEditPoints="1" noAdjustHandles="1" noChangeArrowheads="1" noChangeShapeType="1"/>
          </p:cNvSpPr>
          <p:nvPr/>
        </p:nvSpPr>
        <p:spPr>
          <a:xfrm>
            <a:off x="252804" y="7468375"/>
            <a:ext cx="2935783" cy="675230"/>
          </a:xfrm>
          <a:custGeom>
            <a:avLst/>
            <a:gdLst/>
            <a:ahLst/>
            <a:cxnLst/>
            <a:rect l="l" t="t" r="r" b="b"/>
            <a:pathLst>
              <a:path w="2935783" h="675230">
                <a:moveTo>
                  <a:pt x="0" y="0"/>
                </a:moveTo>
                <a:lnTo>
                  <a:pt x="2935782" y="0"/>
                </a:lnTo>
                <a:lnTo>
                  <a:pt x="2935782" y="675230"/>
                </a:lnTo>
                <a:lnTo>
                  <a:pt x="0" y="675230"/>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fr-CA"/>
          </a:p>
        </p:txBody>
      </p:sp>
      <p:sp>
        <p:nvSpPr>
          <p:cNvPr id="12" name="Freeform 12"/>
          <p:cNvSpPr>
            <a:spLocks noGrp="1" noRot="1" noMove="1" noResize="1" noEditPoints="1" noAdjustHandles="1" noChangeArrowheads="1" noChangeShapeType="1"/>
          </p:cNvSpPr>
          <p:nvPr/>
        </p:nvSpPr>
        <p:spPr>
          <a:xfrm>
            <a:off x="252804" y="8448405"/>
            <a:ext cx="2935783" cy="675230"/>
          </a:xfrm>
          <a:custGeom>
            <a:avLst/>
            <a:gdLst/>
            <a:ahLst/>
            <a:cxnLst/>
            <a:rect l="l" t="t" r="r" b="b"/>
            <a:pathLst>
              <a:path w="2935783" h="675230">
                <a:moveTo>
                  <a:pt x="0" y="0"/>
                </a:moveTo>
                <a:lnTo>
                  <a:pt x="2935782" y="0"/>
                </a:lnTo>
                <a:lnTo>
                  <a:pt x="2935782" y="675230"/>
                </a:lnTo>
                <a:lnTo>
                  <a:pt x="0" y="675230"/>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fr-CA"/>
          </a:p>
        </p:txBody>
      </p:sp>
      <p:sp>
        <p:nvSpPr>
          <p:cNvPr id="13" name="TextBox 13"/>
          <p:cNvSpPr txBox="1">
            <a:spLocks noGrp="1" noRot="1" noMove="1" noResize="1" noEditPoints="1" noAdjustHandles="1" noChangeArrowheads="1" noChangeShapeType="1"/>
          </p:cNvSpPr>
          <p:nvPr/>
        </p:nvSpPr>
        <p:spPr>
          <a:xfrm>
            <a:off x="794820" y="5604413"/>
            <a:ext cx="2166126" cy="266673"/>
          </a:xfrm>
          <a:prstGeom prst="rect">
            <a:avLst/>
          </a:prstGeom>
        </p:spPr>
        <p:txBody>
          <a:bodyPr lIns="0" tIns="0" rIns="0" bIns="0" rtlCol="0" anchor="t">
            <a:spAutoFit/>
          </a:bodyPr>
          <a:lstStyle/>
          <a:p>
            <a:pPr algn="ctr">
              <a:lnSpc>
                <a:spcPts val="2100"/>
              </a:lnSpc>
            </a:pPr>
            <a:r>
              <a:rPr lang="en-US" sz="1500">
                <a:solidFill>
                  <a:srgbClr val="FFFFFF"/>
                </a:solidFill>
                <a:latin typeface="Inter"/>
                <a:ea typeface="Inter"/>
                <a:cs typeface="Inter"/>
                <a:sym typeface="Inter"/>
              </a:rPr>
              <a:t>Usage des technologies</a:t>
            </a:r>
          </a:p>
        </p:txBody>
      </p:sp>
      <p:sp>
        <p:nvSpPr>
          <p:cNvPr id="14" name="TextBox 14"/>
          <p:cNvSpPr txBox="1">
            <a:spLocks noGrp="1" noRot="1" noMove="1" noResize="1" noEditPoints="1" noAdjustHandles="1" noChangeArrowheads="1" noChangeShapeType="1"/>
          </p:cNvSpPr>
          <p:nvPr/>
        </p:nvSpPr>
        <p:spPr>
          <a:xfrm>
            <a:off x="1028700" y="6555199"/>
            <a:ext cx="1698368" cy="533346"/>
          </a:xfrm>
          <a:prstGeom prst="rect">
            <a:avLst/>
          </a:prstGeom>
        </p:spPr>
        <p:txBody>
          <a:bodyPr lIns="0" tIns="0" rIns="0" bIns="0" rtlCol="0" anchor="t">
            <a:spAutoFit/>
          </a:bodyPr>
          <a:lstStyle/>
          <a:p>
            <a:pPr algn="ctr">
              <a:lnSpc>
                <a:spcPts val="2100"/>
              </a:lnSpc>
            </a:pPr>
            <a:r>
              <a:rPr lang="en-US" sz="1500">
                <a:solidFill>
                  <a:srgbClr val="FFFFFF"/>
                </a:solidFill>
                <a:latin typeface="Inter"/>
                <a:ea typeface="Inter"/>
                <a:cs typeface="Inter"/>
                <a:sym typeface="Inter"/>
              </a:rPr>
              <a:t>Usage des </a:t>
            </a:r>
            <a:r>
              <a:rPr lang="en-US" sz="1500" err="1">
                <a:solidFill>
                  <a:srgbClr val="FFFFFF"/>
                </a:solidFill>
                <a:latin typeface="Inter"/>
                <a:ea typeface="Inter"/>
                <a:cs typeface="Inter"/>
                <a:sym typeface="Inter"/>
              </a:rPr>
              <a:t>médias</a:t>
            </a:r>
            <a:r>
              <a:rPr lang="en-US" sz="1500">
                <a:solidFill>
                  <a:srgbClr val="FFFFFF"/>
                </a:solidFill>
                <a:latin typeface="Inter"/>
                <a:ea typeface="Inter"/>
                <a:cs typeface="Inter"/>
                <a:sym typeface="Inter"/>
              </a:rPr>
              <a:t> </a:t>
            </a:r>
            <a:r>
              <a:rPr lang="en-US" sz="1500" err="1">
                <a:solidFill>
                  <a:srgbClr val="FFFFFF"/>
                </a:solidFill>
                <a:latin typeface="Inter"/>
                <a:ea typeface="Inter"/>
                <a:cs typeface="Inter"/>
                <a:sym typeface="Inter"/>
              </a:rPr>
              <a:t>sociaux</a:t>
            </a:r>
            <a:endParaRPr lang="en-US" sz="1500">
              <a:solidFill>
                <a:srgbClr val="FFFFFF"/>
              </a:solidFill>
              <a:latin typeface="Inter"/>
              <a:ea typeface="Inter"/>
              <a:cs typeface="Inter"/>
              <a:sym typeface="Inter"/>
            </a:endParaRPr>
          </a:p>
        </p:txBody>
      </p:sp>
      <p:sp>
        <p:nvSpPr>
          <p:cNvPr id="15" name="TextBox 15"/>
          <p:cNvSpPr txBox="1">
            <a:spLocks noGrp="1" noRot="1" noMove="1" noResize="1" noEditPoints="1" noAdjustHandles="1" noChangeArrowheads="1" noChangeShapeType="1"/>
          </p:cNvSpPr>
          <p:nvPr/>
        </p:nvSpPr>
        <p:spPr>
          <a:xfrm>
            <a:off x="917665" y="7539316"/>
            <a:ext cx="1920437" cy="533346"/>
          </a:xfrm>
          <a:prstGeom prst="rect">
            <a:avLst/>
          </a:prstGeom>
        </p:spPr>
        <p:txBody>
          <a:bodyPr lIns="0" tIns="0" rIns="0" bIns="0" rtlCol="0" anchor="t">
            <a:spAutoFit/>
          </a:bodyPr>
          <a:lstStyle/>
          <a:p>
            <a:pPr algn="ctr">
              <a:lnSpc>
                <a:spcPts val="2100"/>
              </a:lnSpc>
            </a:pPr>
            <a:r>
              <a:rPr lang="en-US" sz="1500">
                <a:solidFill>
                  <a:srgbClr val="FFFFFF"/>
                </a:solidFill>
                <a:latin typeface="Inter"/>
                <a:ea typeface="Inter"/>
                <a:cs typeface="Inter"/>
                <a:sym typeface="Inter"/>
              </a:rPr>
              <a:t>Usage du </a:t>
            </a:r>
            <a:r>
              <a:rPr lang="en-US" sz="1500" err="1">
                <a:solidFill>
                  <a:srgbClr val="FFFFFF"/>
                </a:solidFill>
                <a:latin typeface="Inter"/>
                <a:ea typeface="Inter"/>
                <a:cs typeface="Inter"/>
                <a:sym typeface="Inter"/>
              </a:rPr>
              <a:t>téléphone</a:t>
            </a:r>
            <a:r>
              <a:rPr lang="en-US" sz="1500">
                <a:solidFill>
                  <a:srgbClr val="FFFFFF"/>
                </a:solidFill>
                <a:latin typeface="Inter"/>
                <a:ea typeface="Inter"/>
                <a:cs typeface="Inter"/>
                <a:sym typeface="Inter"/>
              </a:rPr>
              <a:t> et du </a:t>
            </a:r>
            <a:r>
              <a:rPr lang="en-US" sz="1500" err="1">
                <a:solidFill>
                  <a:srgbClr val="FFFFFF"/>
                </a:solidFill>
                <a:latin typeface="Inter"/>
                <a:ea typeface="Inter"/>
                <a:cs typeface="Inter"/>
                <a:sym typeface="Inter"/>
              </a:rPr>
              <a:t>cellulaire</a:t>
            </a:r>
            <a:endParaRPr lang="en-US" sz="1500">
              <a:solidFill>
                <a:srgbClr val="FFFFFF"/>
              </a:solidFill>
              <a:latin typeface="Inter"/>
              <a:ea typeface="Inter"/>
              <a:cs typeface="Inter"/>
              <a:sym typeface="Inter"/>
            </a:endParaRPr>
          </a:p>
        </p:txBody>
      </p:sp>
      <p:sp>
        <p:nvSpPr>
          <p:cNvPr id="16" name="TextBox 16"/>
          <p:cNvSpPr txBox="1">
            <a:spLocks noGrp="1" noRot="1" noMove="1" noResize="1" noEditPoints="1" noAdjustHandles="1" noChangeArrowheads="1" noChangeShapeType="1"/>
          </p:cNvSpPr>
          <p:nvPr/>
        </p:nvSpPr>
        <p:spPr>
          <a:xfrm>
            <a:off x="873236" y="8519346"/>
            <a:ext cx="1920437" cy="533346"/>
          </a:xfrm>
          <a:prstGeom prst="rect">
            <a:avLst/>
          </a:prstGeom>
        </p:spPr>
        <p:txBody>
          <a:bodyPr lIns="0" tIns="0" rIns="0" bIns="0" rtlCol="0" anchor="t">
            <a:spAutoFit/>
          </a:bodyPr>
          <a:lstStyle/>
          <a:p>
            <a:pPr algn="ctr">
              <a:lnSpc>
                <a:spcPts val="2100"/>
              </a:lnSpc>
            </a:pPr>
            <a:r>
              <a:rPr lang="en-US" sz="1500">
                <a:solidFill>
                  <a:srgbClr val="FFFFFF"/>
                </a:solidFill>
                <a:latin typeface="Inter"/>
                <a:ea typeface="Inter"/>
                <a:cs typeface="Inter"/>
                <a:sym typeface="Inter"/>
              </a:rPr>
              <a:t>Bonne attitude avec la clientèle</a:t>
            </a:r>
          </a:p>
        </p:txBody>
      </p:sp>
      <p:sp>
        <p:nvSpPr>
          <p:cNvPr id="17" name="TextBox 17"/>
          <p:cNvSpPr txBox="1">
            <a:spLocks noGrp="1" noRot="1" noMove="1" noResize="1" noEditPoints="1" noAdjustHandles="1" noChangeArrowheads="1" noChangeShapeType="1"/>
          </p:cNvSpPr>
          <p:nvPr/>
        </p:nvSpPr>
        <p:spPr>
          <a:xfrm>
            <a:off x="315656" y="5668017"/>
            <a:ext cx="364014" cy="295722"/>
          </a:xfrm>
          <a:prstGeom prst="rect">
            <a:avLst/>
          </a:prstGeom>
        </p:spPr>
        <p:txBody>
          <a:bodyPr wrap="square" lIns="0" tIns="0" rIns="0" bIns="0" rtlCol="0" anchor="t">
            <a:spAutoFit/>
          </a:bodyPr>
          <a:lstStyle/>
          <a:p>
            <a:pPr algn="ctr">
              <a:lnSpc>
                <a:spcPts val="2520"/>
              </a:lnSpc>
            </a:pPr>
            <a:r>
              <a:rPr lang="en-US" sz="1800" b="1">
                <a:solidFill>
                  <a:srgbClr val="FFFFFF"/>
                </a:solidFill>
                <a:latin typeface="Inter Bold"/>
                <a:ea typeface="Inter Bold"/>
                <a:cs typeface="Inter Bold"/>
                <a:sym typeface="Inter Bold"/>
              </a:rPr>
              <a:t>32</a:t>
            </a:r>
          </a:p>
        </p:txBody>
      </p:sp>
      <p:sp>
        <p:nvSpPr>
          <p:cNvPr id="18" name="TextBox 18"/>
          <p:cNvSpPr txBox="1">
            <a:spLocks noGrp="1" noRot="1" noMove="1" noResize="1" noEditPoints="1" noAdjustHandles="1" noChangeArrowheads="1" noChangeShapeType="1"/>
          </p:cNvSpPr>
          <p:nvPr/>
        </p:nvSpPr>
        <p:spPr>
          <a:xfrm>
            <a:off x="310348" y="6668520"/>
            <a:ext cx="392132" cy="306705"/>
          </a:xfrm>
          <a:prstGeom prst="rect">
            <a:avLst/>
          </a:prstGeom>
        </p:spPr>
        <p:txBody>
          <a:bodyPr wrap="square" lIns="0" tIns="0" rIns="0" bIns="0" rtlCol="0" anchor="t">
            <a:spAutoFit/>
          </a:bodyPr>
          <a:lstStyle/>
          <a:p>
            <a:pPr algn="ctr">
              <a:lnSpc>
                <a:spcPts val="2520"/>
              </a:lnSpc>
            </a:pPr>
            <a:r>
              <a:rPr lang="en-US" sz="1800" b="1">
                <a:solidFill>
                  <a:srgbClr val="FFFFFF"/>
                </a:solidFill>
                <a:latin typeface="Inter Bold"/>
                <a:ea typeface="Inter Bold"/>
                <a:cs typeface="Inter Bold"/>
                <a:sym typeface="Inter Bold"/>
              </a:rPr>
              <a:t>32</a:t>
            </a:r>
          </a:p>
        </p:txBody>
      </p:sp>
      <p:sp>
        <p:nvSpPr>
          <p:cNvPr id="19" name="TextBox 19"/>
          <p:cNvSpPr txBox="1">
            <a:spLocks noGrp="1" noRot="1" noMove="1" noResize="1" noEditPoints="1" noAdjustHandles="1" noChangeArrowheads="1" noChangeShapeType="1"/>
          </p:cNvSpPr>
          <p:nvPr/>
        </p:nvSpPr>
        <p:spPr>
          <a:xfrm>
            <a:off x="334673" y="7652637"/>
            <a:ext cx="343482" cy="306705"/>
          </a:xfrm>
          <a:prstGeom prst="rect">
            <a:avLst/>
          </a:prstGeom>
        </p:spPr>
        <p:txBody>
          <a:bodyPr wrap="square" lIns="0" tIns="0" rIns="0" bIns="0" rtlCol="0" anchor="t">
            <a:spAutoFit/>
          </a:bodyPr>
          <a:lstStyle/>
          <a:p>
            <a:pPr algn="ctr">
              <a:lnSpc>
                <a:spcPts val="2520"/>
              </a:lnSpc>
            </a:pPr>
            <a:r>
              <a:rPr lang="en-US" sz="1800" b="1">
                <a:solidFill>
                  <a:srgbClr val="FFFFFF"/>
                </a:solidFill>
                <a:latin typeface="Inter Bold"/>
                <a:ea typeface="Inter Bold"/>
                <a:cs typeface="Inter Bold"/>
                <a:sym typeface="Inter Bold"/>
              </a:rPr>
              <a:t>33</a:t>
            </a:r>
          </a:p>
        </p:txBody>
      </p:sp>
      <p:sp>
        <p:nvSpPr>
          <p:cNvPr id="20" name="TextBox 20"/>
          <p:cNvSpPr txBox="1">
            <a:spLocks noGrp="1" noRot="1" noMove="1" noResize="1" noEditPoints="1" noAdjustHandles="1" noChangeArrowheads="1" noChangeShapeType="1"/>
          </p:cNvSpPr>
          <p:nvPr/>
        </p:nvSpPr>
        <p:spPr>
          <a:xfrm>
            <a:off x="301456" y="8632667"/>
            <a:ext cx="409917" cy="306705"/>
          </a:xfrm>
          <a:prstGeom prst="rect">
            <a:avLst/>
          </a:prstGeom>
        </p:spPr>
        <p:txBody>
          <a:bodyPr wrap="square" lIns="0" tIns="0" rIns="0" bIns="0" rtlCol="0" anchor="t">
            <a:spAutoFit/>
          </a:bodyPr>
          <a:lstStyle/>
          <a:p>
            <a:pPr algn="ctr">
              <a:lnSpc>
                <a:spcPts val="2520"/>
              </a:lnSpc>
            </a:pPr>
            <a:r>
              <a:rPr lang="en-US" sz="1800" b="1">
                <a:solidFill>
                  <a:srgbClr val="FFFFFF"/>
                </a:solidFill>
                <a:latin typeface="Inter Bold"/>
                <a:ea typeface="Inter Bold"/>
                <a:cs typeface="Inter Bold"/>
                <a:sym typeface="Inter Bold"/>
              </a:rPr>
              <a:t>33</a:t>
            </a:r>
          </a:p>
        </p:txBody>
      </p:sp>
      <p:sp>
        <p:nvSpPr>
          <p:cNvPr id="21" name="Espace réservé du numéro de diapositive 29">
            <a:extLst>
              <a:ext uri="{FF2B5EF4-FFF2-40B4-BE49-F238E27FC236}">
                <a16:creationId xmlns:a16="http://schemas.microsoft.com/office/drawing/2014/main" id="{5E595371-0A61-B435-EBD4-325851589F21}"/>
              </a:ext>
            </a:extLst>
          </p:cNvPr>
          <p:cNvSpPr>
            <a:spLocks noGrp="1" noRot="1" noMove="1" noResize="1" noEditPoints="1" noAdjustHandles="1" noChangeArrowheads="1" noChangeShapeType="1"/>
          </p:cNvSpPr>
          <p:nvPr>
            <p:ph type="sldNum" sz="quarter" idx="12"/>
            <p:custDataLst>
              <p:tags r:id="rId1"/>
            </p:custDataLst>
          </p:nvPr>
        </p:nvSpPr>
        <p:spPr>
          <a:xfrm>
            <a:off x="15925800" y="9791700"/>
            <a:ext cx="2133600" cy="365125"/>
          </a:xfrm>
        </p:spPr>
        <p:txBody>
          <a:bodyPr/>
          <a:lstStyle/>
          <a:p>
            <a:fld id="{B6F15528-21DE-4FAA-801E-634DDDAF4B2B}" type="slidenum">
              <a:rPr lang="en-US" smtClean="0"/>
              <a:pPr/>
              <a:t>31</a:t>
            </a:fld>
            <a:endParaRPr lang="en-US"/>
          </a:p>
        </p:txBody>
      </p:sp>
    </p:spTree>
    <p:extLst>
      <p:ext uri="{BB962C8B-B14F-4D97-AF65-F5344CB8AC3E}">
        <p14:creationId xmlns:p14="http://schemas.microsoft.com/office/powerpoint/2010/main" val="21335686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E3E1E1"/>
        </a:solidFill>
        <a:effectLst/>
      </p:bgPr>
    </p:bg>
    <p:spTree>
      <p:nvGrpSpPr>
        <p:cNvPr id="1" name=""/>
        <p:cNvGrpSpPr/>
        <p:nvPr/>
      </p:nvGrpSpPr>
      <p:grpSpPr>
        <a:xfrm>
          <a:off x="0" y="0"/>
          <a:ext cx="0" cy="0"/>
          <a:chOff x="0" y="0"/>
          <a:chExt cx="0" cy="0"/>
        </a:xfrm>
      </p:grpSpPr>
      <p:sp>
        <p:nvSpPr>
          <p:cNvPr id="2" name="TextBox 2"/>
          <p:cNvSpPr txBox="1"/>
          <p:nvPr>
            <p:custDataLst>
              <p:tags r:id="rId1"/>
            </p:custDataLst>
          </p:nvPr>
        </p:nvSpPr>
        <p:spPr>
          <a:xfrm>
            <a:off x="2660613" y="5825858"/>
            <a:ext cx="9525" cy="622827"/>
          </a:xfrm>
          <a:prstGeom prst="rect">
            <a:avLst/>
          </a:prstGeom>
        </p:spPr>
        <p:txBody>
          <a:bodyPr lIns="0" tIns="0" rIns="0" bIns="0" rtlCol="0" anchor="t">
            <a:spAutoFit/>
          </a:bodyPr>
          <a:lstStyle/>
          <a:p>
            <a:pPr algn="ctr">
              <a:lnSpc>
                <a:spcPts val="5040"/>
              </a:lnSpc>
            </a:pPr>
            <a:endParaRPr/>
          </a:p>
        </p:txBody>
      </p:sp>
      <p:sp>
        <p:nvSpPr>
          <p:cNvPr id="3" name="TextBox 3"/>
          <p:cNvSpPr txBox="1"/>
          <p:nvPr>
            <p:custDataLst>
              <p:tags r:id="rId2"/>
            </p:custDataLst>
          </p:nvPr>
        </p:nvSpPr>
        <p:spPr>
          <a:xfrm>
            <a:off x="471002" y="1740030"/>
            <a:ext cx="17422780" cy="2287165"/>
          </a:xfrm>
          <a:prstGeom prst="rect">
            <a:avLst/>
          </a:prstGeom>
        </p:spPr>
        <p:txBody>
          <a:bodyPr lIns="0" tIns="0" rIns="0" bIns="0" rtlCol="0" anchor="t">
            <a:spAutoFit/>
          </a:bodyPr>
          <a:lstStyle/>
          <a:p>
            <a:pPr algn="l">
              <a:lnSpc>
                <a:spcPts val="1960"/>
              </a:lnSpc>
              <a:spcBef>
                <a:spcPct val="0"/>
              </a:spcBef>
            </a:pPr>
            <a:r>
              <a:rPr lang="fr-CA" sz="1400" dirty="0">
                <a:solidFill>
                  <a:srgbClr val="000000"/>
                </a:solidFill>
                <a:latin typeface="Inter"/>
                <a:ea typeface="Inter"/>
                <a:cs typeface="Inter"/>
                <a:sym typeface="Inter"/>
              </a:rPr>
              <a:t>Durant vos heures normales de travail, l’utilisation du poste de travail est réservée aux exigences de l’emploi. Il est interdit d’utiliser le matériel informatique à des fins personnelles. Aucun logiciel autre que ceux réservés à l’emploi et fournis par le commerce ne peut être installé sur votre poste de travail. </a:t>
            </a:r>
          </a:p>
          <a:p>
            <a:pPr algn="l">
              <a:lnSpc>
                <a:spcPts val="1960"/>
              </a:lnSpc>
              <a:spcBef>
                <a:spcPct val="0"/>
              </a:spcBef>
            </a:pPr>
            <a:endParaRPr lang="fr-CA" sz="1400" dirty="0">
              <a:solidFill>
                <a:srgbClr val="000000"/>
              </a:solidFill>
              <a:latin typeface="Inter"/>
              <a:ea typeface="Inter"/>
              <a:cs typeface="Inter"/>
              <a:sym typeface="Inter"/>
            </a:endParaRPr>
          </a:p>
          <a:p>
            <a:pPr algn="l">
              <a:lnSpc>
                <a:spcPts val="1960"/>
              </a:lnSpc>
              <a:spcBef>
                <a:spcPct val="0"/>
              </a:spcBef>
            </a:pPr>
            <a:r>
              <a:rPr lang="fr-CA" sz="1400" dirty="0">
                <a:solidFill>
                  <a:srgbClr val="000000"/>
                </a:solidFill>
                <a:latin typeface="Inter"/>
                <a:ea typeface="Inter"/>
                <a:cs typeface="Inter"/>
                <a:sym typeface="Inter"/>
              </a:rPr>
              <a:t>Veuillez-vous référer à la </a:t>
            </a:r>
            <a:r>
              <a:rPr lang="fr-CA" sz="1400" dirty="0">
                <a:solidFill>
                  <a:srgbClr val="000000"/>
                </a:solidFill>
                <a:latin typeface="Inter"/>
                <a:ea typeface="Inter"/>
                <a:cs typeface="Inter"/>
                <a:sym typeface="Inter"/>
                <a:hlinkClick r:id="rId18"/>
              </a:rPr>
              <a:t>Politique sur l’usage des technologies</a:t>
            </a:r>
            <a:r>
              <a:rPr lang="fr-CA" sz="1400" dirty="0">
                <a:solidFill>
                  <a:srgbClr val="000000"/>
                </a:solidFill>
                <a:latin typeface="Inter"/>
                <a:ea typeface="Inter"/>
                <a:cs typeface="Inter"/>
                <a:sym typeface="Inter"/>
              </a:rPr>
              <a:t>.</a:t>
            </a:r>
            <a:endParaRPr lang="fr-CA" sz="1400" u="sng" dirty="0">
              <a:highlight>
                <a:srgbClr val="FFFF00"/>
              </a:highlight>
              <a:latin typeface="Inter"/>
              <a:ea typeface="Inter"/>
              <a:cs typeface="Inter"/>
              <a:sym typeface="Inter"/>
            </a:endParaRPr>
          </a:p>
          <a:p>
            <a:pPr algn="l">
              <a:lnSpc>
                <a:spcPts val="1960"/>
              </a:lnSpc>
              <a:spcBef>
                <a:spcPct val="0"/>
              </a:spcBef>
            </a:pPr>
            <a:endParaRPr lang="fr-CA" sz="1400" u="sng" dirty="0">
              <a:solidFill>
                <a:srgbClr val="004AAD"/>
              </a:solidFill>
              <a:latin typeface="Inter"/>
              <a:ea typeface="Inter"/>
              <a:cs typeface="Inter"/>
              <a:sym typeface="Inter"/>
            </a:endParaRPr>
          </a:p>
          <a:p>
            <a:pPr algn="l">
              <a:lnSpc>
                <a:spcPts val="1960"/>
              </a:lnSpc>
              <a:spcBef>
                <a:spcPct val="0"/>
              </a:spcBef>
            </a:pPr>
            <a:r>
              <a:rPr lang="fr-CA" sz="1400" dirty="0">
                <a:solidFill>
                  <a:srgbClr val="000000"/>
                </a:solidFill>
                <a:latin typeface="Inter"/>
                <a:ea typeface="Inter"/>
                <a:cs typeface="Inter"/>
                <a:sym typeface="Inter"/>
              </a:rPr>
              <a:t>Cette politique s’adresse à tous(tes) nos employé(e)s et vous vous engagez à la respecter. </a:t>
            </a:r>
          </a:p>
          <a:p>
            <a:pPr algn="l">
              <a:lnSpc>
                <a:spcPts val="1960"/>
              </a:lnSpc>
              <a:spcBef>
                <a:spcPct val="0"/>
              </a:spcBef>
            </a:pPr>
            <a:endParaRPr lang="fr-CA" sz="1400" dirty="0">
              <a:solidFill>
                <a:srgbClr val="000000"/>
              </a:solidFill>
              <a:latin typeface="Inter"/>
              <a:ea typeface="Inter"/>
              <a:cs typeface="Inter"/>
              <a:sym typeface="Inter"/>
            </a:endParaRPr>
          </a:p>
          <a:p>
            <a:pPr algn="l">
              <a:lnSpc>
                <a:spcPts val="1960"/>
              </a:lnSpc>
              <a:spcBef>
                <a:spcPct val="0"/>
              </a:spcBef>
            </a:pPr>
            <a:r>
              <a:rPr lang="fr-CA" sz="1400" dirty="0">
                <a:solidFill>
                  <a:srgbClr val="000000"/>
                </a:solidFill>
                <a:latin typeface="Inter"/>
                <a:ea typeface="Inter"/>
                <a:cs typeface="Inter"/>
                <a:sym typeface="Inter"/>
              </a:rPr>
              <a:t>Les systèmes informatiques et électroniques comprennent les ordinateurs, les réseaux Internet et intranet, le courrier électronique (courriel ou e-mail), la messagerie vocale, les télécopieurs et les téléphones intelligents.</a:t>
            </a:r>
          </a:p>
        </p:txBody>
      </p:sp>
      <p:grpSp>
        <p:nvGrpSpPr>
          <p:cNvPr id="4" name="Group 4"/>
          <p:cNvGrpSpPr>
            <a:grpSpLocks noGrp="1" noUngrp="1" noRot="1" noMove="1" noResize="1"/>
          </p:cNvGrpSpPr>
          <p:nvPr>
            <p:custDataLst>
              <p:tags r:id="rId3"/>
            </p:custDataLst>
          </p:nvPr>
        </p:nvGrpSpPr>
        <p:grpSpPr>
          <a:xfrm>
            <a:off x="404131" y="302304"/>
            <a:ext cx="2827126" cy="1179800"/>
            <a:chOff x="0" y="0"/>
            <a:chExt cx="973846" cy="406400"/>
          </a:xfrm>
        </p:grpSpPr>
        <p:sp>
          <p:nvSpPr>
            <p:cNvPr id="5" name="Freeform 5"/>
            <p:cNvSpPr>
              <a:spLocks noGrp="1" noRot="1" noMove="1" noResize="1" noEditPoints="1" noAdjustHandles="1" noChangeArrowheads="1" noChangeShapeType="1"/>
            </p:cNvSpPr>
            <p:nvPr/>
          </p:nvSpPr>
          <p:spPr>
            <a:xfrm>
              <a:off x="0" y="0"/>
              <a:ext cx="973846" cy="406400"/>
            </a:xfrm>
            <a:custGeom>
              <a:avLst/>
              <a:gdLst/>
              <a:ahLst/>
              <a:cxnLst/>
              <a:rect l="l" t="t" r="r" b="b"/>
              <a:pathLst>
                <a:path w="973846" h="406400">
                  <a:moveTo>
                    <a:pt x="770647" y="0"/>
                  </a:moveTo>
                  <a:cubicBezTo>
                    <a:pt x="882871" y="0"/>
                    <a:pt x="973846" y="90976"/>
                    <a:pt x="973846" y="203200"/>
                  </a:cubicBezTo>
                  <a:cubicBezTo>
                    <a:pt x="973846" y="315424"/>
                    <a:pt x="882871" y="406400"/>
                    <a:pt x="770647" y="406400"/>
                  </a:cubicBezTo>
                  <a:lnTo>
                    <a:pt x="203200" y="406400"/>
                  </a:lnTo>
                  <a:cubicBezTo>
                    <a:pt x="90976" y="406400"/>
                    <a:pt x="0" y="315424"/>
                    <a:pt x="0" y="203200"/>
                  </a:cubicBezTo>
                  <a:cubicBezTo>
                    <a:pt x="0" y="90976"/>
                    <a:pt x="90976" y="0"/>
                    <a:pt x="203200" y="0"/>
                  </a:cubicBezTo>
                  <a:close/>
                </a:path>
              </a:pathLst>
            </a:custGeom>
            <a:solidFill>
              <a:srgbClr val="00A76D"/>
            </a:solidFill>
          </p:spPr>
          <p:txBody>
            <a:bodyPr/>
            <a:lstStyle/>
            <a:p>
              <a:endParaRPr lang="fr-CA"/>
            </a:p>
          </p:txBody>
        </p:sp>
        <p:sp>
          <p:nvSpPr>
            <p:cNvPr id="6" name="TextBox 6"/>
            <p:cNvSpPr txBox="1">
              <a:spLocks noGrp="1" noRot="1" noMove="1" noResize="1" noEditPoints="1" noAdjustHandles="1" noChangeArrowheads="1" noChangeShapeType="1"/>
            </p:cNvSpPr>
            <p:nvPr/>
          </p:nvSpPr>
          <p:spPr>
            <a:xfrm>
              <a:off x="0" y="-38100"/>
              <a:ext cx="973846" cy="444500"/>
            </a:xfrm>
            <a:prstGeom prst="rect">
              <a:avLst/>
            </a:prstGeom>
          </p:spPr>
          <p:txBody>
            <a:bodyPr lIns="50800" tIns="50800" rIns="50800" bIns="50800" rtlCol="0" anchor="ctr"/>
            <a:lstStyle/>
            <a:p>
              <a:pPr algn="ctr">
                <a:lnSpc>
                  <a:spcPts val="3217"/>
                </a:lnSpc>
              </a:pPr>
              <a:endParaRPr/>
            </a:p>
          </p:txBody>
        </p:sp>
      </p:grpSp>
      <p:sp>
        <p:nvSpPr>
          <p:cNvPr id="7" name="TextBox 7"/>
          <p:cNvSpPr txBox="1">
            <a:spLocks noGrp="1" noRot="1" noMove="1" noResize="1" noEditPoints="1" noAdjustHandles="1" noChangeArrowheads="1" noChangeShapeType="1"/>
          </p:cNvSpPr>
          <p:nvPr>
            <p:custDataLst>
              <p:tags r:id="rId4"/>
            </p:custDataLst>
          </p:nvPr>
        </p:nvSpPr>
        <p:spPr>
          <a:xfrm>
            <a:off x="471002" y="712870"/>
            <a:ext cx="2693383" cy="330092"/>
          </a:xfrm>
          <a:prstGeom prst="rect">
            <a:avLst/>
          </a:prstGeom>
        </p:spPr>
        <p:txBody>
          <a:bodyPr lIns="0" tIns="0" rIns="0" bIns="0" rtlCol="0" anchor="t">
            <a:spAutoFit/>
          </a:bodyPr>
          <a:lstStyle/>
          <a:p>
            <a:pPr algn="ctr">
              <a:lnSpc>
                <a:spcPts val="2799"/>
              </a:lnSpc>
            </a:pPr>
            <a:r>
              <a:rPr lang="en-US" sz="1999" dirty="0">
                <a:solidFill>
                  <a:srgbClr val="FFFFFF"/>
                </a:solidFill>
                <a:latin typeface="Playfair Display Bold"/>
                <a:ea typeface="Playfair Display Bold"/>
                <a:cs typeface="Playfair Display Bold"/>
                <a:sym typeface="Playfair Display Bold"/>
              </a:rPr>
              <a:t>Usage des technologies</a:t>
            </a:r>
          </a:p>
        </p:txBody>
      </p:sp>
      <p:grpSp>
        <p:nvGrpSpPr>
          <p:cNvPr id="8" name="Group 8"/>
          <p:cNvGrpSpPr>
            <a:grpSpLocks/>
          </p:cNvGrpSpPr>
          <p:nvPr>
            <p:custDataLst>
              <p:tags r:id="rId5"/>
            </p:custDataLst>
          </p:nvPr>
        </p:nvGrpSpPr>
        <p:grpSpPr>
          <a:xfrm>
            <a:off x="404131" y="7872212"/>
            <a:ext cx="2827126" cy="1179800"/>
            <a:chOff x="0" y="0"/>
            <a:chExt cx="973846" cy="406400"/>
          </a:xfrm>
        </p:grpSpPr>
        <p:sp>
          <p:nvSpPr>
            <p:cNvPr id="9" name="Freeform 9"/>
            <p:cNvSpPr>
              <a:spLocks/>
            </p:cNvSpPr>
            <p:nvPr/>
          </p:nvSpPr>
          <p:spPr>
            <a:xfrm>
              <a:off x="0" y="0"/>
              <a:ext cx="973846" cy="406400"/>
            </a:xfrm>
            <a:custGeom>
              <a:avLst/>
              <a:gdLst/>
              <a:ahLst/>
              <a:cxnLst/>
              <a:rect l="l" t="t" r="r" b="b"/>
              <a:pathLst>
                <a:path w="973846" h="406400">
                  <a:moveTo>
                    <a:pt x="770647" y="0"/>
                  </a:moveTo>
                  <a:cubicBezTo>
                    <a:pt x="882871" y="0"/>
                    <a:pt x="973846" y="90976"/>
                    <a:pt x="973846" y="203200"/>
                  </a:cubicBezTo>
                  <a:cubicBezTo>
                    <a:pt x="973846" y="315424"/>
                    <a:pt x="882871" y="406400"/>
                    <a:pt x="770647" y="406400"/>
                  </a:cubicBezTo>
                  <a:lnTo>
                    <a:pt x="203200" y="406400"/>
                  </a:lnTo>
                  <a:cubicBezTo>
                    <a:pt x="90976" y="406400"/>
                    <a:pt x="0" y="315424"/>
                    <a:pt x="0" y="203200"/>
                  </a:cubicBezTo>
                  <a:cubicBezTo>
                    <a:pt x="0" y="90976"/>
                    <a:pt x="90976" y="0"/>
                    <a:pt x="203200" y="0"/>
                  </a:cubicBezTo>
                  <a:close/>
                </a:path>
              </a:pathLst>
            </a:custGeom>
            <a:solidFill>
              <a:srgbClr val="00A76D"/>
            </a:solidFill>
          </p:spPr>
          <p:txBody>
            <a:bodyPr/>
            <a:lstStyle/>
            <a:p>
              <a:endParaRPr lang="fr-CA"/>
            </a:p>
          </p:txBody>
        </p:sp>
        <p:sp>
          <p:nvSpPr>
            <p:cNvPr id="10" name="TextBox 10"/>
            <p:cNvSpPr txBox="1">
              <a:spLocks/>
            </p:cNvSpPr>
            <p:nvPr/>
          </p:nvSpPr>
          <p:spPr>
            <a:xfrm>
              <a:off x="0" y="-38100"/>
              <a:ext cx="973846" cy="444500"/>
            </a:xfrm>
            <a:prstGeom prst="rect">
              <a:avLst/>
            </a:prstGeom>
          </p:spPr>
          <p:txBody>
            <a:bodyPr lIns="50800" tIns="50800" rIns="50800" bIns="50800" rtlCol="0" anchor="ctr"/>
            <a:lstStyle/>
            <a:p>
              <a:pPr algn="ctr">
                <a:lnSpc>
                  <a:spcPts val="3217"/>
                </a:lnSpc>
              </a:pPr>
              <a:endParaRPr/>
            </a:p>
          </p:txBody>
        </p:sp>
      </p:grpSp>
      <p:sp>
        <p:nvSpPr>
          <p:cNvPr id="11" name="TextBox 11"/>
          <p:cNvSpPr txBox="1">
            <a:spLocks/>
          </p:cNvSpPr>
          <p:nvPr>
            <p:custDataLst>
              <p:tags r:id="rId6"/>
            </p:custDataLst>
          </p:nvPr>
        </p:nvSpPr>
        <p:spPr>
          <a:xfrm>
            <a:off x="609497" y="8199845"/>
            <a:ext cx="2282649" cy="682409"/>
          </a:xfrm>
          <a:prstGeom prst="rect">
            <a:avLst/>
          </a:prstGeom>
        </p:spPr>
        <p:txBody>
          <a:bodyPr lIns="0" tIns="0" rIns="0" bIns="0" rtlCol="0" anchor="t">
            <a:spAutoFit/>
          </a:bodyPr>
          <a:lstStyle/>
          <a:p>
            <a:pPr algn="ctr">
              <a:lnSpc>
                <a:spcPts val="2799"/>
              </a:lnSpc>
            </a:pPr>
            <a:r>
              <a:rPr lang="en-US" sz="1999" dirty="0">
                <a:solidFill>
                  <a:srgbClr val="FFFFFF"/>
                </a:solidFill>
                <a:latin typeface="Playfair Display Bold"/>
                <a:ea typeface="Playfair Display Bold"/>
                <a:cs typeface="Playfair Display Bold"/>
                <a:sym typeface="Playfair Display Bold"/>
              </a:rPr>
              <a:t>Usage des </a:t>
            </a:r>
            <a:r>
              <a:rPr lang="en-US" sz="1999" dirty="0" err="1">
                <a:solidFill>
                  <a:srgbClr val="FFFFFF"/>
                </a:solidFill>
                <a:latin typeface="Playfair Display Bold"/>
                <a:ea typeface="Playfair Display Bold"/>
                <a:cs typeface="Playfair Display Bold"/>
                <a:sym typeface="Playfair Display Bold"/>
              </a:rPr>
              <a:t>médias</a:t>
            </a:r>
            <a:r>
              <a:rPr lang="en-US" sz="1999" dirty="0">
                <a:solidFill>
                  <a:srgbClr val="FFFFFF"/>
                </a:solidFill>
                <a:latin typeface="Playfair Display Bold"/>
                <a:ea typeface="Playfair Display Bold"/>
                <a:cs typeface="Playfair Display Bold"/>
                <a:sym typeface="Playfair Display Bold"/>
              </a:rPr>
              <a:t> </a:t>
            </a:r>
            <a:r>
              <a:rPr lang="en-US" sz="1999" dirty="0" err="1">
                <a:solidFill>
                  <a:srgbClr val="FFFFFF"/>
                </a:solidFill>
                <a:latin typeface="Playfair Display Bold"/>
                <a:ea typeface="Playfair Display Bold"/>
                <a:cs typeface="Playfair Display Bold"/>
                <a:sym typeface="Playfair Display Bold"/>
              </a:rPr>
              <a:t>sociaux</a:t>
            </a:r>
            <a:endParaRPr lang="en-US" sz="1999" dirty="0">
              <a:solidFill>
                <a:srgbClr val="FFFFFF"/>
              </a:solidFill>
              <a:latin typeface="Playfair Display Bold"/>
              <a:ea typeface="Playfair Display Bold"/>
              <a:cs typeface="Playfair Display Bold"/>
              <a:sym typeface="Playfair Display Bold"/>
            </a:endParaRPr>
          </a:p>
        </p:txBody>
      </p:sp>
      <p:sp>
        <p:nvSpPr>
          <p:cNvPr id="12" name="TextBox 12"/>
          <p:cNvSpPr txBox="1"/>
          <p:nvPr>
            <p:custDataLst>
              <p:tags r:id="rId7"/>
            </p:custDataLst>
          </p:nvPr>
        </p:nvSpPr>
        <p:spPr>
          <a:xfrm>
            <a:off x="404131" y="9383072"/>
            <a:ext cx="17422780" cy="458308"/>
          </a:xfrm>
          <a:prstGeom prst="rect">
            <a:avLst/>
          </a:prstGeom>
        </p:spPr>
        <p:txBody>
          <a:bodyPr lIns="0" tIns="0" rIns="0" bIns="0" rtlCol="0" anchor="t">
            <a:spAutoFit/>
          </a:bodyPr>
          <a:lstStyle/>
          <a:p>
            <a:pPr algn="l">
              <a:lnSpc>
                <a:spcPts val="1820"/>
              </a:lnSpc>
              <a:spcBef>
                <a:spcPct val="0"/>
              </a:spcBef>
            </a:pPr>
            <a:r>
              <a:rPr lang="fr-CA" sz="1400" dirty="0">
                <a:solidFill>
                  <a:srgbClr val="000000"/>
                </a:solidFill>
                <a:latin typeface="Inter"/>
                <a:ea typeface="Inter"/>
                <a:cs typeface="Inter"/>
                <a:sym typeface="Inter"/>
              </a:rPr>
              <a:t>L’utilisation des médias sociaux (Facebook, Twitter, LinkedIn, Instagram, etc.) pour votre usage personnel au travail est tolérée seulement durant les pauses. </a:t>
            </a:r>
          </a:p>
          <a:p>
            <a:pPr algn="l">
              <a:lnSpc>
                <a:spcPts val="1820"/>
              </a:lnSpc>
              <a:spcBef>
                <a:spcPct val="0"/>
              </a:spcBef>
            </a:pPr>
            <a:r>
              <a:rPr lang="fr-CA" sz="1400" dirty="0">
                <a:solidFill>
                  <a:srgbClr val="000000"/>
                </a:solidFill>
                <a:latin typeface="Inter"/>
                <a:ea typeface="Inter"/>
                <a:cs typeface="Inter"/>
                <a:sym typeface="Inter"/>
              </a:rPr>
              <a:t>Veuillez-vous référer à la </a:t>
            </a:r>
            <a:r>
              <a:rPr lang="fr-CA" sz="1400" u="sng" dirty="0">
                <a:latin typeface="Inter"/>
                <a:ea typeface="Inter"/>
                <a:cs typeface="Inter"/>
                <a:sym typeface="Inter"/>
                <a:hlinkClick r:id="rId19"/>
              </a:rPr>
              <a:t>politique sur l’utilisation des réseaux </a:t>
            </a:r>
            <a:r>
              <a:rPr lang="fr-CA" sz="1400" dirty="0">
                <a:latin typeface="Inter"/>
                <a:ea typeface="Inter"/>
                <a:cs typeface="Inter"/>
                <a:sym typeface="Inter"/>
                <a:hlinkClick r:id="rId19"/>
              </a:rPr>
              <a:t>sociaux </a:t>
            </a:r>
            <a:r>
              <a:rPr lang="fr-CA" sz="1400" dirty="0">
                <a:latin typeface="Inter"/>
                <a:ea typeface="Inter"/>
                <a:cs typeface="Inter"/>
                <a:sym typeface="Inter"/>
              </a:rPr>
              <a:t>du coffret GRH </a:t>
            </a:r>
            <a:r>
              <a:rPr lang="fr-CA" sz="1400" dirty="0">
                <a:solidFill>
                  <a:srgbClr val="000000"/>
                </a:solidFill>
                <a:latin typeface="Inter"/>
                <a:ea typeface="Inter"/>
                <a:cs typeface="Inter"/>
                <a:sym typeface="Inter"/>
              </a:rPr>
              <a:t>pour plus d’informations.</a:t>
            </a:r>
          </a:p>
        </p:txBody>
      </p:sp>
      <p:sp>
        <p:nvSpPr>
          <p:cNvPr id="24" name="Espace réservé du numéro de diapositive 23">
            <a:extLst>
              <a:ext uri="{FF2B5EF4-FFF2-40B4-BE49-F238E27FC236}">
                <a16:creationId xmlns:a16="http://schemas.microsoft.com/office/drawing/2014/main" id="{70C1A55D-9371-73D7-859A-6B011FED95D4}"/>
              </a:ext>
            </a:extLst>
          </p:cNvPr>
          <p:cNvSpPr>
            <a:spLocks noGrp="1" noRot="1" noMove="1" noResize="1" noEditPoints="1" noAdjustHandles="1" noChangeArrowheads="1" noChangeShapeType="1"/>
          </p:cNvSpPr>
          <p:nvPr>
            <p:ph type="sldNum" sz="quarter" idx="12"/>
            <p:custDataLst>
              <p:tags r:id="rId8"/>
            </p:custDataLst>
          </p:nvPr>
        </p:nvSpPr>
        <p:spPr/>
        <p:txBody>
          <a:bodyPr/>
          <a:lstStyle/>
          <a:p>
            <a:fld id="{B6F15528-21DE-4FAA-801E-634DDDAF4B2B}" type="slidenum">
              <a:rPr lang="en-US" smtClean="0"/>
              <a:pPr/>
              <a:t>32</a:t>
            </a:fld>
            <a:endParaRPr lang="en-US"/>
          </a:p>
        </p:txBody>
      </p:sp>
      <p:grpSp>
        <p:nvGrpSpPr>
          <p:cNvPr id="25" name="Groupe 24">
            <a:extLst>
              <a:ext uri="{FF2B5EF4-FFF2-40B4-BE49-F238E27FC236}">
                <a16:creationId xmlns:a16="http://schemas.microsoft.com/office/drawing/2014/main" id="{6B43B59D-137E-B9F5-CA10-01A77A9224F1}"/>
              </a:ext>
            </a:extLst>
          </p:cNvPr>
          <p:cNvGrpSpPr/>
          <p:nvPr>
            <p:custDataLst>
              <p:tags r:id="rId9"/>
            </p:custDataLst>
          </p:nvPr>
        </p:nvGrpSpPr>
        <p:grpSpPr>
          <a:xfrm>
            <a:off x="-4267202" y="836900"/>
            <a:ext cx="3891534" cy="4093427"/>
            <a:chOff x="-2554863" y="1041283"/>
            <a:chExt cx="2364003" cy="3768690"/>
          </a:xfrm>
        </p:grpSpPr>
        <p:sp>
          <p:nvSpPr>
            <p:cNvPr id="26" name="TextBox 3">
              <a:extLst>
                <a:ext uri="{FF2B5EF4-FFF2-40B4-BE49-F238E27FC236}">
                  <a16:creationId xmlns:a16="http://schemas.microsoft.com/office/drawing/2014/main" id="{721D9E96-8B41-B45C-5074-C80091C62053}"/>
                </a:ext>
              </a:extLst>
            </p:cNvPr>
            <p:cNvSpPr txBox="1"/>
            <p:nvPr/>
          </p:nvSpPr>
          <p:spPr>
            <a:xfrm>
              <a:off x="-2554862" y="1041283"/>
              <a:ext cx="2358539" cy="3768690"/>
            </a:xfrm>
            <a:prstGeom prst="rect">
              <a:avLst/>
            </a:prstGeom>
            <a:gradFill flip="none" rotWithShape="1">
              <a:gsLst>
                <a:gs pos="0">
                  <a:srgbClr val="00A76D">
                    <a:tint val="66000"/>
                    <a:satMod val="160000"/>
                  </a:srgbClr>
                </a:gs>
                <a:gs pos="50000">
                  <a:srgbClr val="00A76D">
                    <a:tint val="44500"/>
                    <a:satMod val="160000"/>
                  </a:srgbClr>
                </a:gs>
                <a:gs pos="100000">
                  <a:srgbClr val="00A76D">
                    <a:tint val="23500"/>
                    <a:satMod val="160000"/>
                  </a:srgbClr>
                </a:gs>
              </a:gsLst>
              <a:lin ang="2700000" scaled="1"/>
              <a:tileRect/>
            </a:gradFill>
            <a:ln>
              <a:noFill/>
            </a:ln>
          </p:spPr>
          <p:txBody>
            <a:bodyPr wrap="square" lIns="91440" tIns="182880" rIns="91440" bIns="91440" rtlCol="0">
              <a:noAutofit/>
            </a:bodyPr>
            <a:lstStyle/>
            <a:p>
              <a:pPr marL="512064" marR="0">
                <a:lnSpc>
                  <a:spcPct val="107000"/>
                </a:lnSpc>
                <a:spcBef>
                  <a:spcPts val="0"/>
                </a:spcBef>
                <a:spcAft>
                  <a:spcPts val="800"/>
                </a:spcAft>
              </a:pPr>
              <a:endParaRPr lang="en-US" sz="1400">
                <a:solidFill>
                  <a:srgbClr val="00A76D"/>
                </a:solidFill>
                <a:effectLst/>
              </a:endParaRPr>
            </a:p>
          </p:txBody>
        </p:sp>
        <p:sp>
          <p:nvSpPr>
            <p:cNvPr id="28" name="ZoneTexte 27">
              <a:extLst>
                <a:ext uri="{FF2B5EF4-FFF2-40B4-BE49-F238E27FC236}">
                  <a16:creationId xmlns:a16="http://schemas.microsoft.com/office/drawing/2014/main" id="{8A4F94DC-EF48-011F-D64A-19E97E7049DE}"/>
                </a:ext>
              </a:extLst>
            </p:cNvPr>
            <p:cNvSpPr txBox="1"/>
            <p:nvPr/>
          </p:nvSpPr>
          <p:spPr>
            <a:xfrm>
              <a:off x="-2554863" y="2040916"/>
              <a:ext cx="2364003" cy="2266882"/>
            </a:xfrm>
            <a:prstGeom prst="rect">
              <a:avLst/>
            </a:prstGeom>
            <a:noFill/>
          </p:spPr>
          <p:txBody>
            <a:bodyPr wrap="square" rtlCol="0">
              <a:spAutoFit/>
            </a:bodyPr>
            <a:lstStyle/>
            <a:p>
              <a:pPr rtl="0" fontAlgn="base"/>
              <a:r>
                <a:rPr lang="fr-CA" sz="1100" b="0" i="0">
                  <a:effectLst/>
                  <a:latin typeface="Inter" panose="02000503000000020004" pitchFamily="2" charset="0"/>
                  <a:ea typeface="Inter" panose="02000503000000020004" pitchFamily="2" charset="0"/>
                </a:rPr>
                <a:t>Afin d’éviter tout excès, il est important de réglementer l’utilisation des technologies de l’information en emploi en définissant les comportements et accès interdits lors de l’utilisation d’un poste informatique. </a:t>
              </a:r>
            </a:p>
            <a:p>
              <a:pPr rtl="0" fontAlgn="base"/>
              <a:endParaRPr lang="fr-CA" sz="1100" b="0" i="0">
                <a:effectLst/>
                <a:latin typeface="Inter" panose="02000503000000020004" pitchFamily="2" charset="0"/>
                <a:ea typeface="Inter" panose="02000503000000020004" pitchFamily="2" charset="0"/>
              </a:endParaRPr>
            </a:p>
            <a:p>
              <a:pPr rtl="0" fontAlgn="base"/>
              <a:r>
                <a:rPr lang="fr-CA" sz="1100" b="0" i="0">
                  <a:effectLst/>
                  <a:latin typeface="Inter" panose="02000503000000020004" pitchFamily="2" charset="0"/>
                  <a:ea typeface="Inter" panose="02000503000000020004" pitchFamily="2" charset="0"/>
                </a:rPr>
                <a:t>Veuillez-vous référer à la </a:t>
              </a:r>
              <a:r>
                <a:rPr lang="fr-CA" sz="1100" b="1" i="1" u="sng" strike="noStrike">
                  <a:effectLst/>
                  <a:latin typeface="Inter" panose="02000503000000020004" pitchFamily="2" charset="0"/>
                  <a:ea typeface="Inter" panose="02000503000000020004" pitchFamily="2" charset="0"/>
                  <a:hlinkClick r:id="rId20">
                    <a:extLst>
                      <a:ext uri="{A12FA001-AC4F-418D-AE19-62706E023703}">
                        <ahyp:hlinkClr xmlns:ahyp="http://schemas.microsoft.com/office/drawing/2018/hyperlinkcolor" val="tx"/>
                      </a:ext>
                    </a:extLst>
                  </a:hlinkClick>
                </a:rPr>
                <a:t>Loi sur l’accès à l’information</a:t>
              </a:r>
              <a:r>
                <a:rPr lang="fr-CA" sz="1100" b="0" i="0">
                  <a:effectLst/>
                  <a:latin typeface="Inter" panose="02000503000000020004" pitchFamily="2" charset="0"/>
                  <a:ea typeface="Inter" panose="02000503000000020004" pitchFamily="2" charset="0"/>
                </a:rPr>
                <a:t>. </a:t>
              </a:r>
            </a:p>
            <a:p>
              <a:pPr rtl="0" fontAlgn="base"/>
              <a:endParaRPr lang="fr-CA" sz="1100" b="0" i="0">
                <a:effectLst/>
                <a:latin typeface="Inter" panose="02000503000000020004" pitchFamily="2" charset="0"/>
                <a:ea typeface="Inter" panose="02000503000000020004" pitchFamily="2" charset="0"/>
              </a:endParaRPr>
            </a:p>
            <a:p>
              <a:pPr rtl="0" fontAlgn="base"/>
              <a:r>
                <a:rPr lang="fr-CA" sz="1100" b="0" i="1">
                  <a:effectLst/>
                  <a:latin typeface="Inter" panose="02000503000000020004" pitchFamily="2" charset="0"/>
                  <a:ea typeface="Inter" panose="02000503000000020004" pitchFamily="2" charset="0"/>
                </a:rPr>
                <a:t>Il est recommandé d’afficher publiquement et à plusieurs endroits du commerce, la politique sur l’utilisation des technologies afin de garantir que tous(tes) les employé(e)s sont informé(e)s des mêmes règles, ce qui contribue à l'uniformité des pratiques au sein de votre commerce.</a:t>
              </a:r>
              <a:r>
                <a:rPr lang="fr-CA" sz="1100" b="0" i="0">
                  <a:effectLst/>
                  <a:latin typeface="Inter" panose="02000503000000020004" pitchFamily="2" charset="0"/>
                  <a:ea typeface="Inter" panose="02000503000000020004" pitchFamily="2" charset="0"/>
                </a:rPr>
                <a:t> </a:t>
              </a:r>
            </a:p>
          </p:txBody>
        </p:sp>
      </p:grpSp>
      <p:sp>
        <p:nvSpPr>
          <p:cNvPr id="29" name="TextBox 3">
            <a:extLst>
              <a:ext uri="{FF2B5EF4-FFF2-40B4-BE49-F238E27FC236}">
                <a16:creationId xmlns:a16="http://schemas.microsoft.com/office/drawing/2014/main" id="{29BB49D8-9B91-4D4E-89CF-06FEA36975C7}"/>
              </a:ext>
            </a:extLst>
          </p:cNvPr>
          <p:cNvSpPr txBox="1"/>
          <p:nvPr>
            <p:custDataLst>
              <p:tags r:id="rId10"/>
            </p:custDataLst>
          </p:nvPr>
        </p:nvSpPr>
        <p:spPr>
          <a:xfrm>
            <a:off x="-4248150" y="5266752"/>
            <a:ext cx="3863490" cy="4093426"/>
          </a:xfrm>
          <a:prstGeom prst="rect">
            <a:avLst/>
          </a:prstGeom>
          <a:gradFill flip="none" rotWithShape="1">
            <a:gsLst>
              <a:gs pos="0">
                <a:srgbClr val="00A76D">
                  <a:tint val="66000"/>
                  <a:satMod val="160000"/>
                </a:srgbClr>
              </a:gs>
              <a:gs pos="50000">
                <a:srgbClr val="00A76D">
                  <a:tint val="44500"/>
                  <a:satMod val="160000"/>
                </a:srgbClr>
              </a:gs>
              <a:gs pos="100000">
                <a:srgbClr val="00A76D">
                  <a:tint val="23500"/>
                  <a:satMod val="160000"/>
                </a:srgbClr>
              </a:gs>
            </a:gsLst>
            <a:lin ang="2700000" scaled="1"/>
            <a:tileRect/>
          </a:gradFill>
          <a:ln>
            <a:noFill/>
          </a:ln>
        </p:spPr>
        <p:txBody>
          <a:bodyPr wrap="square" lIns="91440" tIns="182880" rIns="91440" bIns="91440" rtlCol="0">
            <a:noAutofit/>
          </a:bodyPr>
          <a:lstStyle/>
          <a:p>
            <a:pPr marL="512064" marR="0">
              <a:lnSpc>
                <a:spcPct val="107000"/>
              </a:lnSpc>
              <a:spcBef>
                <a:spcPts val="0"/>
              </a:spcBef>
              <a:spcAft>
                <a:spcPts val="800"/>
              </a:spcAft>
            </a:pPr>
            <a:endParaRPr lang="en-US" sz="1400">
              <a:solidFill>
                <a:srgbClr val="00A76D"/>
              </a:solidFill>
              <a:effectLst/>
            </a:endParaRPr>
          </a:p>
        </p:txBody>
      </p:sp>
      <p:sp>
        <p:nvSpPr>
          <p:cNvPr id="30" name="ZoneTexte 29">
            <a:extLst>
              <a:ext uri="{FF2B5EF4-FFF2-40B4-BE49-F238E27FC236}">
                <a16:creationId xmlns:a16="http://schemas.microsoft.com/office/drawing/2014/main" id="{64DE08CC-4FB3-576B-3A57-CA1B5C9B8E50}"/>
              </a:ext>
            </a:extLst>
          </p:cNvPr>
          <p:cNvSpPr txBox="1"/>
          <p:nvPr>
            <p:custDataLst>
              <p:tags r:id="rId11"/>
            </p:custDataLst>
          </p:nvPr>
        </p:nvSpPr>
        <p:spPr>
          <a:xfrm>
            <a:off x="-4248151" y="6311669"/>
            <a:ext cx="3863489" cy="2970044"/>
          </a:xfrm>
          <a:prstGeom prst="rect">
            <a:avLst/>
          </a:prstGeom>
          <a:noFill/>
        </p:spPr>
        <p:txBody>
          <a:bodyPr wrap="square" rtlCol="0">
            <a:spAutoFit/>
          </a:bodyPr>
          <a:lstStyle/>
          <a:p>
            <a:pPr rtl="0" fontAlgn="base"/>
            <a:r>
              <a:rPr lang="fr-CA" sz="1100" b="0" i="0" dirty="0">
                <a:effectLst/>
                <a:latin typeface="Inter" panose="02000503000000020004" pitchFamily="2" charset="0"/>
                <a:ea typeface="Inter" panose="02000503000000020004" pitchFamily="2" charset="0"/>
              </a:rPr>
              <a:t>L’utilisation des médias sociaux est de plus en plus réglementée en entreprise. La politique peut encadrer les employé(e)s sur deux volets : la gestion des comptes associés au commerce et la présence personnelle des employé(e)s sur les réseaux sociaux lorsqu’ils(elles) sont au travail. </a:t>
            </a:r>
          </a:p>
          <a:p>
            <a:pPr rtl="0" fontAlgn="base"/>
            <a:endParaRPr lang="fr-CA" sz="1100" b="0" i="0" dirty="0">
              <a:effectLst/>
              <a:latin typeface="Inter" panose="02000503000000020004" pitchFamily="2" charset="0"/>
              <a:ea typeface="Inter" panose="02000503000000020004" pitchFamily="2" charset="0"/>
            </a:endParaRPr>
          </a:p>
          <a:p>
            <a:pPr rtl="0" fontAlgn="base"/>
            <a:r>
              <a:rPr lang="fr-CA" sz="1100" b="0" i="0" dirty="0">
                <a:effectLst/>
                <a:latin typeface="Inter" panose="02000503000000020004" pitchFamily="2" charset="0"/>
                <a:ea typeface="Inter" panose="02000503000000020004" pitchFamily="2" charset="0"/>
              </a:rPr>
              <a:t>Veuillez-vous référer à la </a:t>
            </a:r>
            <a:r>
              <a:rPr lang="fr-CA" sz="1100" b="1" i="1" u="sng" strike="noStrike" dirty="0">
                <a:effectLst/>
                <a:latin typeface="Inter" panose="02000503000000020004" pitchFamily="2" charset="0"/>
                <a:ea typeface="Inter" panose="02000503000000020004" pitchFamily="2" charset="0"/>
                <a:hlinkClick r:id="rId20">
                  <a:extLst>
                    <a:ext uri="{A12FA001-AC4F-418D-AE19-62706E023703}">
                      <ahyp:hlinkClr xmlns:ahyp="http://schemas.microsoft.com/office/drawing/2018/hyperlinkcolor" val="tx"/>
                    </a:ext>
                  </a:extLst>
                </a:hlinkClick>
              </a:rPr>
              <a:t>Loi sur l’accès à l’information</a:t>
            </a:r>
            <a:r>
              <a:rPr lang="fr-CA" sz="1100" b="0" i="0" dirty="0">
                <a:effectLst/>
                <a:latin typeface="Inter" panose="02000503000000020004" pitchFamily="2" charset="0"/>
                <a:ea typeface="Inter" panose="02000503000000020004" pitchFamily="2" charset="0"/>
              </a:rPr>
              <a:t> et à </a:t>
            </a:r>
            <a:r>
              <a:rPr lang="fr-CA" sz="1100" b="0" i="0" dirty="0">
                <a:effectLst/>
                <a:latin typeface="Inter" panose="02000503000000020004" pitchFamily="2" charset="0"/>
                <a:ea typeface="Inter" panose="02000503000000020004" pitchFamily="2" charset="0"/>
                <a:hlinkClick r:id="rId19"/>
              </a:rPr>
              <a:t>la </a:t>
            </a:r>
            <a:r>
              <a:rPr lang="fr-CA" sz="1100" b="0" i="0" u="sng" dirty="0">
                <a:effectLst/>
                <a:latin typeface="Inter" panose="02000503000000020004" pitchFamily="2" charset="0"/>
                <a:ea typeface="Inter" panose="02000503000000020004" pitchFamily="2" charset="0"/>
                <a:hlinkClick r:id="rId19"/>
              </a:rPr>
              <a:t>politique sur l’utilisation des réseaux sociaux</a:t>
            </a:r>
            <a:r>
              <a:rPr lang="fr-CA" sz="1100" b="0" i="0" dirty="0">
                <a:effectLst/>
                <a:latin typeface="Inter" panose="02000503000000020004" pitchFamily="2" charset="0"/>
                <a:ea typeface="Inter" panose="02000503000000020004" pitchFamily="2" charset="0"/>
                <a:hlinkClick r:id="rId19"/>
              </a:rPr>
              <a:t> </a:t>
            </a:r>
            <a:r>
              <a:rPr lang="fr-CA" sz="1100" b="0" i="0" dirty="0">
                <a:effectLst/>
                <a:latin typeface="Inter" panose="02000503000000020004" pitchFamily="2" charset="0"/>
                <a:ea typeface="Inter" panose="02000503000000020004" pitchFamily="2" charset="0"/>
              </a:rPr>
              <a:t>du coffret GRH. </a:t>
            </a:r>
          </a:p>
          <a:p>
            <a:pPr rtl="0" fontAlgn="base"/>
            <a:endParaRPr lang="fr-CA" sz="1100" b="0" i="0" dirty="0">
              <a:effectLst/>
              <a:latin typeface="Inter" panose="02000503000000020004" pitchFamily="2" charset="0"/>
              <a:ea typeface="Inter" panose="02000503000000020004" pitchFamily="2" charset="0"/>
            </a:endParaRPr>
          </a:p>
          <a:p>
            <a:pPr fontAlgn="base"/>
            <a:r>
              <a:rPr lang="fr-CA" sz="1100" b="0" i="1" dirty="0">
                <a:effectLst/>
                <a:latin typeface="Inter" panose="02000503000000020004" pitchFamily="2" charset="0"/>
                <a:ea typeface="Inter" panose="02000503000000020004" pitchFamily="2" charset="0"/>
              </a:rPr>
              <a:t>Il est recommandé d’afficher publiquement et à plusieurs endroits du commerce, la politique sur l’utilisation des médias sociaux afin de garantir que tous(tes) les employé(e)s sont informé(e)s des mêmes règles, ce qui contribue à l'uniformité des pratiques au sein de votre commerce.</a:t>
            </a:r>
            <a:r>
              <a:rPr lang="fr-CA" sz="1100" b="0" i="0" dirty="0">
                <a:effectLst/>
                <a:latin typeface="Inter" panose="02000503000000020004" pitchFamily="2" charset="0"/>
                <a:ea typeface="Inter" panose="02000503000000020004" pitchFamily="2" charset="0"/>
              </a:rPr>
              <a:t> </a:t>
            </a:r>
          </a:p>
        </p:txBody>
      </p:sp>
      <p:pic>
        <p:nvPicPr>
          <p:cNvPr id="32" name="Picture 3">
            <a:extLst>
              <a:ext uri="{FF2B5EF4-FFF2-40B4-BE49-F238E27FC236}">
                <a16:creationId xmlns:a16="http://schemas.microsoft.com/office/drawing/2014/main" id="{557EA687-01FE-E5CD-A599-BE99FB902287}"/>
              </a:ext>
            </a:extLst>
          </p:cNvPr>
          <p:cNvPicPr>
            <a:picLocks noChangeAspect="1" noChangeArrowheads="1"/>
          </p:cNvPicPr>
          <p:nvPr>
            <p:custDataLst>
              <p:tags r:id="rId12"/>
            </p:custDataLst>
          </p:nvPr>
        </p:nvPicPr>
        <p:blipFill>
          <a:blip r:embed="rId21">
            <a:extLst>
              <a:ext uri="{28A0092B-C50C-407E-A947-70E740481C1C}">
                <a14:useLocalDpi xmlns:a14="http://schemas.microsoft.com/office/drawing/2010/main" val="0"/>
              </a:ext>
            </a:extLst>
          </a:blip>
          <a:srcRect/>
          <a:stretch>
            <a:fillRect/>
          </a:stretch>
        </p:blipFill>
        <p:spPr bwMode="auto">
          <a:xfrm>
            <a:off x="-2702070" y="1105918"/>
            <a:ext cx="752275" cy="77582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
            <a:extLst>
              <a:ext uri="{FF2B5EF4-FFF2-40B4-BE49-F238E27FC236}">
                <a16:creationId xmlns:a16="http://schemas.microsoft.com/office/drawing/2014/main" id="{11F1191A-4ABA-05FD-86D0-CFE139F75852}"/>
              </a:ext>
            </a:extLst>
          </p:cNvPr>
          <p:cNvPicPr>
            <a:picLocks noChangeAspect="1" noChangeArrowheads="1"/>
          </p:cNvPicPr>
          <p:nvPr>
            <p:custDataLst>
              <p:tags r:id="rId13"/>
            </p:custDataLst>
          </p:nvPr>
        </p:nvPicPr>
        <p:blipFill>
          <a:blip r:embed="rId21">
            <a:extLst>
              <a:ext uri="{28A0092B-C50C-407E-A947-70E740481C1C}">
                <a14:useLocalDpi xmlns:a14="http://schemas.microsoft.com/office/drawing/2010/main" val="0"/>
              </a:ext>
            </a:extLst>
          </a:blip>
          <a:srcRect/>
          <a:stretch>
            <a:fillRect/>
          </a:stretch>
        </p:blipFill>
        <p:spPr bwMode="auto">
          <a:xfrm>
            <a:off x="-2702070" y="5373962"/>
            <a:ext cx="752275" cy="775820"/>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4">
            <a:extLst>
              <a:ext uri="{FF2B5EF4-FFF2-40B4-BE49-F238E27FC236}">
                <a16:creationId xmlns:a16="http://schemas.microsoft.com/office/drawing/2014/main" id="{ED34A914-AB65-AA10-DD7D-E42268E94A8F}"/>
              </a:ext>
            </a:extLst>
          </p:cNvPr>
          <p:cNvGrpSpPr/>
          <p:nvPr>
            <p:custDataLst>
              <p:tags r:id="rId14"/>
            </p:custDataLst>
          </p:nvPr>
        </p:nvGrpSpPr>
        <p:grpSpPr>
          <a:xfrm>
            <a:off x="404130" y="4407108"/>
            <a:ext cx="2827126" cy="1331917"/>
            <a:chOff x="0" y="-52399"/>
            <a:chExt cx="996881" cy="458799"/>
          </a:xfrm>
        </p:grpSpPr>
        <p:sp>
          <p:nvSpPr>
            <p:cNvPr id="14" name="Freeform 5">
              <a:extLst>
                <a:ext uri="{FF2B5EF4-FFF2-40B4-BE49-F238E27FC236}">
                  <a16:creationId xmlns:a16="http://schemas.microsoft.com/office/drawing/2014/main" id="{33689481-9F4C-95C6-EEF3-76C4DD7BAC4E}"/>
                </a:ext>
              </a:extLst>
            </p:cNvPr>
            <p:cNvSpPr/>
            <p:nvPr/>
          </p:nvSpPr>
          <p:spPr>
            <a:xfrm>
              <a:off x="23035" y="-52399"/>
              <a:ext cx="973846" cy="406400"/>
            </a:xfrm>
            <a:custGeom>
              <a:avLst/>
              <a:gdLst/>
              <a:ahLst/>
              <a:cxnLst/>
              <a:rect l="l" t="t" r="r" b="b"/>
              <a:pathLst>
                <a:path w="973846" h="406400">
                  <a:moveTo>
                    <a:pt x="770647" y="0"/>
                  </a:moveTo>
                  <a:cubicBezTo>
                    <a:pt x="882871" y="0"/>
                    <a:pt x="973846" y="90976"/>
                    <a:pt x="973846" y="203200"/>
                  </a:cubicBezTo>
                  <a:cubicBezTo>
                    <a:pt x="973846" y="315424"/>
                    <a:pt x="882871" y="406400"/>
                    <a:pt x="770647" y="406400"/>
                  </a:cubicBezTo>
                  <a:lnTo>
                    <a:pt x="203200" y="406400"/>
                  </a:lnTo>
                  <a:cubicBezTo>
                    <a:pt x="90976" y="406400"/>
                    <a:pt x="0" y="315424"/>
                    <a:pt x="0" y="203200"/>
                  </a:cubicBezTo>
                  <a:cubicBezTo>
                    <a:pt x="0" y="90976"/>
                    <a:pt x="90976" y="0"/>
                    <a:pt x="203200" y="0"/>
                  </a:cubicBezTo>
                  <a:close/>
                </a:path>
              </a:pathLst>
            </a:custGeom>
            <a:solidFill>
              <a:srgbClr val="00A76D"/>
            </a:solidFill>
          </p:spPr>
          <p:txBody>
            <a:bodyPr/>
            <a:lstStyle/>
            <a:p>
              <a:endParaRPr lang="fr-CA" dirty="0"/>
            </a:p>
          </p:txBody>
        </p:sp>
        <p:sp>
          <p:nvSpPr>
            <p:cNvPr id="15" name="TextBox 6">
              <a:extLst>
                <a:ext uri="{FF2B5EF4-FFF2-40B4-BE49-F238E27FC236}">
                  <a16:creationId xmlns:a16="http://schemas.microsoft.com/office/drawing/2014/main" id="{88584DC1-D0F4-B8A8-0792-B35588262997}"/>
                </a:ext>
              </a:extLst>
            </p:cNvPr>
            <p:cNvSpPr txBox="1"/>
            <p:nvPr/>
          </p:nvSpPr>
          <p:spPr>
            <a:xfrm>
              <a:off x="0" y="-38100"/>
              <a:ext cx="973846" cy="444500"/>
            </a:xfrm>
            <a:prstGeom prst="rect">
              <a:avLst/>
            </a:prstGeom>
          </p:spPr>
          <p:txBody>
            <a:bodyPr lIns="50800" tIns="50800" rIns="50800" bIns="50800" rtlCol="0" anchor="ctr"/>
            <a:lstStyle/>
            <a:p>
              <a:pPr algn="ctr">
                <a:lnSpc>
                  <a:spcPts val="3217"/>
                </a:lnSpc>
              </a:pPr>
              <a:endParaRPr/>
            </a:p>
          </p:txBody>
        </p:sp>
      </p:grpSp>
      <p:sp>
        <p:nvSpPr>
          <p:cNvPr id="16" name="TextBox 11">
            <a:extLst>
              <a:ext uri="{FF2B5EF4-FFF2-40B4-BE49-F238E27FC236}">
                <a16:creationId xmlns:a16="http://schemas.microsoft.com/office/drawing/2014/main" id="{C7622281-0162-6554-A253-56C918D775E8}"/>
              </a:ext>
            </a:extLst>
          </p:cNvPr>
          <p:cNvSpPr txBox="1">
            <a:spLocks/>
          </p:cNvSpPr>
          <p:nvPr>
            <p:custDataLst>
              <p:tags r:id="rId15"/>
            </p:custDataLst>
          </p:nvPr>
        </p:nvSpPr>
        <p:spPr>
          <a:xfrm>
            <a:off x="573684" y="4482972"/>
            <a:ext cx="2488017" cy="1045351"/>
          </a:xfrm>
          <a:prstGeom prst="rect">
            <a:avLst/>
          </a:prstGeom>
        </p:spPr>
        <p:txBody>
          <a:bodyPr wrap="square" lIns="0" tIns="0" rIns="0" bIns="0" rtlCol="0" anchor="t">
            <a:spAutoFit/>
          </a:bodyPr>
          <a:lstStyle/>
          <a:p>
            <a:pPr algn="ctr">
              <a:lnSpc>
                <a:spcPts val="2799"/>
              </a:lnSpc>
            </a:pPr>
            <a:r>
              <a:rPr lang="en-US" sz="1999" dirty="0">
                <a:solidFill>
                  <a:srgbClr val="FFFFFF"/>
                </a:solidFill>
                <a:latin typeface="Playfair Display Bold"/>
                <a:ea typeface="Playfair Display Bold"/>
                <a:cs typeface="Playfair Display Bold"/>
                <a:sym typeface="Playfair Display Bold"/>
              </a:rPr>
              <a:t>Usage de l’intelligence artificielle (IA)</a:t>
            </a:r>
          </a:p>
        </p:txBody>
      </p:sp>
      <p:sp>
        <p:nvSpPr>
          <p:cNvPr id="17" name="TextBox 3">
            <a:extLst>
              <a:ext uri="{FF2B5EF4-FFF2-40B4-BE49-F238E27FC236}">
                <a16:creationId xmlns:a16="http://schemas.microsoft.com/office/drawing/2014/main" id="{CD8EA715-9553-F85B-37CF-4364DDDFCAC7}"/>
              </a:ext>
            </a:extLst>
          </p:cNvPr>
          <p:cNvSpPr txBox="1"/>
          <p:nvPr>
            <p:custDataLst>
              <p:tags r:id="rId16"/>
            </p:custDataLst>
          </p:nvPr>
        </p:nvSpPr>
        <p:spPr>
          <a:xfrm>
            <a:off x="471002" y="5842458"/>
            <a:ext cx="17422780" cy="1774204"/>
          </a:xfrm>
          <a:prstGeom prst="rect">
            <a:avLst/>
          </a:prstGeom>
        </p:spPr>
        <p:txBody>
          <a:bodyPr lIns="0" tIns="0" rIns="0" bIns="0" rtlCol="0" anchor="t">
            <a:spAutoFit/>
          </a:bodyPr>
          <a:lstStyle/>
          <a:p>
            <a:pPr>
              <a:lnSpc>
                <a:spcPts val="1960"/>
              </a:lnSpc>
            </a:pPr>
            <a:r>
              <a:rPr lang="fr-CA" sz="1400" dirty="0">
                <a:solidFill>
                  <a:srgbClr val="000000"/>
                </a:solidFill>
                <a:latin typeface="Inter"/>
                <a:ea typeface="Inter"/>
              </a:rPr>
              <a:t>L’utilisation d’outils d’intelligence artificielle (IA) dans le cadre du travail est encadrée afin d’assurer un usage responsable, sécuritaire et conforme aux exigences de l’organisation.</a:t>
            </a:r>
          </a:p>
          <a:p>
            <a:pPr>
              <a:lnSpc>
                <a:spcPts val="1960"/>
              </a:lnSpc>
            </a:pPr>
            <a:endParaRPr lang="fr-CA" sz="1400" dirty="0">
              <a:solidFill>
                <a:srgbClr val="000000"/>
              </a:solidFill>
              <a:latin typeface="Inter"/>
              <a:ea typeface="Inter"/>
            </a:endParaRPr>
          </a:p>
          <a:p>
            <a:pPr>
              <a:lnSpc>
                <a:spcPts val="1960"/>
              </a:lnSpc>
            </a:pPr>
            <a:r>
              <a:rPr lang="fr-CA" sz="1400" dirty="0">
                <a:solidFill>
                  <a:srgbClr val="000000"/>
                </a:solidFill>
                <a:latin typeface="Inter"/>
                <a:ea typeface="Inter"/>
              </a:rPr>
              <a:t>Ces outils peuvent être utilisés pour soutenir les tâches professionnelles, dans le respect des règles en vigueur, notamment en matière de confidentialité des informations et de qualité des contenus produits.</a:t>
            </a:r>
          </a:p>
          <a:p>
            <a:pPr>
              <a:lnSpc>
                <a:spcPts val="1960"/>
              </a:lnSpc>
            </a:pPr>
            <a:endParaRPr lang="fr-CA" sz="1400" dirty="0">
              <a:solidFill>
                <a:srgbClr val="000000"/>
              </a:solidFill>
              <a:latin typeface="Inter"/>
              <a:ea typeface="Inter"/>
            </a:endParaRPr>
          </a:p>
          <a:p>
            <a:pPr>
              <a:lnSpc>
                <a:spcPts val="1960"/>
              </a:lnSpc>
            </a:pPr>
            <a:r>
              <a:rPr lang="fr-CA" sz="1400" dirty="0">
                <a:solidFill>
                  <a:srgbClr val="000000"/>
                </a:solidFill>
                <a:latin typeface="Inter"/>
                <a:ea typeface="Inter"/>
              </a:rPr>
              <a:t>Veuillez-vous référer à la </a:t>
            </a:r>
            <a:r>
              <a:rPr lang="fr-CA" sz="1400" u="sng" dirty="0">
                <a:solidFill>
                  <a:srgbClr val="0070C0"/>
                </a:solidFill>
                <a:latin typeface="Inter"/>
                <a:ea typeface="Inter"/>
                <a:hlinkClick r:id="rId22"/>
              </a:rPr>
              <a:t>Politique sur l’utilisation de l’intelligence artificielle</a:t>
            </a:r>
            <a:r>
              <a:rPr lang="fr-CA" sz="1400" dirty="0">
                <a:solidFill>
                  <a:srgbClr val="0070C0"/>
                </a:solidFill>
                <a:latin typeface="Inter"/>
                <a:ea typeface="Inter"/>
              </a:rPr>
              <a:t> </a:t>
            </a:r>
            <a:r>
              <a:rPr lang="fr-CA" sz="1400" dirty="0">
                <a:latin typeface="Inter"/>
                <a:ea typeface="Inter"/>
              </a:rPr>
              <a:t>pour plus d’information</a:t>
            </a:r>
            <a:r>
              <a:rPr lang="fr-CA" sz="1400" b="1" dirty="0">
                <a:solidFill>
                  <a:srgbClr val="0070C0"/>
                </a:solidFill>
                <a:latin typeface="Inter"/>
                <a:ea typeface="Inter"/>
              </a:rPr>
              <a:t>.</a:t>
            </a:r>
          </a:p>
          <a:p>
            <a:pPr>
              <a:lnSpc>
                <a:spcPts val="1960"/>
              </a:lnSpc>
            </a:pPr>
            <a:endParaRPr lang="fr-CA" sz="1400" dirty="0">
              <a:solidFill>
                <a:srgbClr val="000000"/>
              </a:solidFill>
              <a:latin typeface="Inter"/>
              <a:ea typeface="Inter"/>
            </a:endParaRPr>
          </a:p>
          <a:p>
            <a:pPr>
              <a:lnSpc>
                <a:spcPts val="1960"/>
              </a:lnSpc>
            </a:pPr>
            <a:r>
              <a:rPr lang="fr-CA" sz="1400" dirty="0">
                <a:solidFill>
                  <a:srgbClr val="000000"/>
                </a:solidFill>
                <a:latin typeface="Inter"/>
                <a:ea typeface="Inter"/>
              </a:rPr>
              <a:t>Cette politique s’adresse à tous(tes) nos employé(e)s et vous vous engagez à la respecter.</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E3E1E1"/>
        </a:solidFill>
        <a:effectLst/>
      </p:bgPr>
    </p:bg>
    <p:spTree>
      <p:nvGrpSpPr>
        <p:cNvPr id="1" name=""/>
        <p:cNvGrpSpPr/>
        <p:nvPr/>
      </p:nvGrpSpPr>
      <p:grpSpPr>
        <a:xfrm>
          <a:off x="0" y="0"/>
          <a:ext cx="0" cy="0"/>
          <a:chOff x="0" y="0"/>
          <a:chExt cx="0" cy="0"/>
        </a:xfrm>
      </p:grpSpPr>
      <p:sp>
        <p:nvSpPr>
          <p:cNvPr id="2" name="TextBox 2"/>
          <p:cNvSpPr txBox="1"/>
          <p:nvPr>
            <p:custDataLst>
              <p:tags r:id="rId1"/>
            </p:custDataLst>
          </p:nvPr>
        </p:nvSpPr>
        <p:spPr>
          <a:xfrm>
            <a:off x="404131" y="1831249"/>
            <a:ext cx="17489652" cy="1004762"/>
          </a:xfrm>
          <a:prstGeom prst="rect">
            <a:avLst/>
          </a:prstGeom>
        </p:spPr>
        <p:txBody>
          <a:bodyPr lIns="0" tIns="0" rIns="0" bIns="0" rtlCol="0" anchor="t">
            <a:spAutoFit/>
          </a:bodyPr>
          <a:lstStyle/>
          <a:p>
            <a:pPr algn="l">
              <a:lnSpc>
                <a:spcPts val="1960"/>
              </a:lnSpc>
              <a:spcBef>
                <a:spcPct val="0"/>
              </a:spcBef>
            </a:pPr>
            <a:r>
              <a:rPr lang="fr-CA" sz="1400">
                <a:solidFill>
                  <a:srgbClr val="000000"/>
                </a:solidFill>
                <a:latin typeface="Inter"/>
                <a:ea typeface="Inter"/>
                <a:cs typeface="Inter"/>
                <a:sym typeface="Inter"/>
              </a:rPr>
              <a:t>L’utilisation du téléphone est principalement réservée pour le travail. Si vous devez effectuer un appel personnel, il doit être bref et aucun interurbain n’est autorisé. De plus, au début de votre journée de travail, par respect pour la clientèle et pour vos collègues, vous devez éteindre tout appareil personnel (cellulaire, montre intelligente, etc.) et le déposer dans les casiers prévus à cet effet. </a:t>
            </a:r>
          </a:p>
          <a:p>
            <a:pPr algn="l">
              <a:lnSpc>
                <a:spcPts val="1960"/>
              </a:lnSpc>
              <a:spcBef>
                <a:spcPct val="0"/>
              </a:spcBef>
            </a:pPr>
            <a:r>
              <a:rPr lang="fr-CA" sz="1400">
                <a:solidFill>
                  <a:srgbClr val="000000"/>
                </a:solidFill>
                <a:latin typeface="Inter"/>
                <a:ea typeface="Inter"/>
                <a:cs typeface="Inter"/>
                <a:sym typeface="Inter"/>
              </a:rPr>
              <a:t>Toutefois, si vous attendez un appel important, vous pourrez exceptionnellement apporter votre cellulaire à votre poste de travail après en avoir avisé votre supérieur(e) immédiat(e) et avoir obtenu son accord. </a:t>
            </a:r>
          </a:p>
        </p:txBody>
      </p:sp>
      <p:grpSp>
        <p:nvGrpSpPr>
          <p:cNvPr id="4" name="Group 4"/>
          <p:cNvGrpSpPr>
            <a:grpSpLocks noGrp="1" noUngrp="1" noRot="1" noMove="1" noResize="1"/>
          </p:cNvGrpSpPr>
          <p:nvPr>
            <p:custDataLst>
              <p:tags r:id="rId2"/>
            </p:custDataLst>
          </p:nvPr>
        </p:nvGrpSpPr>
        <p:grpSpPr>
          <a:xfrm>
            <a:off x="404131" y="302304"/>
            <a:ext cx="2827126" cy="1179800"/>
            <a:chOff x="0" y="0"/>
            <a:chExt cx="973846" cy="406400"/>
          </a:xfrm>
        </p:grpSpPr>
        <p:sp>
          <p:nvSpPr>
            <p:cNvPr id="5" name="Freeform 5"/>
            <p:cNvSpPr>
              <a:spLocks noGrp="1" noRot="1" noMove="1" noResize="1" noEditPoints="1" noAdjustHandles="1" noChangeArrowheads="1" noChangeShapeType="1"/>
            </p:cNvSpPr>
            <p:nvPr/>
          </p:nvSpPr>
          <p:spPr>
            <a:xfrm>
              <a:off x="0" y="0"/>
              <a:ext cx="973846" cy="406400"/>
            </a:xfrm>
            <a:custGeom>
              <a:avLst/>
              <a:gdLst/>
              <a:ahLst/>
              <a:cxnLst/>
              <a:rect l="l" t="t" r="r" b="b"/>
              <a:pathLst>
                <a:path w="973846" h="406400">
                  <a:moveTo>
                    <a:pt x="770647" y="0"/>
                  </a:moveTo>
                  <a:cubicBezTo>
                    <a:pt x="882871" y="0"/>
                    <a:pt x="973846" y="90976"/>
                    <a:pt x="973846" y="203200"/>
                  </a:cubicBezTo>
                  <a:cubicBezTo>
                    <a:pt x="973846" y="315424"/>
                    <a:pt x="882871" y="406400"/>
                    <a:pt x="770647" y="406400"/>
                  </a:cubicBezTo>
                  <a:lnTo>
                    <a:pt x="203200" y="406400"/>
                  </a:lnTo>
                  <a:cubicBezTo>
                    <a:pt x="90976" y="406400"/>
                    <a:pt x="0" y="315424"/>
                    <a:pt x="0" y="203200"/>
                  </a:cubicBezTo>
                  <a:cubicBezTo>
                    <a:pt x="0" y="90976"/>
                    <a:pt x="90976" y="0"/>
                    <a:pt x="203200" y="0"/>
                  </a:cubicBezTo>
                  <a:close/>
                </a:path>
              </a:pathLst>
            </a:custGeom>
            <a:solidFill>
              <a:srgbClr val="00A76D"/>
            </a:solidFill>
          </p:spPr>
          <p:txBody>
            <a:bodyPr/>
            <a:lstStyle/>
            <a:p>
              <a:endParaRPr lang="fr-CA"/>
            </a:p>
          </p:txBody>
        </p:sp>
        <p:sp>
          <p:nvSpPr>
            <p:cNvPr id="6" name="TextBox 6"/>
            <p:cNvSpPr txBox="1">
              <a:spLocks noGrp="1" noRot="1" noMove="1" noResize="1" noEditPoints="1" noAdjustHandles="1" noChangeArrowheads="1" noChangeShapeType="1"/>
            </p:cNvSpPr>
            <p:nvPr/>
          </p:nvSpPr>
          <p:spPr>
            <a:xfrm>
              <a:off x="0" y="-38100"/>
              <a:ext cx="973846" cy="444500"/>
            </a:xfrm>
            <a:prstGeom prst="rect">
              <a:avLst/>
            </a:prstGeom>
          </p:spPr>
          <p:txBody>
            <a:bodyPr lIns="50800" tIns="50800" rIns="50800" bIns="50800" rtlCol="0" anchor="ctr"/>
            <a:lstStyle/>
            <a:p>
              <a:pPr algn="ctr">
                <a:lnSpc>
                  <a:spcPts val="3217"/>
                </a:lnSpc>
              </a:pPr>
              <a:endParaRPr/>
            </a:p>
          </p:txBody>
        </p:sp>
      </p:grpSp>
      <p:sp>
        <p:nvSpPr>
          <p:cNvPr id="7" name="TextBox 7"/>
          <p:cNvSpPr txBox="1">
            <a:spLocks noGrp="1" noRot="1" noMove="1" noResize="1" noEditPoints="1" noAdjustHandles="1" noChangeArrowheads="1" noChangeShapeType="1"/>
          </p:cNvSpPr>
          <p:nvPr>
            <p:custDataLst>
              <p:tags r:id="rId3"/>
            </p:custDataLst>
          </p:nvPr>
        </p:nvSpPr>
        <p:spPr>
          <a:xfrm>
            <a:off x="565438" y="536712"/>
            <a:ext cx="2504511" cy="682409"/>
          </a:xfrm>
          <a:prstGeom prst="rect">
            <a:avLst/>
          </a:prstGeom>
        </p:spPr>
        <p:txBody>
          <a:bodyPr lIns="0" tIns="0" rIns="0" bIns="0" rtlCol="0" anchor="t">
            <a:spAutoFit/>
          </a:bodyPr>
          <a:lstStyle/>
          <a:p>
            <a:pPr algn="ctr">
              <a:lnSpc>
                <a:spcPts val="2799"/>
              </a:lnSpc>
            </a:pPr>
            <a:r>
              <a:rPr lang="en-US" sz="1999">
                <a:solidFill>
                  <a:srgbClr val="FFFFFF"/>
                </a:solidFill>
                <a:latin typeface="Playfair Display Bold"/>
                <a:ea typeface="Playfair Display Bold"/>
                <a:cs typeface="Playfair Display Bold"/>
                <a:sym typeface="Playfair Display Bold"/>
              </a:rPr>
              <a:t>Usage du </a:t>
            </a:r>
            <a:r>
              <a:rPr lang="en-US" sz="1999" err="1">
                <a:solidFill>
                  <a:srgbClr val="FFFFFF"/>
                </a:solidFill>
                <a:latin typeface="Playfair Display Bold"/>
                <a:ea typeface="Playfair Display Bold"/>
                <a:cs typeface="Playfair Display Bold"/>
                <a:sym typeface="Playfair Display Bold"/>
              </a:rPr>
              <a:t>téléphone</a:t>
            </a:r>
            <a:r>
              <a:rPr lang="en-US" sz="1999">
                <a:solidFill>
                  <a:srgbClr val="FFFFFF"/>
                </a:solidFill>
                <a:latin typeface="Playfair Display Bold"/>
                <a:ea typeface="Playfair Display Bold"/>
                <a:cs typeface="Playfair Display Bold"/>
                <a:sym typeface="Playfair Display Bold"/>
              </a:rPr>
              <a:t> et du </a:t>
            </a:r>
            <a:r>
              <a:rPr lang="en-US" sz="1999" err="1">
                <a:solidFill>
                  <a:srgbClr val="FFFFFF"/>
                </a:solidFill>
                <a:latin typeface="Playfair Display Bold"/>
                <a:ea typeface="Playfair Display Bold"/>
                <a:cs typeface="Playfair Display Bold"/>
                <a:sym typeface="Playfair Display Bold"/>
              </a:rPr>
              <a:t>cellulaire</a:t>
            </a:r>
            <a:endParaRPr lang="en-US" sz="1999">
              <a:solidFill>
                <a:srgbClr val="FFFFFF"/>
              </a:solidFill>
              <a:latin typeface="Playfair Display Bold"/>
              <a:ea typeface="Playfair Display Bold"/>
              <a:cs typeface="Playfair Display Bold"/>
              <a:sym typeface="Playfair Display Bold"/>
            </a:endParaRPr>
          </a:p>
        </p:txBody>
      </p:sp>
      <p:grpSp>
        <p:nvGrpSpPr>
          <p:cNvPr id="8" name="Group 8"/>
          <p:cNvGrpSpPr>
            <a:grpSpLocks noGrp="1" noUngrp="1" noRot="1" noMove="1" noResize="1"/>
          </p:cNvGrpSpPr>
          <p:nvPr>
            <p:custDataLst>
              <p:tags r:id="rId4"/>
            </p:custDataLst>
          </p:nvPr>
        </p:nvGrpSpPr>
        <p:grpSpPr>
          <a:xfrm>
            <a:off x="404131" y="4836270"/>
            <a:ext cx="2827126" cy="1179800"/>
            <a:chOff x="0" y="0"/>
            <a:chExt cx="973846" cy="406400"/>
          </a:xfrm>
        </p:grpSpPr>
        <p:sp>
          <p:nvSpPr>
            <p:cNvPr id="9" name="Freeform 9"/>
            <p:cNvSpPr>
              <a:spLocks noGrp="1" noRot="1" noMove="1" noResize="1" noEditPoints="1" noAdjustHandles="1" noChangeArrowheads="1" noChangeShapeType="1"/>
            </p:cNvSpPr>
            <p:nvPr/>
          </p:nvSpPr>
          <p:spPr>
            <a:xfrm>
              <a:off x="0" y="0"/>
              <a:ext cx="973846" cy="406400"/>
            </a:xfrm>
            <a:custGeom>
              <a:avLst/>
              <a:gdLst/>
              <a:ahLst/>
              <a:cxnLst/>
              <a:rect l="l" t="t" r="r" b="b"/>
              <a:pathLst>
                <a:path w="973846" h="406400">
                  <a:moveTo>
                    <a:pt x="770647" y="0"/>
                  </a:moveTo>
                  <a:cubicBezTo>
                    <a:pt x="882871" y="0"/>
                    <a:pt x="973846" y="90976"/>
                    <a:pt x="973846" y="203200"/>
                  </a:cubicBezTo>
                  <a:cubicBezTo>
                    <a:pt x="973846" y="315424"/>
                    <a:pt x="882871" y="406400"/>
                    <a:pt x="770647" y="406400"/>
                  </a:cubicBezTo>
                  <a:lnTo>
                    <a:pt x="203200" y="406400"/>
                  </a:lnTo>
                  <a:cubicBezTo>
                    <a:pt x="90976" y="406400"/>
                    <a:pt x="0" y="315424"/>
                    <a:pt x="0" y="203200"/>
                  </a:cubicBezTo>
                  <a:cubicBezTo>
                    <a:pt x="0" y="90976"/>
                    <a:pt x="90976" y="0"/>
                    <a:pt x="203200" y="0"/>
                  </a:cubicBezTo>
                  <a:close/>
                </a:path>
              </a:pathLst>
            </a:custGeom>
            <a:solidFill>
              <a:srgbClr val="00A76D"/>
            </a:solidFill>
          </p:spPr>
          <p:txBody>
            <a:bodyPr/>
            <a:lstStyle/>
            <a:p>
              <a:endParaRPr lang="fr-CA"/>
            </a:p>
          </p:txBody>
        </p:sp>
        <p:sp>
          <p:nvSpPr>
            <p:cNvPr id="10" name="TextBox 10"/>
            <p:cNvSpPr txBox="1">
              <a:spLocks noGrp="1" noRot="1" noMove="1" noResize="1" noEditPoints="1" noAdjustHandles="1" noChangeArrowheads="1" noChangeShapeType="1"/>
            </p:cNvSpPr>
            <p:nvPr/>
          </p:nvSpPr>
          <p:spPr>
            <a:xfrm>
              <a:off x="0" y="-38100"/>
              <a:ext cx="973846" cy="444500"/>
            </a:xfrm>
            <a:prstGeom prst="rect">
              <a:avLst/>
            </a:prstGeom>
          </p:spPr>
          <p:txBody>
            <a:bodyPr lIns="50800" tIns="50800" rIns="50800" bIns="50800" rtlCol="0" anchor="ctr"/>
            <a:lstStyle/>
            <a:p>
              <a:pPr algn="ctr">
                <a:lnSpc>
                  <a:spcPts val="3217"/>
                </a:lnSpc>
              </a:pPr>
              <a:endParaRPr/>
            </a:p>
          </p:txBody>
        </p:sp>
      </p:grpSp>
      <p:sp>
        <p:nvSpPr>
          <p:cNvPr id="11" name="TextBox 11"/>
          <p:cNvSpPr txBox="1">
            <a:spLocks noGrp="1" noRot="1" noMove="1" noResize="1" noEditPoints="1" noAdjustHandles="1" noChangeArrowheads="1" noChangeShapeType="1"/>
          </p:cNvSpPr>
          <p:nvPr>
            <p:custDataLst>
              <p:tags r:id="rId5"/>
            </p:custDataLst>
          </p:nvPr>
        </p:nvSpPr>
        <p:spPr>
          <a:xfrm>
            <a:off x="565438" y="5070678"/>
            <a:ext cx="2504511" cy="682409"/>
          </a:xfrm>
          <a:prstGeom prst="rect">
            <a:avLst/>
          </a:prstGeom>
        </p:spPr>
        <p:txBody>
          <a:bodyPr lIns="0" tIns="0" rIns="0" bIns="0" rtlCol="0" anchor="t">
            <a:spAutoFit/>
          </a:bodyPr>
          <a:lstStyle/>
          <a:p>
            <a:pPr algn="ctr">
              <a:lnSpc>
                <a:spcPts val="2799"/>
              </a:lnSpc>
            </a:pPr>
            <a:r>
              <a:rPr lang="en-US" sz="1999">
                <a:solidFill>
                  <a:srgbClr val="FFFFFF"/>
                </a:solidFill>
                <a:latin typeface="Playfair Display Bold"/>
                <a:ea typeface="Playfair Display Bold"/>
                <a:cs typeface="Playfair Display Bold"/>
                <a:sym typeface="Playfair Display Bold"/>
              </a:rPr>
              <a:t>Bonne attitude avec la clientèle</a:t>
            </a:r>
          </a:p>
        </p:txBody>
      </p:sp>
      <p:sp>
        <p:nvSpPr>
          <p:cNvPr id="12" name="TextBox 12"/>
          <p:cNvSpPr txBox="1"/>
          <p:nvPr>
            <p:custDataLst>
              <p:tags r:id="rId6"/>
            </p:custDataLst>
          </p:nvPr>
        </p:nvSpPr>
        <p:spPr>
          <a:xfrm>
            <a:off x="404131" y="6378020"/>
            <a:ext cx="17489652" cy="915345"/>
          </a:xfrm>
          <a:prstGeom prst="rect">
            <a:avLst/>
          </a:prstGeom>
        </p:spPr>
        <p:txBody>
          <a:bodyPr lIns="0" tIns="0" rIns="0" bIns="0" rtlCol="0" anchor="t">
            <a:spAutoFit/>
          </a:bodyPr>
          <a:lstStyle/>
          <a:p>
            <a:pPr algn="l">
              <a:lnSpc>
                <a:spcPts val="1820"/>
              </a:lnSpc>
              <a:spcBef>
                <a:spcPct val="0"/>
              </a:spcBef>
            </a:pPr>
            <a:r>
              <a:rPr lang="fr-CA" sz="1400">
                <a:solidFill>
                  <a:srgbClr val="000000"/>
                </a:solidFill>
                <a:latin typeface="Inter"/>
                <a:ea typeface="Inter"/>
                <a:cs typeface="Inter"/>
                <a:sym typeface="Inter"/>
              </a:rPr>
              <a:t>Nos employé(e)s sont l’image de notre commerce, ils(elles) sont le lien entre le commerce et la clientèle, peu importe le moyen de communication choisi (appel téléphonique, échanges par courriel, conversation face à face, etc.). Le ou la client(e) associera son expérience au fonctionnement général du commerce et portera donc un jugement positif ou négatif sur celui-ci. </a:t>
            </a:r>
          </a:p>
          <a:p>
            <a:pPr algn="l">
              <a:lnSpc>
                <a:spcPts val="1820"/>
              </a:lnSpc>
              <a:spcBef>
                <a:spcPct val="0"/>
              </a:spcBef>
            </a:pPr>
            <a:endParaRPr lang="fr-CA" sz="1400">
              <a:solidFill>
                <a:srgbClr val="000000"/>
              </a:solidFill>
              <a:latin typeface="Inter"/>
              <a:ea typeface="Inter"/>
              <a:cs typeface="Inter"/>
              <a:sym typeface="Inter"/>
            </a:endParaRPr>
          </a:p>
          <a:p>
            <a:pPr algn="l">
              <a:lnSpc>
                <a:spcPts val="1820"/>
              </a:lnSpc>
              <a:spcBef>
                <a:spcPct val="0"/>
              </a:spcBef>
            </a:pPr>
            <a:r>
              <a:rPr lang="fr-CA" sz="1400">
                <a:solidFill>
                  <a:srgbClr val="000000"/>
                </a:solidFill>
                <a:latin typeface="Inter"/>
                <a:ea typeface="Inter"/>
                <a:cs typeface="Inter"/>
                <a:sym typeface="Inter"/>
              </a:rPr>
              <a:t>Vous devez à ce titre, démontrer en tout temps une attitude professionnelle reflétant la considération, l’amabilité et le respect.</a:t>
            </a:r>
          </a:p>
        </p:txBody>
      </p:sp>
      <p:sp>
        <p:nvSpPr>
          <p:cNvPr id="24" name="Espace réservé du numéro de diapositive 23">
            <a:extLst>
              <a:ext uri="{FF2B5EF4-FFF2-40B4-BE49-F238E27FC236}">
                <a16:creationId xmlns:a16="http://schemas.microsoft.com/office/drawing/2014/main" id="{1CA9978E-8BF1-3959-A7EE-345B46F841C5}"/>
              </a:ext>
            </a:extLst>
          </p:cNvPr>
          <p:cNvSpPr>
            <a:spLocks noGrp="1" noRot="1" noMove="1" noResize="1" noEditPoints="1" noAdjustHandles="1" noChangeArrowheads="1" noChangeShapeType="1"/>
          </p:cNvSpPr>
          <p:nvPr>
            <p:ph type="sldNum" sz="quarter" idx="12"/>
            <p:custDataLst>
              <p:tags r:id="rId7"/>
            </p:custDataLst>
          </p:nvPr>
        </p:nvSpPr>
        <p:spPr/>
        <p:txBody>
          <a:bodyPr/>
          <a:lstStyle/>
          <a:p>
            <a:fld id="{B6F15528-21DE-4FAA-801E-634DDDAF4B2B}" type="slidenum">
              <a:rPr lang="en-US" smtClean="0"/>
              <a:pPr/>
              <a:t>33</a:t>
            </a:fld>
            <a:endParaRPr lang="en-US"/>
          </a:p>
        </p:txBody>
      </p:sp>
      <p:sp>
        <p:nvSpPr>
          <p:cNvPr id="25" name="TextBox 3">
            <a:extLst>
              <a:ext uri="{FF2B5EF4-FFF2-40B4-BE49-F238E27FC236}">
                <a16:creationId xmlns:a16="http://schemas.microsoft.com/office/drawing/2014/main" id="{896B5CF1-11B3-485B-CD77-8599533D7425}"/>
              </a:ext>
            </a:extLst>
          </p:cNvPr>
          <p:cNvSpPr txBox="1"/>
          <p:nvPr>
            <p:custDataLst>
              <p:tags r:id="rId8"/>
            </p:custDataLst>
          </p:nvPr>
        </p:nvSpPr>
        <p:spPr>
          <a:xfrm>
            <a:off x="-3200400" y="4457701"/>
            <a:ext cx="2965764" cy="2514600"/>
          </a:xfrm>
          <a:prstGeom prst="rect">
            <a:avLst/>
          </a:prstGeom>
          <a:gradFill flip="none" rotWithShape="1">
            <a:gsLst>
              <a:gs pos="0">
                <a:srgbClr val="00A76D">
                  <a:tint val="66000"/>
                  <a:satMod val="160000"/>
                </a:srgbClr>
              </a:gs>
              <a:gs pos="50000">
                <a:srgbClr val="00A76D">
                  <a:tint val="44500"/>
                  <a:satMod val="160000"/>
                </a:srgbClr>
              </a:gs>
              <a:gs pos="100000">
                <a:srgbClr val="00A76D">
                  <a:tint val="23500"/>
                  <a:satMod val="160000"/>
                </a:srgbClr>
              </a:gs>
            </a:gsLst>
            <a:lin ang="2700000" scaled="1"/>
            <a:tileRect/>
          </a:gradFill>
          <a:ln>
            <a:noFill/>
          </a:ln>
        </p:spPr>
        <p:txBody>
          <a:bodyPr wrap="square" lIns="91440" tIns="182880" rIns="91440" bIns="91440" rtlCol="0">
            <a:noAutofit/>
          </a:bodyPr>
          <a:lstStyle/>
          <a:p>
            <a:pPr marL="512064" marR="0">
              <a:lnSpc>
                <a:spcPct val="107000"/>
              </a:lnSpc>
              <a:spcBef>
                <a:spcPts val="0"/>
              </a:spcBef>
              <a:spcAft>
                <a:spcPts val="800"/>
              </a:spcAft>
            </a:pPr>
            <a:endParaRPr lang="en-US" sz="1400">
              <a:solidFill>
                <a:srgbClr val="00A76D"/>
              </a:solidFill>
              <a:effectLst/>
            </a:endParaRPr>
          </a:p>
        </p:txBody>
      </p:sp>
      <p:sp>
        <p:nvSpPr>
          <p:cNvPr id="27" name="ZoneTexte 26">
            <a:extLst>
              <a:ext uri="{FF2B5EF4-FFF2-40B4-BE49-F238E27FC236}">
                <a16:creationId xmlns:a16="http://schemas.microsoft.com/office/drawing/2014/main" id="{6D5DF2E3-8A8B-AD4D-1E0D-0F317C1F68EF}"/>
              </a:ext>
            </a:extLst>
          </p:cNvPr>
          <p:cNvSpPr txBox="1"/>
          <p:nvPr>
            <p:custDataLst>
              <p:tags r:id="rId9"/>
            </p:custDataLst>
          </p:nvPr>
        </p:nvSpPr>
        <p:spPr>
          <a:xfrm>
            <a:off x="-3139920" y="5434995"/>
            <a:ext cx="2835119" cy="1277273"/>
          </a:xfrm>
          <a:prstGeom prst="rect">
            <a:avLst/>
          </a:prstGeom>
          <a:noFill/>
        </p:spPr>
        <p:txBody>
          <a:bodyPr wrap="square" rtlCol="0">
            <a:spAutoFit/>
          </a:bodyPr>
          <a:lstStyle/>
          <a:p>
            <a:r>
              <a:rPr lang="fr-CA" sz="1100" b="0" i="0">
                <a:effectLst/>
                <a:latin typeface="Inter" panose="02000503000000020004" pitchFamily="2" charset="0"/>
                <a:ea typeface="Inter" panose="02000503000000020004" pitchFamily="2" charset="0"/>
              </a:rPr>
              <a:t>La politique de service à la clientèle permet d’encadrer l’approche et les comportements souhaités des employé(e)s envers les client(e)s. Elle vise à énoncer clairement la qualité de la prestation des services et les valeurs du commerce qui s’y rattachent. </a:t>
            </a:r>
            <a:endParaRPr lang="fr-CA" sz="1100">
              <a:latin typeface="Inter" panose="02000503000000020004" pitchFamily="2" charset="0"/>
              <a:ea typeface="Inter" panose="02000503000000020004" pitchFamily="2" charset="0"/>
            </a:endParaRPr>
          </a:p>
        </p:txBody>
      </p:sp>
      <p:pic>
        <p:nvPicPr>
          <p:cNvPr id="28" name="Picture 3">
            <a:extLst>
              <a:ext uri="{FF2B5EF4-FFF2-40B4-BE49-F238E27FC236}">
                <a16:creationId xmlns:a16="http://schemas.microsoft.com/office/drawing/2014/main" id="{9A3891B7-48A2-37B8-2137-5388DAB9F008}"/>
              </a:ext>
            </a:extLst>
          </p:cNvPr>
          <p:cNvPicPr>
            <a:picLocks noChangeAspect="1" noChangeArrowheads="1"/>
          </p:cNvPicPr>
          <p:nvPr>
            <p:custDataLst>
              <p:tags r:id="rId10"/>
            </p:custDataLst>
          </p:nvPr>
        </p:nvPicPr>
        <p:blipFill>
          <a:blip r:embed="rId12">
            <a:extLst>
              <a:ext uri="{28A0092B-C50C-407E-A947-70E740481C1C}">
                <a14:useLocalDpi xmlns:a14="http://schemas.microsoft.com/office/drawing/2010/main" val="0"/>
              </a:ext>
            </a:extLst>
          </a:blip>
          <a:srcRect/>
          <a:stretch>
            <a:fillRect/>
          </a:stretch>
        </p:blipFill>
        <p:spPr bwMode="auto">
          <a:xfrm>
            <a:off x="-2098499" y="4611125"/>
            <a:ext cx="752275" cy="77582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ECDFD8"/>
        </a:solidFill>
        <a:effectLst/>
      </p:bgPr>
    </p:bg>
    <p:spTree>
      <p:nvGrpSpPr>
        <p:cNvPr id="1" name=""/>
        <p:cNvGrpSpPr/>
        <p:nvPr/>
      </p:nvGrpSpPr>
      <p:grpSpPr>
        <a:xfrm>
          <a:off x="0" y="0"/>
          <a:ext cx="0" cy="0"/>
          <a:chOff x="0" y="0"/>
          <a:chExt cx="0" cy="0"/>
        </a:xfrm>
      </p:grpSpPr>
      <p:grpSp>
        <p:nvGrpSpPr>
          <p:cNvPr id="2" name="Group 2"/>
          <p:cNvGrpSpPr>
            <a:grpSpLocks noGrp="1" noUngrp="1" noRot="1" noMove="1" noResize="1"/>
          </p:cNvGrpSpPr>
          <p:nvPr>
            <p:custDataLst>
              <p:tags r:id="rId1"/>
            </p:custDataLst>
          </p:nvPr>
        </p:nvGrpSpPr>
        <p:grpSpPr>
          <a:xfrm>
            <a:off x="4970156" y="3957732"/>
            <a:ext cx="8347687" cy="182225"/>
            <a:chOff x="0" y="0"/>
            <a:chExt cx="11130250" cy="242966"/>
          </a:xfrm>
        </p:grpSpPr>
        <p:grpSp>
          <p:nvGrpSpPr>
            <p:cNvPr id="3" name="Group 3"/>
            <p:cNvGrpSpPr>
              <a:grpSpLocks noGrp="1" noUngrp="1" noRot="1" noMove="1" noResize="1"/>
            </p:cNvGrpSpPr>
            <p:nvPr/>
          </p:nvGrpSpPr>
          <p:grpSpPr>
            <a:xfrm rot="5400000">
              <a:off x="1269798" y="-1269798"/>
              <a:ext cx="242966" cy="2782562"/>
              <a:chOff x="0" y="0"/>
              <a:chExt cx="188466" cy="2158407"/>
            </a:xfrm>
          </p:grpSpPr>
          <p:sp>
            <p:nvSpPr>
              <p:cNvPr id="4" name="Freeform 4"/>
              <p:cNvSpPr>
                <a:spLocks noGrp="1" noRot="1" noMove="1" noResize="1" noEditPoints="1" noAdjustHandles="1" noChangeArrowheads="1" noChangeShapeType="1"/>
              </p:cNvSpPr>
              <p:nvPr/>
            </p:nvSpPr>
            <p:spPr>
              <a:xfrm>
                <a:off x="0" y="0"/>
                <a:ext cx="188466" cy="2158407"/>
              </a:xfrm>
              <a:custGeom>
                <a:avLst/>
                <a:gdLst/>
                <a:ahLst/>
                <a:cxnLst/>
                <a:rect l="l" t="t" r="r" b="b"/>
                <a:pathLst>
                  <a:path w="188466" h="2158407">
                    <a:moveTo>
                      <a:pt x="0" y="0"/>
                    </a:moveTo>
                    <a:lnTo>
                      <a:pt x="188466" y="0"/>
                    </a:lnTo>
                    <a:lnTo>
                      <a:pt x="188466" y="2158407"/>
                    </a:lnTo>
                    <a:lnTo>
                      <a:pt x="0" y="2158407"/>
                    </a:lnTo>
                    <a:close/>
                  </a:path>
                </a:pathLst>
              </a:custGeom>
              <a:solidFill>
                <a:srgbClr val="EE2E24"/>
              </a:solidFill>
            </p:spPr>
            <p:txBody>
              <a:bodyPr/>
              <a:lstStyle/>
              <a:p>
                <a:endParaRPr lang="fr-CA"/>
              </a:p>
            </p:txBody>
          </p:sp>
        </p:grpSp>
        <p:grpSp>
          <p:nvGrpSpPr>
            <p:cNvPr id="5" name="Group 5"/>
            <p:cNvGrpSpPr>
              <a:grpSpLocks noGrp="1" noUngrp="1" noRot="1" noMove="1" noResize="1"/>
            </p:cNvGrpSpPr>
            <p:nvPr/>
          </p:nvGrpSpPr>
          <p:grpSpPr>
            <a:xfrm rot="5400000">
              <a:off x="4052361" y="-1269798"/>
              <a:ext cx="242966" cy="2782562"/>
              <a:chOff x="0" y="0"/>
              <a:chExt cx="188466" cy="2158407"/>
            </a:xfrm>
          </p:grpSpPr>
          <p:sp>
            <p:nvSpPr>
              <p:cNvPr id="6" name="Freeform 6"/>
              <p:cNvSpPr>
                <a:spLocks noGrp="1" noRot="1" noMove="1" noResize="1" noEditPoints="1" noAdjustHandles="1" noChangeArrowheads="1" noChangeShapeType="1"/>
              </p:cNvSpPr>
              <p:nvPr/>
            </p:nvSpPr>
            <p:spPr>
              <a:xfrm>
                <a:off x="0" y="0"/>
                <a:ext cx="188466" cy="2158407"/>
              </a:xfrm>
              <a:custGeom>
                <a:avLst/>
                <a:gdLst/>
                <a:ahLst/>
                <a:cxnLst/>
                <a:rect l="l" t="t" r="r" b="b"/>
                <a:pathLst>
                  <a:path w="188466" h="2158407">
                    <a:moveTo>
                      <a:pt x="0" y="0"/>
                    </a:moveTo>
                    <a:lnTo>
                      <a:pt x="188466" y="0"/>
                    </a:lnTo>
                    <a:lnTo>
                      <a:pt x="188466" y="2158407"/>
                    </a:lnTo>
                    <a:lnTo>
                      <a:pt x="0" y="2158407"/>
                    </a:lnTo>
                    <a:close/>
                  </a:path>
                </a:pathLst>
              </a:custGeom>
              <a:solidFill>
                <a:srgbClr val="00A76D"/>
              </a:solidFill>
            </p:spPr>
            <p:txBody>
              <a:bodyPr/>
              <a:lstStyle/>
              <a:p>
                <a:endParaRPr lang="fr-CA"/>
              </a:p>
            </p:txBody>
          </p:sp>
        </p:grpSp>
        <p:grpSp>
          <p:nvGrpSpPr>
            <p:cNvPr id="7" name="Group 7"/>
            <p:cNvGrpSpPr>
              <a:grpSpLocks noGrp="1" noUngrp="1" noRot="1" noMove="1" noResize="1"/>
            </p:cNvGrpSpPr>
            <p:nvPr/>
          </p:nvGrpSpPr>
          <p:grpSpPr>
            <a:xfrm rot="5400000">
              <a:off x="6834923" y="-1269798"/>
              <a:ext cx="242966" cy="2782562"/>
              <a:chOff x="0" y="0"/>
              <a:chExt cx="188466" cy="2158407"/>
            </a:xfrm>
          </p:grpSpPr>
          <p:sp>
            <p:nvSpPr>
              <p:cNvPr id="8" name="Freeform 8"/>
              <p:cNvSpPr>
                <a:spLocks noGrp="1" noRot="1" noMove="1" noResize="1" noEditPoints="1" noAdjustHandles="1" noChangeArrowheads="1" noChangeShapeType="1"/>
              </p:cNvSpPr>
              <p:nvPr/>
            </p:nvSpPr>
            <p:spPr>
              <a:xfrm>
                <a:off x="0" y="0"/>
                <a:ext cx="188466" cy="2158407"/>
              </a:xfrm>
              <a:custGeom>
                <a:avLst/>
                <a:gdLst/>
                <a:ahLst/>
                <a:cxnLst/>
                <a:rect l="l" t="t" r="r" b="b"/>
                <a:pathLst>
                  <a:path w="188466" h="2158407">
                    <a:moveTo>
                      <a:pt x="0" y="0"/>
                    </a:moveTo>
                    <a:lnTo>
                      <a:pt x="188466" y="0"/>
                    </a:lnTo>
                    <a:lnTo>
                      <a:pt x="188466" y="2158407"/>
                    </a:lnTo>
                    <a:lnTo>
                      <a:pt x="0" y="2158407"/>
                    </a:lnTo>
                    <a:close/>
                  </a:path>
                </a:pathLst>
              </a:custGeom>
              <a:solidFill>
                <a:srgbClr val="FFD400"/>
              </a:solidFill>
            </p:spPr>
            <p:txBody>
              <a:bodyPr/>
              <a:lstStyle/>
              <a:p>
                <a:endParaRPr lang="fr-CA"/>
              </a:p>
            </p:txBody>
          </p:sp>
        </p:grpSp>
        <p:grpSp>
          <p:nvGrpSpPr>
            <p:cNvPr id="9" name="Group 9"/>
            <p:cNvGrpSpPr>
              <a:grpSpLocks noGrp="1" noUngrp="1" noRot="1" noMove="1" noResize="1"/>
            </p:cNvGrpSpPr>
            <p:nvPr/>
          </p:nvGrpSpPr>
          <p:grpSpPr>
            <a:xfrm rot="5400000">
              <a:off x="9617485" y="-1269798"/>
              <a:ext cx="242966" cy="2782562"/>
              <a:chOff x="0" y="0"/>
              <a:chExt cx="188466" cy="2158407"/>
            </a:xfrm>
          </p:grpSpPr>
          <p:sp>
            <p:nvSpPr>
              <p:cNvPr id="10" name="Freeform 10"/>
              <p:cNvSpPr>
                <a:spLocks noGrp="1" noRot="1" noMove="1" noResize="1" noEditPoints="1" noAdjustHandles="1" noChangeArrowheads="1" noChangeShapeType="1"/>
              </p:cNvSpPr>
              <p:nvPr/>
            </p:nvSpPr>
            <p:spPr>
              <a:xfrm>
                <a:off x="0" y="0"/>
                <a:ext cx="188466" cy="2158407"/>
              </a:xfrm>
              <a:custGeom>
                <a:avLst/>
                <a:gdLst/>
                <a:ahLst/>
                <a:cxnLst/>
                <a:rect l="l" t="t" r="r" b="b"/>
                <a:pathLst>
                  <a:path w="188466" h="2158407">
                    <a:moveTo>
                      <a:pt x="0" y="0"/>
                    </a:moveTo>
                    <a:lnTo>
                      <a:pt x="188466" y="0"/>
                    </a:lnTo>
                    <a:lnTo>
                      <a:pt x="188466" y="2158407"/>
                    </a:lnTo>
                    <a:lnTo>
                      <a:pt x="0" y="2158407"/>
                    </a:lnTo>
                    <a:close/>
                  </a:path>
                </a:pathLst>
              </a:custGeom>
              <a:solidFill>
                <a:srgbClr val="F15822"/>
              </a:solidFill>
            </p:spPr>
            <p:txBody>
              <a:bodyPr/>
              <a:lstStyle/>
              <a:p>
                <a:endParaRPr lang="fr-CA"/>
              </a:p>
            </p:txBody>
          </p:sp>
        </p:grpSp>
      </p:grpSp>
      <p:sp>
        <p:nvSpPr>
          <p:cNvPr id="11" name="Freeform 11"/>
          <p:cNvSpPr>
            <a:spLocks noGrp="1" noRot="1" noMove="1" noResize="1" noEditPoints="1" noAdjustHandles="1" noChangeArrowheads="1" noChangeShapeType="1"/>
          </p:cNvSpPr>
          <p:nvPr>
            <p:custDataLst>
              <p:tags r:id="rId2"/>
            </p:custDataLst>
          </p:nvPr>
        </p:nvSpPr>
        <p:spPr>
          <a:xfrm>
            <a:off x="7684721" y="6500249"/>
            <a:ext cx="3772551" cy="3786751"/>
          </a:xfrm>
          <a:custGeom>
            <a:avLst/>
            <a:gdLst/>
            <a:ahLst/>
            <a:cxnLst/>
            <a:rect l="l" t="t" r="r" b="b"/>
            <a:pathLst>
              <a:path w="3772551" h="3786751">
                <a:moveTo>
                  <a:pt x="0" y="0"/>
                </a:moveTo>
                <a:lnTo>
                  <a:pt x="3772551" y="0"/>
                </a:lnTo>
                <a:lnTo>
                  <a:pt x="3772551" y="3786751"/>
                </a:lnTo>
                <a:lnTo>
                  <a:pt x="0" y="3786751"/>
                </a:lnTo>
                <a:lnTo>
                  <a:pt x="0" y="0"/>
                </a:lnTo>
                <a:close/>
              </a:path>
            </a:pathLst>
          </a:custGeom>
          <a:blipFill>
            <a:blip>
              <a:extLst>
                <a:ext uri="{96DAC541-7B7A-43D3-8B79-37D633B846F1}">
                  <asvg:svgBlip xmlns:asvg="http://schemas.microsoft.com/office/drawing/2016/SVG/main" r:embed="rId11"/>
                </a:ext>
              </a:extLst>
            </a:blip>
            <a:stretch>
              <a:fillRect/>
            </a:stretch>
          </a:blipFill>
        </p:spPr>
        <p:txBody>
          <a:bodyPr/>
          <a:lstStyle/>
          <a:p>
            <a:endParaRPr lang="fr-CA"/>
          </a:p>
        </p:txBody>
      </p:sp>
      <p:sp>
        <p:nvSpPr>
          <p:cNvPr id="12" name="Freeform 12"/>
          <p:cNvSpPr>
            <a:spLocks noGrp="1" noRot="1" noMove="1" noResize="1" noEditPoints="1" noAdjustHandles="1" noChangeArrowheads="1" noChangeShapeType="1"/>
          </p:cNvSpPr>
          <p:nvPr>
            <p:custDataLst>
              <p:tags r:id="rId3"/>
            </p:custDataLst>
          </p:nvPr>
        </p:nvSpPr>
        <p:spPr>
          <a:xfrm>
            <a:off x="1028700" y="6219574"/>
            <a:ext cx="2470961" cy="4067426"/>
          </a:xfrm>
          <a:custGeom>
            <a:avLst/>
            <a:gdLst/>
            <a:ahLst/>
            <a:cxnLst/>
            <a:rect l="l" t="t" r="r" b="b"/>
            <a:pathLst>
              <a:path w="2470961" h="4067426">
                <a:moveTo>
                  <a:pt x="0" y="0"/>
                </a:moveTo>
                <a:lnTo>
                  <a:pt x="2470961" y="0"/>
                </a:lnTo>
                <a:lnTo>
                  <a:pt x="2470961" y="4067426"/>
                </a:lnTo>
                <a:lnTo>
                  <a:pt x="0" y="4067426"/>
                </a:lnTo>
                <a:lnTo>
                  <a:pt x="0" y="0"/>
                </a:lnTo>
                <a:close/>
              </a:path>
            </a:pathLst>
          </a:custGeom>
          <a:blipFill>
            <a:blip>
              <a:extLst>
                <a:ext uri="{96DAC541-7B7A-43D3-8B79-37D633B846F1}">
                  <asvg:svgBlip xmlns:asvg="http://schemas.microsoft.com/office/drawing/2016/SVG/main" r:embed="rId12"/>
                </a:ext>
              </a:extLst>
            </a:blip>
            <a:stretch>
              <a:fillRect/>
            </a:stretch>
          </a:blipFill>
        </p:spPr>
        <p:txBody>
          <a:bodyPr/>
          <a:lstStyle/>
          <a:p>
            <a:endParaRPr lang="fr-CA"/>
          </a:p>
        </p:txBody>
      </p:sp>
      <p:sp>
        <p:nvSpPr>
          <p:cNvPr id="13" name="Freeform 13"/>
          <p:cNvSpPr>
            <a:spLocks noGrp="1" noRot="1" noMove="1" noResize="1" noEditPoints="1" noAdjustHandles="1" noChangeArrowheads="1" noChangeShapeType="1"/>
          </p:cNvSpPr>
          <p:nvPr>
            <p:custDataLst>
              <p:tags r:id="rId4"/>
            </p:custDataLst>
          </p:nvPr>
        </p:nvSpPr>
        <p:spPr>
          <a:xfrm flipH="1">
            <a:off x="3860392" y="6533974"/>
            <a:ext cx="3463598" cy="3719300"/>
          </a:xfrm>
          <a:custGeom>
            <a:avLst/>
            <a:gdLst/>
            <a:ahLst/>
            <a:cxnLst/>
            <a:rect l="l" t="t" r="r" b="b"/>
            <a:pathLst>
              <a:path w="3463598" h="3719300">
                <a:moveTo>
                  <a:pt x="3463598" y="0"/>
                </a:moveTo>
                <a:lnTo>
                  <a:pt x="0" y="0"/>
                </a:lnTo>
                <a:lnTo>
                  <a:pt x="0" y="3719301"/>
                </a:lnTo>
                <a:lnTo>
                  <a:pt x="3463598" y="3719301"/>
                </a:lnTo>
                <a:lnTo>
                  <a:pt x="3463598" y="0"/>
                </a:lnTo>
                <a:close/>
              </a:path>
            </a:pathLst>
          </a:custGeom>
          <a:blipFill>
            <a:blip r:embed="rId13"/>
            <a:stretch>
              <a:fillRect/>
            </a:stretch>
          </a:blipFill>
        </p:spPr>
        <p:txBody>
          <a:bodyPr/>
          <a:lstStyle/>
          <a:p>
            <a:endParaRPr lang="fr-CA"/>
          </a:p>
        </p:txBody>
      </p:sp>
      <p:sp>
        <p:nvSpPr>
          <p:cNvPr id="14" name="Freeform 14"/>
          <p:cNvSpPr>
            <a:spLocks noGrp="1" noRot="1" noMove="1" noResize="1" noEditPoints="1" noAdjustHandles="1" noChangeArrowheads="1" noChangeShapeType="1"/>
          </p:cNvSpPr>
          <p:nvPr>
            <p:custDataLst>
              <p:tags r:id="rId5"/>
            </p:custDataLst>
          </p:nvPr>
        </p:nvSpPr>
        <p:spPr>
          <a:xfrm>
            <a:off x="11542997" y="6219574"/>
            <a:ext cx="4275875" cy="4067426"/>
          </a:xfrm>
          <a:custGeom>
            <a:avLst/>
            <a:gdLst/>
            <a:ahLst/>
            <a:cxnLst/>
            <a:rect l="l" t="t" r="r" b="b"/>
            <a:pathLst>
              <a:path w="4275875" h="4067426">
                <a:moveTo>
                  <a:pt x="0" y="0"/>
                </a:moveTo>
                <a:lnTo>
                  <a:pt x="4275874" y="0"/>
                </a:lnTo>
                <a:lnTo>
                  <a:pt x="4275874" y="4067426"/>
                </a:lnTo>
                <a:lnTo>
                  <a:pt x="0" y="4067426"/>
                </a:lnTo>
                <a:lnTo>
                  <a:pt x="0" y="0"/>
                </a:lnTo>
                <a:close/>
              </a:path>
            </a:pathLst>
          </a:custGeom>
          <a:blipFill>
            <a:blip r:embed="rId14"/>
            <a:stretch>
              <a:fillRect/>
            </a:stretch>
          </a:blipFill>
        </p:spPr>
        <p:txBody>
          <a:bodyPr/>
          <a:lstStyle/>
          <a:p>
            <a:endParaRPr lang="fr-CA"/>
          </a:p>
        </p:txBody>
      </p:sp>
      <p:sp>
        <p:nvSpPr>
          <p:cNvPr id="15" name="Freeform 15"/>
          <p:cNvSpPr>
            <a:spLocks noGrp="1" noRot="1" noMove="1" noResize="1" noEditPoints="1" noAdjustHandles="1" noChangeArrowheads="1" noChangeShapeType="1"/>
          </p:cNvSpPr>
          <p:nvPr>
            <p:custDataLst>
              <p:tags r:id="rId6"/>
            </p:custDataLst>
          </p:nvPr>
        </p:nvSpPr>
        <p:spPr>
          <a:xfrm>
            <a:off x="16319638" y="6915074"/>
            <a:ext cx="1968362" cy="3371926"/>
          </a:xfrm>
          <a:custGeom>
            <a:avLst/>
            <a:gdLst/>
            <a:ahLst/>
            <a:cxnLst/>
            <a:rect l="l" t="t" r="r" b="b"/>
            <a:pathLst>
              <a:path w="1968362" h="3371926">
                <a:moveTo>
                  <a:pt x="0" y="0"/>
                </a:moveTo>
                <a:lnTo>
                  <a:pt x="1968362" y="0"/>
                </a:lnTo>
                <a:lnTo>
                  <a:pt x="1968362" y="3371926"/>
                </a:lnTo>
                <a:lnTo>
                  <a:pt x="0" y="3371926"/>
                </a:lnTo>
                <a:lnTo>
                  <a:pt x="0" y="0"/>
                </a:lnTo>
                <a:close/>
              </a:path>
            </a:pathLst>
          </a:custGeom>
          <a:blipFill>
            <a:blip r:embed="rId15"/>
            <a:stretch>
              <a:fillRect/>
            </a:stretch>
          </a:blipFill>
        </p:spPr>
        <p:txBody>
          <a:bodyPr/>
          <a:lstStyle/>
          <a:p>
            <a:endParaRPr lang="fr-CA"/>
          </a:p>
        </p:txBody>
      </p:sp>
      <p:sp>
        <p:nvSpPr>
          <p:cNvPr id="16" name="TextBox 16"/>
          <p:cNvSpPr txBox="1">
            <a:spLocks noGrp="1" noRot="1" noMove="1" noResize="1" noEditPoints="1" noAdjustHandles="1" noChangeArrowheads="1" noChangeShapeType="1"/>
          </p:cNvSpPr>
          <p:nvPr>
            <p:custDataLst>
              <p:tags r:id="rId7"/>
            </p:custDataLst>
          </p:nvPr>
        </p:nvSpPr>
        <p:spPr>
          <a:xfrm>
            <a:off x="4563587" y="1940150"/>
            <a:ext cx="9160826" cy="1725664"/>
          </a:xfrm>
          <a:prstGeom prst="rect">
            <a:avLst/>
          </a:prstGeom>
        </p:spPr>
        <p:txBody>
          <a:bodyPr lIns="0" tIns="0" rIns="0" bIns="0" rtlCol="0" anchor="t">
            <a:spAutoFit/>
          </a:bodyPr>
          <a:lstStyle/>
          <a:p>
            <a:pPr algn="ctr">
              <a:lnSpc>
                <a:spcPts val="7002"/>
              </a:lnSpc>
            </a:pPr>
            <a:r>
              <a:rPr lang="fr-CA" sz="5001">
                <a:solidFill>
                  <a:srgbClr val="000000"/>
                </a:solidFill>
                <a:latin typeface="Playfair Display Bold"/>
                <a:ea typeface="Playfair Display Bold"/>
                <a:cs typeface="Playfair Display Bold"/>
                <a:sym typeface="Playfair Display Bold"/>
              </a:rPr>
              <a:t>Nous sommes heureux(ses) de t’avoir dans l’équipe !</a:t>
            </a:r>
          </a:p>
        </p:txBody>
      </p:sp>
      <p:grpSp>
        <p:nvGrpSpPr>
          <p:cNvPr id="18" name="Groupe 17">
            <a:extLst>
              <a:ext uri="{FF2B5EF4-FFF2-40B4-BE49-F238E27FC236}">
                <a16:creationId xmlns:a16="http://schemas.microsoft.com/office/drawing/2014/main" id="{38C6ADA0-3E26-76BB-C04A-3C665D136C04}"/>
              </a:ext>
            </a:extLst>
          </p:cNvPr>
          <p:cNvGrpSpPr/>
          <p:nvPr>
            <p:custDataLst>
              <p:tags r:id="rId8"/>
            </p:custDataLst>
          </p:nvPr>
        </p:nvGrpSpPr>
        <p:grpSpPr>
          <a:xfrm>
            <a:off x="-3657600" y="125286"/>
            <a:ext cx="3164980" cy="1640028"/>
            <a:chOff x="-1888376" y="1201654"/>
            <a:chExt cx="1634880" cy="1579804"/>
          </a:xfrm>
          <a:solidFill>
            <a:schemeClr val="bg1">
              <a:lumMod val="75000"/>
            </a:schemeClr>
          </a:solidFill>
        </p:grpSpPr>
        <p:sp>
          <p:nvSpPr>
            <p:cNvPr id="19" name="TextBox 3">
              <a:extLst>
                <a:ext uri="{FF2B5EF4-FFF2-40B4-BE49-F238E27FC236}">
                  <a16:creationId xmlns:a16="http://schemas.microsoft.com/office/drawing/2014/main" id="{762108C0-5063-87BA-1A7A-5DD3DD741A57}"/>
                </a:ext>
              </a:extLst>
            </p:cNvPr>
            <p:cNvSpPr txBox="1"/>
            <p:nvPr/>
          </p:nvSpPr>
          <p:spPr>
            <a:xfrm>
              <a:off x="-1888376" y="1201654"/>
              <a:ext cx="1634880" cy="1579804"/>
            </a:xfrm>
            <a:prstGeom prst="rect">
              <a:avLst/>
            </a:prstGeom>
            <a:grpFill/>
            <a:ln>
              <a:noFill/>
            </a:ln>
          </p:spPr>
          <p:txBody>
            <a:bodyPr wrap="square" lIns="91440" tIns="182880" rIns="91440" bIns="91440" rtlCol="0">
              <a:noAutofit/>
            </a:bodyPr>
            <a:lstStyle/>
            <a:p>
              <a:pPr marL="512064" marR="0">
                <a:lnSpc>
                  <a:spcPct val="107000"/>
                </a:lnSpc>
                <a:spcBef>
                  <a:spcPts val="0"/>
                </a:spcBef>
                <a:spcAft>
                  <a:spcPts val="800"/>
                </a:spcAft>
              </a:pPr>
              <a:endParaRPr lang="en-US" sz="1200">
                <a:solidFill>
                  <a:srgbClr val="00A76D"/>
                </a:solidFill>
                <a:effectLst/>
              </a:endParaRPr>
            </a:p>
          </p:txBody>
        </p:sp>
        <p:sp>
          <p:nvSpPr>
            <p:cNvPr id="20" name="ZoneTexte 19">
              <a:extLst>
                <a:ext uri="{FF2B5EF4-FFF2-40B4-BE49-F238E27FC236}">
                  <a16:creationId xmlns:a16="http://schemas.microsoft.com/office/drawing/2014/main" id="{B26C5A77-9B67-2D6C-EBA6-4401959A0FB4}"/>
                </a:ext>
              </a:extLst>
            </p:cNvPr>
            <p:cNvSpPr txBox="1"/>
            <p:nvPr/>
          </p:nvSpPr>
          <p:spPr>
            <a:xfrm>
              <a:off x="-1888376" y="2154698"/>
              <a:ext cx="1634879" cy="252003"/>
            </a:xfrm>
            <a:prstGeom prst="rect">
              <a:avLst/>
            </a:prstGeom>
            <a:grpFill/>
          </p:spPr>
          <p:txBody>
            <a:bodyPr wrap="square" rtlCol="0">
              <a:spAutoFit/>
            </a:bodyPr>
            <a:lstStyle/>
            <a:p>
              <a:r>
                <a:rPr lang="fr-CA" sz="1100" b="1" i="0">
                  <a:effectLst/>
                  <a:latin typeface="Inter" panose="02000503000000020004" pitchFamily="2" charset="0"/>
                  <a:ea typeface="Inter" panose="02000503000000020004" pitchFamily="2" charset="0"/>
                </a:rPr>
                <a:t>Ajoutez votre logo </a:t>
              </a:r>
              <a:r>
                <a:rPr lang="fr-CA" sz="1100" b="0" i="0">
                  <a:effectLst/>
                  <a:latin typeface="Inter" panose="02000503000000020004" pitchFamily="2" charset="0"/>
                  <a:ea typeface="Inter" panose="02000503000000020004" pitchFamily="2" charset="0"/>
                </a:rPr>
                <a:t>à l’endroit indiqué</a:t>
              </a:r>
              <a:endParaRPr lang="fr-CA" sz="1100">
                <a:latin typeface="Inter" panose="02000503000000020004" pitchFamily="2" charset="0"/>
                <a:ea typeface="Inter" panose="02000503000000020004" pitchFamily="2" charset="0"/>
              </a:endParaRPr>
            </a:p>
          </p:txBody>
        </p:sp>
      </p:grpSp>
      <p:pic>
        <p:nvPicPr>
          <p:cNvPr id="25" name="Graphique 24" descr="Scribble contour">
            <a:extLst>
              <a:ext uri="{FF2B5EF4-FFF2-40B4-BE49-F238E27FC236}">
                <a16:creationId xmlns:a16="http://schemas.microsoft.com/office/drawing/2014/main" id="{0A637E72-8472-AFA6-4AD0-3DA58DFC3EF9}"/>
              </a:ext>
            </a:extLst>
          </p:cNvPr>
          <p:cNvPicPr>
            <a:picLocks noChangeAspect="1"/>
          </p:cNvPicPr>
          <p:nvPr/>
        </p:nvPicPr>
        <p:blipFill>
          <a:blip>
            <a:extLst>
              <a:ext uri="{96DAC541-7B7A-43D3-8B79-37D633B846F1}">
                <asvg:svgBlip xmlns:asvg="http://schemas.microsoft.com/office/drawing/2016/SVG/main" r:embed="rId16"/>
              </a:ext>
            </a:extLst>
          </a:blip>
          <a:stretch>
            <a:fillRect/>
          </a:stretch>
        </p:blipFill>
        <p:spPr>
          <a:xfrm>
            <a:off x="-2358316" y="315785"/>
            <a:ext cx="566410" cy="566410"/>
          </a:xfrm>
          <a:prstGeom prst="rect">
            <a:avLst/>
          </a:prstGeom>
        </p:spPr>
      </p:pic>
      <p:sp>
        <p:nvSpPr>
          <p:cNvPr id="21" name="TextBox 21">
            <a:extLst>
              <a:ext uri="{FF2B5EF4-FFF2-40B4-BE49-F238E27FC236}">
                <a16:creationId xmlns:a16="http://schemas.microsoft.com/office/drawing/2014/main" id="{A0491AA9-79F8-6A2F-BA24-E24B67942F4A}"/>
              </a:ext>
            </a:extLst>
          </p:cNvPr>
          <p:cNvSpPr txBox="1"/>
          <p:nvPr>
            <p:custDataLst>
              <p:tags r:id="rId9"/>
            </p:custDataLst>
          </p:nvPr>
        </p:nvSpPr>
        <p:spPr>
          <a:xfrm>
            <a:off x="16177614" y="489087"/>
            <a:ext cx="1716167" cy="800219"/>
          </a:xfrm>
          <a:prstGeom prst="rect">
            <a:avLst/>
          </a:prstGeom>
        </p:spPr>
        <p:txBody>
          <a:bodyPr wrap="square" lIns="0" tIns="0" rIns="0" bIns="0" rtlCol="0" anchor="t">
            <a:spAutoFit/>
          </a:bodyPr>
          <a:lstStyle/>
          <a:p>
            <a:pPr algn="ctr"/>
            <a:r>
              <a:rPr lang="en-US" sz="1000">
                <a:solidFill>
                  <a:srgbClr val="000000"/>
                </a:solidFill>
                <a:latin typeface="Playfair Display Bold"/>
                <a:ea typeface="Playfair Display Bold"/>
                <a:cs typeface="Playfair Display Bold"/>
                <a:sym typeface="Playfair Display Bold"/>
              </a:rPr>
              <a:t>Ajoutez votre</a:t>
            </a:r>
          </a:p>
          <a:p>
            <a:pPr algn="ctr"/>
            <a:r>
              <a:rPr lang="en-US" sz="4200">
                <a:solidFill>
                  <a:srgbClr val="000000"/>
                </a:solidFill>
                <a:latin typeface="Playfair Display Bold"/>
                <a:ea typeface="Playfair Display Bold"/>
                <a:cs typeface="Playfair Display Bold"/>
                <a:sym typeface="Playfair Display Bold"/>
              </a:rPr>
              <a:t>LOGO</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3E1E1"/>
        </a:solidFill>
        <a:effectLst/>
      </p:bgPr>
    </p:bg>
    <p:spTree>
      <p:nvGrpSpPr>
        <p:cNvPr id="1" name=""/>
        <p:cNvGrpSpPr/>
        <p:nvPr/>
      </p:nvGrpSpPr>
      <p:grpSpPr>
        <a:xfrm>
          <a:off x="0" y="0"/>
          <a:ext cx="0" cy="0"/>
          <a:chOff x="0" y="0"/>
          <a:chExt cx="0" cy="0"/>
        </a:xfrm>
      </p:grpSpPr>
      <p:grpSp>
        <p:nvGrpSpPr>
          <p:cNvPr id="2" name="Group 2"/>
          <p:cNvGrpSpPr>
            <a:grpSpLocks noGrp="1" noUngrp="1" noRot="1" noMove="1" noResize="1"/>
          </p:cNvGrpSpPr>
          <p:nvPr>
            <p:custDataLst>
              <p:tags r:id="rId1"/>
            </p:custDataLst>
          </p:nvPr>
        </p:nvGrpSpPr>
        <p:grpSpPr>
          <a:xfrm>
            <a:off x="404131" y="302304"/>
            <a:ext cx="2827126" cy="1179800"/>
            <a:chOff x="0" y="0"/>
            <a:chExt cx="973846" cy="406400"/>
          </a:xfrm>
        </p:grpSpPr>
        <p:sp>
          <p:nvSpPr>
            <p:cNvPr id="3" name="Freeform 3"/>
            <p:cNvSpPr>
              <a:spLocks noGrp="1" noRot="1" noMove="1" noResize="1" noEditPoints="1" noAdjustHandles="1" noChangeArrowheads="1" noChangeShapeType="1"/>
            </p:cNvSpPr>
            <p:nvPr/>
          </p:nvSpPr>
          <p:spPr>
            <a:xfrm>
              <a:off x="0" y="0"/>
              <a:ext cx="973846" cy="406400"/>
            </a:xfrm>
            <a:custGeom>
              <a:avLst/>
              <a:gdLst/>
              <a:ahLst/>
              <a:cxnLst/>
              <a:rect l="l" t="t" r="r" b="b"/>
              <a:pathLst>
                <a:path w="973846" h="406400">
                  <a:moveTo>
                    <a:pt x="770647" y="0"/>
                  </a:moveTo>
                  <a:cubicBezTo>
                    <a:pt x="882871" y="0"/>
                    <a:pt x="973846" y="90976"/>
                    <a:pt x="973846" y="203200"/>
                  </a:cubicBezTo>
                  <a:cubicBezTo>
                    <a:pt x="973846" y="315424"/>
                    <a:pt x="882871" y="406400"/>
                    <a:pt x="770647" y="406400"/>
                  </a:cubicBezTo>
                  <a:lnTo>
                    <a:pt x="203200" y="406400"/>
                  </a:lnTo>
                  <a:cubicBezTo>
                    <a:pt x="90976" y="406400"/>
                    <a:pt x="0" y="315424"/>
                    <a:pt x="0" y="203200"/>
                  </a:cubicBezTo>
                  <a:cubicBezTo>
                    <a:pt x="0" y="90976"/>
                    <a:pt x="90976" y="0"/>
                    <a:pt x="203200" y="0"/>
                  </a:cubicBezTo>
                  <a:close/>
                </a:path>
              </a:pathLst>
            </a:custGeom>
            <a:solidFill>
              <a:srgbClr val="EE2E24"/>
            </a:solidFill>
          </p:spPr>
          <p:txBody>
            <a:bodyPr/>
            <a:lstStyle/>
            <a:p>
              <a:endParaRPr lang="fr-CA"/>
            </a:p>
          </p:txBody>
        </p:sp>
        <p:sp>
          <p:nvSpPr>
            <p:cNvPr id="4" name="TextBox 4"/>
            <p:cNvSpPr txBox="1">
              <a:spLocks noGrp="1" noRot="1" noMove="1" noResize="1" noEditPoints="1" noAdjustHandles="1" noChangeArrowheads="1" noChangeShapeType="1"/>
            </p:cNvSpPr>
            <p:nvPr/>
          </p:nvSpPr>
          <p:spPr>
            <a:xfrm>
              <a:off x="0" y="-38100"/>
              <a:ext cx="973846" cy="444500"/>
            </a:xfrm>
            <a:prstGeom prst="rect">
              <a:avLst/>
            </a:prstGeom>
          </p:spPr>
          <p:txBody>
            <a:bodyPr lIns="50800" tIns="50800" rIns="50800" bIns="50800" rtlCol="0" anchor="ctr"/>
            <a:lstStyle/>
            <a:p>
              <a:pPr algn="ctr">
                <a:lnSpc>
                  <a:spcPts val="3217"/>
                </a:lnSpc>
              </a:pPr>
              <a:endParaRPr/>
            </a:p>
          </p:txBody>
        </p:sp>
      </p:grpSp>
      <p:sp>
        <p:nvSpPr>
          <p:cNvPr id="5" name="TextBox 5"/>
          <p:cNvSpPr txBox="1">
            <a:spLocks noGrp="1" noRot="1" noMove="1" noResize="1" noEditPoints="1" noAdjustHandles="1" noChangeArrowheads="1" noChangeShapeType="1"/>
          </p:cNvSpPr>
          <p:nvPr>
            <p:custDataLst>
              <p:tags r:id="rId2"/>
            </p:custDataLst>
          </p:nvPr>
        </p:nvSpPr>
        <p:spPr>
          <a:xfrm>
            <a:off x="780564" y="698608"/>
            <a:ext cx="2074258" cy="330092"/>
          </a:xfrm>
          <a:prstGeom prst="rect">
            <a:avLst/>
          </a:prstGeom>
        </p:spPr>
        <p:txBody>
          <a:bodyPr wrap="square" lIns="0" tIns="0" rIns="0" bIns="0" rtlCol="0" anchor="t">
            <a:spAutoFit/>
          </a:bodyPr>
          <a:lstStyle/>
          <a:p>
            <a:pPr algn="ctr">
              <a:lnSpc>
                <a:spcPts val="2799"/>
              </a:lnSpc>
            </a:pPr>
            <a:r>
              <a:rPr lang="en-US" sz="1999">
                <a:solidFill>
                  <a:srgbClr val="FFFFFF"/>
                </a:solidFill>
                <a:latin typeface="Playfair Display Bold"/>
                <a:ea typeface="Playfair Display Bold"/>
                <a:cs typeface="Playfair Display Bold"/>
                <a:sym typeface="Playfair Display Bold"/>
              </a:rPr>
              <a:t>Mot de </a:t>
            </a:r>
            <a:r>
              <a:rPr lang="en-US" sz="1999" err="1">
                <a:solidFill>
                  <a:srgbClr val="FFFFFF"/>
                </a:solidFill>
                <a:latin typeface="Playfair Display Bold"/>
                <a:ea typeface="Playfair Display Bold"/>
                <a:cs typeface="Playfair Display Bold"/>
                <a:sym typeface="Playfair Display Bold"/>
              </a:rPr>
              <a:t>bienvenue</a:t>
            </a:r>
            <a:endParaRPr lang="en-US" sz="1999">
              <a:solidFill>
                <a:srgbClr val="FFFFFF"/>
              </a:solidFill>
              <a:latin typeface="Playfair Display Bold"/>
              <a:ea typeface="Playfair Display Bold"/>
              <a:cs typeface="Playfair Display Bold"/>
              <a:sym typeface="Playfair Display Bold"/>
            </a:endParaRPr>
          </a:p>
        </p:txBody>
      </p:sp>
      <p:sp>
        <p:nvSpPr>
          <p:cNvPr id="6" name="TextBox 6"/>
          <p:cNvSpPr txBox="1"/>
          <p:nvPr>
            <p:custDataLst>
              <p:tags r:id="rId3"/>
            </p:custDataLst>
          </p:nvPr>
        </p:nvSpPr>
        <p:spPr>
          <a:xfrm>
            <a:off x="399174" y="2331529"/>
            <a:ext cx="17489652" cy="7370800"/>
          </a:xfrm>
          <a:prstGeom prst="rect">
            <a:avLst/>
          </a:prstGeom>
        </p:spPr>
        <p:txBody>
          <a:bodyPr lIns="0" tIns="0" rIns="0" bIns="0" rtlCol="0" anchor="t">
            <a:spAutoFit/>
          </a:bodyPr>
          <a:lstStyle/>
          <a:p>
            <a:pPr algn="just">
              <a:lnSpc>
                <a:spcPts val="3431"/>
              </a:lnSpc>
            </a:pPr>
            <a:r>
              <a:rPr lang="fr-CA" sz="2199" spc="-85" dirty="0">
                <a:solidFill>
                  <a:srgbClr val="000000"/>
                </a:solidFill>
                <a:latin typeface="Inter"/>
                <a:ea typeface="Inter"/>
                <a:cs typeface="Inter"/>
                <a:sym typeface="Inter"/>
              </a:rPr>
              <a:t>Bienvenue au sein de notre équipe ! </a:t>
            </a:r>
          </a:p>
          <a:p>
            <a:pPr algn="just">
              <a:lnSpc>
                <a:spcPts val="3431"/>
              </a:lnSpc>
            </a:pPr>
            <a:endParaRPr lang="fr-CA" sz="2199" spc="-85" dirty="0">
              <a:solidFill>
                <a:srgbClr val="000000"/>
              </a:solidFill>
              <a:latin typeface="Inter"/>
              <a:ea typeface="Inter"/>
              <a:cs typeface="Inter"/>
              <a:sym typeface="Inter"/>
            </a:endParaRPr>
          </a:p>
          <a:p>
            <a:pPr algn="just">
              <a:lnSpc>
                <a:spcPts val="3431"/>
              </a:lnSpc>
            </a:pPr>
            <a:r>
              <a:rPr lang="fr-CA" sz="2199" spc="-85" dirty="0">
                <a:solidFill>
                  <a:srgbClr val="000000"/>
                </a:solidFill>
                <a:latin typeface="Inter"/>
                <a:ea typeface="Inter"/>
                <a:cs typeface="Inter"/>
                <a:sym typeface="Inter"/>
              </a:rPr>
              <a:t>Pour vous permettre de mieux connaître notre commerce, nous vous remettons ce manuel de l’employé(e) en guise de bienvenue. Nous sommes très heureux(ses) de vous compter parmi nous ! </a:t>
            </a:r>
          </a:p>
          <a:p>
            <a:pPr algn="just">
              <a:lnSpc>
                <a:spcPts val="3431"/>
              </a:lnSpc>
            </a:pPr>
            <a:endParaRPr lang="fr-CA" sz="2199" spc="-85" dirty="0">
              <a:solidFill>
                <a:srgbClr val="000000"/>
              </a:solidFill>
              <a:latin typeface="Inter"/>
              <a:ea typeface="Inter"/>
              <a:cs typeface="Inter"/>
              <a:sym typeface="Inter"/>
            </a:endParaRPr>
          </a:p>
          <a:p>
            <a:pPr algn="just">
              <a:lnSpc>
                <a:spcPts val="3431"/>
              </a:lnSpc>
            </a:pPr>
            <a:r>
              <a:rPr lang="fr-CA" sz="2199" spc="-85" dirty="0">
                <a:solidFill>
                  <a:srgbClr val="000000"/>
                </a:solidFill>
                <a:latin typeface="Inter"/>
                <a:ea typeface="Inter"/>
                <a:cs typeface="Inter"/>
                <a:sym typeface="Inter"/>
              </a:rPr>
              <a:t>Au fil des pages, vous en apprendrez davantage sur notre commerce, ses attentes et ses politiques, ainsi que sur les avantages dont vous bénéficiez comme employé(e) et sur plusieurs aspects de notre fonctionnement. </a:t>
            </a:r>
          </a:p>
          <a:p>
            <a:pPr algn="just">
              <a:lnSpc>
                <a:spcPts val="3431"/>
              </a:lnSpc>
            </a:pPr>
            <a:endParaRPr lang="fr-CA" sz="2199" spc="-85" dirty="0">
              <a:solidFill>
                <a:srgbClr val="000000"/>
              </a:solidFill>
              <a:latin typeface="Inter"/>
              <a:ea typeface="Inter"/>
              <a:cs typeface="Inter"/>
              <a:sym typeface="Inter"/>
            </a:endParaRPr>
          </a:p>
          <a:p>
            <a:pPr algn="just">
              <a:lnSpc>
                <a:spcPts val="3431"/>
              </a:lnSpc>
            </a:pPr>
            <a:r>
              <a:rPr lang="fr-CA" sz="2199" spc="-85" dirty="0">
                <a:solidFill>
                  <a:srgbClr val="000000"/>
                </a:solidFill>
                <a:latin typeface="Inter"/>
                <a:ea typeface="Inter"/>
                <a:cs typeface="Inter"/>
                <a:sym typeface="Inter"/>
              </a:rPr>
              <a:t>Si vous désirez obtenir de plus amples informations, veuillez communiquer avec votre superviseur(e) immédiat(e). </a:t>
            </a:r>
          </a:p>
          <a:p>
            <a:pPr algn="just">
              <a:lnSpc>
                <a:spcPts val="3431"/>
              </a:lnSpc>
            </a:pPr>
            <a:endParaRPr lang="fr-CA" sz="2199" spc="-85" dirty="0">
              <a:solidFill>
                <a:srgbClr val="000000"/>
              </a:solidFill>
              <a:latin typeface="Inter"/>
              <a:ea typeface="Inter"/>
              <a:cs typeface="Inter"/>
              <a:sym typeface="Inter"/>
            </a:endParaRPr>
          </a:p>
          <a:p>
            <a:pPr algn="just">
              <a:lnSpc>
                <a:spcPts val="3431"/>
              </a:lnSpc>
            </a:pPr>
            <a:r>
              <a:rPr lang="fr-CA" sz="2199" spc="-85" dirty="0">
                <a:solidFill>
                  <a:srgbClr val="000000"/>
                </a:solidFill>
                <a:latin typeface="Inter Italics"/>
                <a:ea typeface="Inter Italics"/>
                <a:cs typeface="Inter Italics"/>
                <a:sym typeface="Inter Italics"/>
              </a:rPr>
              <a:t>Précisons que les conventions collectives, contrats d’assurance, nouvelles législations ou tous documents officiels ont préséance sur l’information qui se trouve dans le présent document en cas d’incompatibilité </a:t>
            </a:r>
            <a:r>
              <a:rPr lang="fr-CA" sz="2199" spc="-85">
                <a:solidFill>
                  <a:srgbClr val="000000"/>
                </a:solidFill>
                <a:latin typeface="Inter Italics"/>
                <a:ea typeface="Inter Italics"/>
                <a:cs typeface="Inter Italics"/>
                <a:sym typeface="Inter Italics"/>
              </a:rPr>
              <a:t>ou de divergence.</a:t>
            </a:r>
            <a:endParaRPr lang="fr-CA" sz="2199" spc="-85" dirty="0">
              <a:solidFill>
                <a:srgbClr val="000000"/>
              </a:solidFill>
              <a:latin typeface="Inter Italics"/>
              <a:ea typeface="Inter Italics"/>
              <a:cs typeface="Inter Italics"/>
              <a:sym typeface="Inter Italics"/>
            </a:endParaRPr>
          </a:p>
          <a:p>
            <a:pPr algn="just">
              <a:lnSpc>
                <a:spcPts val="3431"/>
              </a:lnSpc>
            </a:pPr>
            <a:r>
              <a:rPr lang="fr-CA" sz="2199" spc="-85" dirty="0">
                <a:solidFill>
                  <a:srgbClr val="000000"/>
                </a:solidFill>
                <a:latin typeface="Inter"/>
                <a:ea typeface="Inter"/>
                <a:cs typeface="Inter"/>
                <a:sym typeface="Inter"/>
              </a:rPr>
              <a:t>Cordialement, </a:t>
            </a:r>
          </a:p>
          <a:p>
            <a:pPr algn="l">
              <a:lnSpc>
                <a:spcPts val="3431"/>
              </a:lnSpc>
            </a:pPr>
            <a:endParaRPr lang="fr-CA" sz="2199" spc="-85" dirty="0">
              <a:solidFill>
                <a:srgbClr val="000000"/>
              </a:solidFill>
              <a:latin typeface="Inter"/>
              <a:ea typeface="Inter"/>
              <a:cs typeface="Inter"/>
              <a:sym typeface="Inter"/>
            </a:endParaRPr>
          </a:p>
          <a:p>
            <a:pPr algn="l">
              <a:lnSpc>
                <a:spcPts val="3431"/>
              </a:lnSpc>
            </a:pPr>
            <a:r>
              <a:rPr lang="fr-CA" sz="2199" spc="-85" dirty="0">
                <a:highlight>
                  <a:srgbClr val="00FF00"/>
                </a:highlight>
                <a:latin typeface="Inter"/>
                <a:ea typeface="Inter"/>
                <a:cs typeface="Inter"/>
                <a:sym typeface="Inter"/>
              </a:rPr>
              <a:t>[Nom du(de la) Responsable] </a:t>
            </a:r>
          </a:p>
          <a:p>
            <a:pPr algn="l">
              <a:lnSpc>
                <a:spcPts val="3431"/>
              </a:lnSpc>
            </a:pPr>
            <a:r>
              <a:rPr lang="fr-CA" sz="2199" spc="-85" dirty="0">
                <a:highlight>
                  <a:srgbClr val="00FF00"/>
                </a:highlight>
                <a:latin typeface="Inter"/>
                <a:ea typeface="Inter"/>
                <a:cs typeface="Inter"/>
                <a:sym typeface="Inter"/>
              </a:rPr>
              <a:t>[Poste] </a:t>
            </a:r>
          </a:p>
          <a:p>
            <a:pPr algn="l">
              <a:lnSpc>
                <a:spcPts val="3431"/>
              </a:lnSpc>
            </a:pPr>
            <a:r>
              <a:rPr lang="fr-CA" sz="2199" spc="-85" dirty="0">
                <a:highlight>
                  <a:srgbClr val="00FF00"/>
                </a:highlight>
                <a:latin typeface="Inter"/>
                <a:ea typeface="Inter"/>
                <a:cs typeface="Inter"/>
                <a:sym typeface="Inter"/>
              </a:rPr>
              <a:t>[Signature manuscrite] </a:t>
            </a:r>
          </a:p>
        </p:txBody>
      </p:sp>
      <p:sp>
        <p:nvSpPr>
          <p:cNvPr id="7" name="TextBox 7"/>
          <p:cNvSpPr txBox="1"/>
          <p:nvPr>
            <p:custDataLst>
              <p:tags r:id="rId4"/>
            </p:custDataLst>
          </p:nvPr>
        </p:nvSpPr>
        <p:spPr>
          <a:xfrm>
            <a:off x="16329734" y="489087"/>
            <a:ext cx="1564048" cy="712443"/>
          </a:xfrm>
          <a:prstGeom prst="rect">
            <a:avLst/>
          </a:prstGeom>
        </p:spPr>
        <p:txBody>
          <a:bodyPr lIns="0" tIns="0" rIns="0" bIns="0" rtlCol="0" anchor="t">
            <a:spAutoFit/>
          </a:bodyPr>
          <a:lstStyle/>
          <a:p>
            <a:pPr algn="ctr">
              <a:lnSpc>
                <a:spcPts val="5880"/>
              </a:lnSpc>
            </a:pPr>
            <a:r>
              <a:rPr lang="en-US" sz="4200">
                <a:solidFill>
                  <a:srgbClr val="000000"/>
                </a:solidFill>
                <a:latin typeface="Playfair Display Bold"/>
                <a:ea typeface="Playfair Display Bold"/>
                <a:cs typeface="Playfair Display Bold"/>
                <a:sym typeface="Playfair Display Bold"/>
              </a:rPr>
              <a:t>LOGO</a:t>
            </a:r>
          </a:p>
        </p:txBody>
      </p:sp>
      <p:sp>
        <p:nvSpPr>
          <p:cNvPr id="23" name="Espace réservé du numéro de diapositive 22">
            <a:extLst>
              <a:ext uri="{FF2B5EF4-FFF2-40B4-BE49-F238E27FC236}">
                <a16:creationId xmlns:a16="http://schemas.microsoft.com/office/drawing/2014/main" id="{07B51E3F-E767-5CCE-9B30-213A489C7476}"/>
              </a:ext>
            </a:extLst>
          </p:cNvPr>
          <p:cNvSpPr>
            <a:spLocks noGrp="1" noRot="1" noMove="1" noResize="1" noEditPoints="1" noAdjustHandles="1" noChangeArrowheads="1" noChangeShapeType="1"/>
          </p:cNvSpPr>
          <p:nvPr>
            <p:ph type="sldNum" sz="quarter" idx="12"/>
            <p:custDataLst>
              <p:tags r:id="rId5"/>
            </p:custDataLst>
          </p:nvPr>
        </p:nvSpPr>
        <p:spPr/>
        <p:txBody>
          <a:bodyPr/>
          <a:lstStyle/>
          <a:p>
            <a:fld id="{B6F15528-21DE-4FAA-801E-634DDDAF4B2B}" type="slidenum">
              <a:rPr lang="en-US" smtClean="0"/>
              <a:pPr/>
              <a:t>4</a:t>
            </a:fld>
            <a:endParaRPr lang="en-US"/>
          </a:p>
        </p:txBody>
      </p:sp>
      <p:grpSp>
        <p:nvGrpSpPr>
          <p:cNvPr id="8" name="Groupe 7">
            <a:extLst>
              <a:ext uri="{FF2B5EF4-FFF2-40B4-BE49-F238E27FC236}">
                <a16:creationId xmlns:a16="http://schemas.microsoft.com/office/drawing/2014/main" id="{555298F2-C68F-22AC-9610-7BFEC56EA195}"/>
              </a:ext>
            </a:extLst>
          </p:cNvPr>
          <p:cNvGrpSpPr/>
          <p:nvPr>
            <p:custDataLst>
              <p:tags r:id="rId6"/>
            </p:custDataLst>
          </p:nvPr>
        </p:nvGrpSpPr>
        <p:grpSpPr>
          <a:xfrm>
            <a:off x="-3850780" y="150673"/>
            <a:ext cx="3562380" cy="1640028"/>
            <a:chOff x="-1888376" y="1201654"/>
            <a:chExt cx="1634880" cy="1579804"/>
          </a:xfrm>
          <a:solidFill>
            <a:schemeClr val="bg1">
              <a:lumMod val="75000"/>
            </a:schemeClr>
          </a:solidFill>
        </p:grpSpPr>
        <p:sp>
          <p:nvSpPr>
            <p:cNvPr id="9" name="TextBox 3">
              <a:extLst>
                <a:ext uri="{FF2B5EF4-FFF2-40B4-BE49-F238E27FC236}">
                  <a16:creationId xmlns:a16="http://schemas.microsoft.com/office/drawing/2014/main" id="{9B1307A7-DC9C-7CB5-2E52-B82AE166C19E}"/>
                </a:ext>
              </a:extLst>
            </p:cNvPr>
            <p:cNvSpPr txBox="1"/>
            <p:nvPr/>
          </p:nvSpPr>
          <p:spPr>
            <a:xfrm>
              <a:off x="-1888376" y="1201654"/>
              <a:ext cx="1634880" cy="1579804"/>
            </a:xfrm>
            <a:prstGeom prst="rect">
              <a:avLst/>
            </a:prstGeom>
            <a:grpFill/>
            <a:ln>
              <a:noFill/>
            </a:ln>
          </p:spPr>
          <p:txBody>
            <a:bodyPr wrap="square" lIns="91440" tIns="182880" rIns="91440" bIns="91440" rtlCol="0">
              <a:noAutofit/>
            </a:bodyPr>
            <a:lstStyle/>
            <a:p>
              <a:pPr marL="512064" marR="0">
                <a:lnSpc>
                  <a:spcPct val="107000"/>
                </a:lnSpc>
                <a:spcBef>
                  <a:spcPts val="0"/>
                </a:spcBef>
                <a:spcAft>
                  <a:spcPts val="800"/>
                </a:spcAft>
              </a:pPr>
              <a:endParaRPr lang="en-US" sz="1200">
                <a:solidFill>
                  <a:srgbClr val="00A76D"/>
                </a:solidFill>
                <a:effectLst/>
              </a:endParaRPr>
            </a:p>
          </p:txBody>
        </p:sp>
        <p:sp>
          <p:nvSpPr>
            <p:cNvPr id="10" name="ZoneTexte 9">
              <a:extLst>
                <a:ext uri="{FF2B5EF4-FFF2-40B4-BE49-F238E27FC236}">
                  <a16:creationId xmlns:a16="http://schemas.microsoft.com/office/drawing/2014/main" id="{E359B1F1-55D9-03E4-0F17-ACADC3B4B5AC}"/>
                </a:ext>
              </a:extLst>
            </p:cNvPr>
            <p:cNvSpPr txBox="1"/>
            <p:nvPr/>
          </p:nvSpPr>
          <p:spPr>
            <a:xfrm>
              <a:off x="-1888376" y="2154698"/>
              <a:ext cx="1634879" cy="252003"/>
            </a:xfrm>
            <a:prstGeom prst="rect">
              <a:avLst/>
            </a:prstGeom>
            <a:grpFill/>
          </p:spPr>
          <p:txBody>
            <a:bodyPr wrap="square" rtlCol="0">
              <a:spAutoFit/>
            </a:bodyPr>
            <a:lstStyle/>
            <a:p>
              <a:r>
                <a:rPr lang="fr-CA" sz="1100" b="1" i="0">
                  <a:effectLst/>
                  <a:latin typeface="Inter" panose="02000503000000020004" pitchFamily="2" charset="0"/>
                  <a:ea typeface="Inter" panose="02000503000000020004" pitchFamily="2" charset="0"/>
                </a:rPr>
                <a:t>Ajoutez votre logo </a:t>
              </a:r>
              <a:r>
                <a:rPr lang="fr-CA" sz="1100" b="0" i="0">
                  <a:effectLst/>
                  <a:latin typeface="Inter" panose="02000503000000020004" pitchFamily="2" charset="0"/>
                  <a:ea typeface="Inter" panose="02000503000000020004" pitchFamily="2" charset="0"/>
                </a:rPr>
                <a:t>à l’endroit indiqué</a:t>
              </a:r>
              <a:endParaRPr lang="fr-CA" sz="1100">
                <a:latin typeface="Inter" panose="02000503000000020004" pitchFamily="2" charset="0"/>
                <a:ea typeface="Inter" panose="02000503000000020004" pitchFamily="2" charset="0"/>
              </a:endParaRPr>
            </a:p>
          </p:txBody>
        </p:sp>
      </p:grpSp>
      <p:grpSp>
        <p:nvGrpSpPr>
          <p:cNvPr id="12" name="Groupe 11">
            <a:extLst>
              <a:ext uri="{FF2B5EF4-FFF2-40B4-BE49-F238E27FC236}">
                <a16:creationId xmlns:a16="http://schemas.microsoft.com/office/drawing/2014/main" id="{B3FA7926-7C42-FC58-4A85-7FB14D767E50}"/>
              </a:ext>
            </a:extLst>
          </p:cNvPr>
          <p:cNvGrpSpPr/>
          <p:nvPr>
            <p:custDataLst>
              <p:tags r:id="rId7"/>
            </p:custDataLst>
          </p:nvPr>
        </p:nvGrpSpPr>
        <p:grpSpPr>
          <a:xfrm>
            <a:off x="-3838080" y="7962900"/>
            <a:ext cx="3562380" cy="1640028"/>
            <a:chOff x="-1888376" y="1201654"/>
            <a:chExt cx="1634880" cy="1579804"/>
          </a:xfrm>
          <a:solidFill>
            <a:schemeClr val="bg1">
              <a:lumMod val="75000"/>
            </a:schemeClr>
          </a:solidFill>
        </p:grpSpPr>
        <p:sp>
          <p:nvSpPr>
            <p:cNvPr id="13" name="TextBox 3">
              <a:extLst>
                <a:ext uri="{FF2B5EF4-FFF2-40B4-BE49-F238E27FC236}">
                  <a16:creationId xmlns:a16="http://schemas.microsoft.com/office/drawing/2014/main" id="{4F4909E8-CAA3-C356-6530-16A544869164}"/>
                </a:ext>
              </a:extLst>
            </p:cNvPr>
            <p:cNvSpPr txBox="1"/>
            <p:nvPr/>
          </p:nvSpPr>
          <p:spPr>
            <a:xfrm>
              <a:off x="-1888376" y="1201654"/>
              <a:ext cx="1634880" cy="1579804"/>
            </a:xfrm>
            <a:prstGeom prst="rect">
              <a:avLst/>
            </a:prstGeom>
            <a:grpFill/>
            <a:ln>
              <a:noFill/>
            </a:ln>
          </p:spPr>
          <p:txBody>
            <a:bodyPr wrap="square" lIns="91440" tIns="182880" rIns="91440" bIns="91440" rtlCol="0">
              <a:noAutofit/>
            </a:bodyPr>
            <a:lstStyle/>
            <a:p>
              <a:pPr marL="512064" marR="0">
                <a:lnSpc>
                  <a:spcPct val="107000"/>
                </a:lnSpc>
                <a:spcBef>
                  <a:spcPts val="0"/>
                </a:spcBef>
                <a:spcAft>
                  <a:spcPts val="800"/>
                </a:spcAft>
              </a:pPr>
              <a:endParaRPr lang="en-US" sz="1200">
                <a:solidFill>
                  <a:srgbClr val="00A76D"/>
                </a:solidFill>
                <a:effectLst/>
              </a:endParaRPr>
            </a:p>
          </p:txBody>
        </p:sp>
        <p:sp>
          <p:nvSpPr>
            <p:cNvPr id="14" name="ZoneTexte 13">
              <a:extLst>
                <a:ext uri="{FF2B5EF4-FFF2-40B4-BE49-F238E27FC236}">
                  <a16:creationId xmlns:a16="http://schemas.microsoft.com/office/drawing/2014/main" id="{E8230298-05CA-16B1-6164-A6099854836B}"/>
                </a:ext>
              </a:extLst>
            </p:cNvPr>
            <p:cNvSpPr txBox="1"/>
            <p:nvPr/>
          </p:nvSpPr>
          <p:spPr>
            <a:xfrm>
              <a:off x="-1888376" y="2154698"/>
              <a:ext cx="1634879" cy="415064"/>
            </a:xfrm>
            <a:prstGeom prst="rect">
              <a:avLst/>
            </a:prstGeom>
            <a:grpFill/>
          </p:spPr>
          <p:txBody>
            <a:bodyPr wrap="square" rtlCol="0">
              <a:spAutoFit/>
            </a:bodyPr>
            <a:lstStyle/>
            <a:p>
              <a:r>
                <a:rPr lang="fr-CA" sz="1100" i="0">
                  <a:effectLst/>
                  <a:latin typeface="Inter" panose="02000503000000020004" pitchFamily="2" charset="0"/>
                  <a:ea typeface="Inter" panose="02000503000000020004" pitchFamily="2" charset="0"/>
                </a:rPr>
                <a:t>Complétez toutes les parties </a:t>
              </a:r>
              <a:r>
                <a:rPr lang="fr-CA" sz="1100" b="1" i="0">
                  <a:effectLst/>
                  <a:latin typeface="Inter" panose="02000503000000020004" pitchFamily="2" charset="0"/>
                  <a:ea typeface="Inter" panose="02000503000000020004" pitchFamily="2" charset="0"/>
                </a:rPr>
                <a:t>surlignées en vert du manuel</a:t>
              </a:r>
              <a:endParaRPr lang="fr-CA" sz="1100" b="1">
                <a:latin typeface="Inter" panose="02000503000000020004" pitchFamily="2" charset="0"/>
                <a:ea typeface="Inter" panose="02000503000000020004" pitchFamily="2" charset="0"/>
              </a:endParaRPr>
            </a:p>
          </p:txBody>
        </p:sp>
      </p:grpSp>
      <p:pic>
        <p:nvPicPr>
          <p:cNvPr id="25" name="Graphique 24" descr="Scribble contour">
            <a:extLst>
              <a:ext uri="{FF2B5EF4-FFF2-40B4-BE49-F238E27FC236}">
                <a16:creationId xmlns:a16="http://schemas.microsoft.com/office/drawing/2014/main" id="{8DFB9C79-BAD1-0D7D-C4E8-C13566465BD2}"/>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2385834" y="284513"/>
            <a:ext cx="566410" cy="566410"/>
          </a:xfrm>
          <a:prstGeom prst="rect">
            <a:avLst/>
          </a:prstGeom>
        </p:spPr>
      </p:pic>
      <p:pic>
        <p:nvPicPr>
          <p:cNvPr id="29" name="Graphique 28" descr="Scribble contour">
            <a:extLst>
              <a:ext uri="{FF2B5EF4-FFF2-40B4-BE49-F238E27FC236}">
                <a16:creationId xmlns:a16="http://schemas.microsoft.com/office/drawing/2014/main" id="{3535DC26-D3B9-36E4-6EF8-89D804941DFE}"/>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2305320" y="8148844"/>
            <a:ext cx="566410" cy="56641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3E1E1"/>
        </a:solidFill>
        <a:effectLst/>
      </p:bgPr>
    </p:bg>
    <p:spTree>
      <p:nvGrpSpPr>
        <p:cNvPr id="1" name=""/>
        <p:cNvGrpSpPr/>
        <p:nvPr/>
      </p:nvGrpSpPr>
      <p:grpSpPr>
        <a:xfrm>
          <a:off x="0" y="0"/>
          <a:ext cx="0" cy="0"/>
          <a:chOff x="0" y="0"/>
          <a:chExt cx="0" cy="0"/>
        </a:xfrm>
      </p:grpSpPr>
      <p:grpSp>
        <p:nvGrpSpPr>
          <p:cNvPr id="2" name="Group 2"/>
          <p:cNvGrpSpPr>
            <a:grpSpLocks noGrp="1" noUngrp="1" noRot="1" noMove="1" noResize="1"/>
          </p:cNvGrpSpPr>
          <p:nvPr/>
        </p:nvGrpSpPr>
        <p:grpSpPr>
          <a:xfrm>
            <a:off x="404131" y="302304"/>
            <a:ext cx="2827126" cy="1179800"/>
            <a:chOff x="0" y="0"/>
            <a:chExt cx="973846" cy="406400"/>
          </a:xfrm>
        </p:grpSpPr>
        <p:sp>
          <p:nvSpPr>
            <p:cNvPr id="3" name="Freeform 3"/>
            <p:cNvSpPr>
              <a:spLocks noGrp="1" noRot="1" noMove="1" noResize="1" noEditPoints="1" noAdjustHandles="1" noChangeArrowheads="1" noChangeShapeType="1"/>
            </p:cNvSpPr>
            <p:nvPr/>
          </p:nvSpPr>
          <p:spPr>
            <a:xfrm>
              <a:off x="0" y="0"/>
              <a:ext cx="973846" cy="406400"/>
            </a:xfrm>
            <a:custGeom>
              <a:avLst/>
              <a:gdLst/>
              <a:ahLst/>
              <a:cxnLst/>
              <a:rect l="l" t="t" r="r" b="b"/>
              <a:pathLst>
                <a:path w="973846" h="406400">
                  <a:moveTo>
                    <a:pt x="770647" y="0"/>
                  </a:moveTo>
                  <a:cubicBezTo>
                    <a:pt x="882871" y="0"/>
                    <a:pt x="973846" y="90976"/>
                    <a:pt x="973846" y="203200"/>
                  </a:cubicBezTo>
                  <a:cubicBezTo>
                    <a:pt x="973846" y="315424"/>
                    <a:pt x="882871" y="406400"/>
                    <a:pt x="770647" y="406400"/>
                  </a:cubicBezTo>
                  <a:lnTo>
                    <a:pt x="203200" y="406400"/>
                  </a:lnTo>
                  <a:cubicBezTo>
                    <a:pt x="90976" y="406400"/>
                    <a:pt x="0" y="315424"/>
                    <a:pt x="0" y="203200"/>
                  </a:cubicBezTo>
                  <a:cubicBezTo>
                    <a:pt x="0" y="90976"/>
                    <a:pt x="90976" y="0"/>
                    <a:pt x="203200" y="0"/>
                  </a:cubicBezTo>
                  <a:close/>
                </a:path>
              </a:pathLst>
            </a:custGeom>
            <a:solidFill>
              <a:srgbClr val="EE2E24"/>
            </a:solidFill>
          </p:spPr>
          <p:txBody>
            <a:bodyPr/>
            <a:lstStyle/>
            <a:p>
              <a:endParaRPr lang="fr-CA"/>
            </a:p>
          </p:txBody>
        </p:sp>
        <p:sp>
          <p:nvSpPr>
            <p:cNvPr id="4" name="TextBox 4"/>
            <p:cNvSpPr txBox="1">
              <a:spLocks noGrp="1" noRot="1" noMove="1" noResize="1" noEditPoints="1" noAdjustHandles="1" noChangeArrowheads="1" noChangeShapeType="1"/>
            </p:cNvSpPr>
            <p:nvPr/>
          </p:nvSpPr>
          <p:spPr>
            <a:xfrm>
              <a:off x="0" y="-38100"/>
              <a:ext cx="973846" cy="444500"/>
            </a:xfrm>
            <a:prstGeom prst="rect">
              <a:avLst/>
            </a:prstGeom>
          </p:spPr>
          <p:txBody>
            <a:bodyPr lIns="50800" tIns="50800" rIns="50800" bIns="50800" rtlCol="0" anchor="ctr"/>
            <a:lstStyle/>
            <a:p>
              <a:pPr algn="ctr">
                <a:lnSpc>
                  <a:spcPts val="3217"/>
                </a:lnSpc>
              </a:pPr>
              <a:endParaRPr/>
            </a:p>
          </p:txBody>
        </p:sp>
      </p:grpSp>
      <p:sp>
        <p:nvSpPr>
          <p:cNvPr id="5" name="AutoShape 5"/>
          <p:cNvSpPr/>
          <p:nvPr/>
        </p:nvSpPr>
        <p:spPr>
          <a:xfrm>
            <a:off x="7432402" y="4382826"/>
            <a:ext cx="0" cy="477675"/>
          </a:xfrm>
          <a:prstGeom prst="line">
            <a:avLst/>
          </a:prstGeom>
          <a:ln w="38100" cap="flat">
            <a:solidFill>
              <a:srgbClr val="000000"/>
            </a:solidFill>
            <a:prstDash val="solid"/>
            <a:headEnd type="none" w="sm" len="sm"/>
            <a:tailEnd type="none" w="sm" len="sm"/>
          </a:ln>
        </p:spPr>
        <p:txBody>
          <a:bodyPr/>
          <a:lstStyle/>
          <a:p>
            <a:endParaRPr lang="fr-CA"/>
          </a:p>
        </p:txBody>
      </p:sp>
      <p:sp>
        <p:nvSpPr>
          <p:cNvPr id="6" name="AutoShape 6"/>
          <p:cNvSpPr>
            <a:spLocks noGrp="1" noRot="1" noMove="1" noResize="1" noEditPoints="1" noAdjustHandles="1" noChangeArrowheads="1" noChangeShapeType="1"/>
          </p:cNvSpPr>
          <p:nvPr/>
        </p:nvSpPr>
        <p:spPr>
          <a:xfrm>
            <a:off x="3650619" y="6194928"/>
            <a:ext cx="0" cy="477675"/>
          </a:xfrm>
          <a:prstGeom prst="line">
            <a:avLst/>
          </a:prstGeom>
          <a:ln w="38100" cap="flat">
            <a:solidFill>
              <a:srgbClr val="000000"/>
            </a:solidFill>
            <a:prstDash val="solid"/>
            <a:headEnd type="none" w="sm" len="sm"/>
            <a:tailEnd type="none" w="sm" len="sm"/>
          </a:ln>
        </p:spPr>
        <p:txBody>
          <a:bodyPr/>
          <a:lstStyle/>
          <a:p>
            <a:endParaRPr lang="fr-CA"/>
          </a:p>
        </p:txBody>
      </p:sp>
      <p:sp>
        <p:nvSpPr>
          <p:cNvPr id="7" name="AutoShape 7"/>
          <p:cNvSpPr/>
          <p:nvPr/>
        </p:nvSpPr>
        <p:spPr>
          <a:xfrm>
            <a:off x="10925844" y="2850322"/>
            <a:ext cx="0" cy="477675"/>
          </a:xfrm>
          <a:prstGeom prst="line">
            <a:avLst/>
          </a:prstGeom>
          <a:ln w="38100" cap="flat">
            <a:solidFill>
              <a:srgbClr val="000000"/>
            </a:solidFill>
            <a:prstDash val="solid"/>
            <a:headEnd type="none" w="sm" len="sm"/>
            <a:tailEnd type="none" w="sm" len="sm"/>
          </a:ln>
        </p:spPr>
        <p:txBody>
          <a:bodyPr/>
          <a:lstStyle/>
          <a:p>
            <a:endParaRPr lang="fr-CA"/>
          </a:p>
        </p:txBody>
      </p:sp>
      <p:sp>
        <p:nvSpPr>
          <p:cNvPr id="8" name="AutoShape 8"/>
          <p:cNvSpPr/>
          <p:nvPr/>
        </p:nvSpPr>
        <p:spPr>
          <a:xfrm flipH="1">
            <a:off x="13781781" y="2629348"/>
            <a:ext cx="3329977" cy="84445"/>
          </a:xfrm>
          <a:prstGeom prst="line">
            <a:avLst/>
          </a:prstGeom>
          <a:ln w="38100" cap="flat">
            <a:solidFill>
              <a:srgbClr val="000000"/>
            </a:solidFill>
            <a:prstDash val="solid"/>
            <a:headEnd type="none" w="sm" len="sm"/>
            <a:tailEnd type="none" w="sm" len="sm"/>
          </a:ln>
        </p:spPr>
        <p:txBody>
          <a:bodyPr/>
          <a:lstStyle/>
          <a:p>
            <a:endParaRPr lang="fr-CA"/>
          </a:p>
        </p:txBody>
      </p:sp>
      <p:sp>
        <p:nvSpPr>
          <p:cNvPr id="9" name="Freeform 9"/>
          <p:cNvSpPr>
            <a:spLocks noGrp="1" noRot="1" noMove="1" noResize="1" noEditPoints="1" noAdjustHandles="1" noChangeArrowheads="1" noChangeShapeType="1"/>
          </p:cNvSpPr>
          <p:nvPr/>
        </p:nvSpPr>
        <p:spPr>
          <a:xfrm>
            <a:off x="14534281" y="2308729"/>
            <a:ext cx="2580227" cy="609872"/>
          </a:xfrm>
          <a:custGeom>
            <a:avLst/>
            <a:gdLst/>
            <a:ahLst/>
            <a:cxnLst/>
            <a:rect l="l" t="t" r="r" b="b"/>
            <a:pathLst>
              <a:path w="2580227" h="609872">
                <a:moveTo>
                  <a:pt x="0" y="0"/>
                </a:moveTo>
                <a:lnTo>
                  <a:pt x="2580227" y="0"/>
                </a:lnTo>
                <a:lnTo>
                  <a:pt x="2580227" y="609871"/>
                </a:lnTo>
                <a:lnTo>
                  <a:pt x="0" y="609871"/>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fr-CA"/>
          </a:p>
        </p:txBody>
      </p:sp>
      <p:sp>
        <p:nvSpPr>
          <p:cNvPr id="10" name="AutoShape 10"/>
          <p:cNvSpPr/>
          <p:nvPr/>
        </p:nvSpPr>
        <p:spPr>
          <a:xfrm flipH="1" flipV="1">
            <a:off x="12829490" y="5162546"/>
            <a:ext cx="951911" cy="18980"/>
          </a:xfrm>
          <a:prstGeom prst="line">
            <a:avLst/>
          </a:prstGeom>
          <a:ln w="38100" cap="flat">
            <a:solidFill>
              <a:srgbClr val="000000"/>
            </a:solidFill>
            <a:prstDash val="solid"/>
            <a:headEnd type="none" w="sm" len="sm"/>
            <a:tailEnd type="none" w="sm" len="sm"/>
          </a:ln>
        </p:spPr>
        <p:txBody>
          <a:bodyPr/>
          <a:lstStyle/>
          <a:p>
            <a:endParaRPr lang="fr-CA"/>
          </a:p>
        </p:txBody>
      </p:sp>
      <p:sp>
        <p:nvSpPr>
          <p:cNvPr id="11" name="AutoShape 11"/>
          <p:cNvSpPr/>
          <p:nvPr/>
        </p:nvSpPr>
        <p:spPr>
          <a:xfrm flipH="1">
            <a:off x="10237334" y="7314340"/>
            <a:ext cx="2313540" cy="0"/>
          </a:xfrm>
          <a:prstGeom prst="line">
            <a:avLst/>
          </a:prstGeom>
          <a:ln w="38100" cap="flat">
            <a:solidFill>
              <a:srgbClr val="000000"/>
            </a:solidFill>
            <a:prstDash val="solid"/>
            <a:headEnd type="none" w="sm" len="sm"/>
            <a:tailEnd type="none" w="sm" len="sm"/>
          </a:ln>
        </p:spPr>
        <p:txBody>
          <a:bodyPr/>
          <a:lstStyle/>
          <a:p>
            <a:endParaRPr lang="fr-CA"/>
          </a:p>
        </p:txBody>
      </p:sp>
      <p:sp>
        <p:nvSpPr>
          <p:cNvPr id="12" name="Freeform 12"/>
          <p:cNvSpPr>
            <a:spLocks noGrp="1" noRot="1" noMove="1" noResize="1" noEditPoints="1" noAdjustHandles="1" noChangeArrowheads="1" noChangeShapeType="1"/>
          </p:cNvSpPr>
          <p:nvPr/>
        </p:nvSpPr>
        <p:spPr>
          <a:xfrm>
            <a:off x="-47502" y="2308729"/>
            <a:ext cx="15479266" cy="7978271"/>
          </a:xfrm>
          <a:custGeom>
            <a:avLst/>
            <a:gdLst/>
            <a:ahLst/>
            <a:cxnLst/>
            <a:rect l="l" t="t" r="r" b="b"/>
            <a:pathLst>
              <a:path w="15479266" h="7978271">
                <a:moveTo>
                  <a:pt x="0" y="0"/>
                </a:moveTo>
                <a:lnTo>
                  <a:pt x="15479266" y="0"/>
                </a:lnTo>
                <a:lnTo>
                  <a:pt x="15479266" y="7978271"/>
                </a:lnTo>
                <a:lnTo>
                  <a:pt x="0" y="7978271"/>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fr-CA"/>
          </a:p>
        </p:txBody>
      </p:sp>
      <p:sp>
        <p:nvSpPr>
          <p:cNvPr id="13" name="Freeform 13"/>
          <p:cNvSpPr>
            <a:spLocks noGrp="1" noRot="1" noMove="1" noResize="1" noEditPoints="1" noAdjustHandles="1" noChangeArrowheads="1" noChangeShapeType="1"/>
          </p:cNvSpPr>
          <p:nvPr/>
        </p:nvSpPr>
        <p:spPr>
          <a:xfrm>
            <a:off x="9688271" y="2242625"/>
            <a:ext cx="2580227" cy="609872"/>
          </a:xfrm>
          <a:custGeom>
            <a:avLst/>
            <a:gdLst/>
            <a:ahLst/>
            <a:cxnLst/>
            <a:rect l="l" t="t" r="r" b="b"/>
            <a:pathLst>
              <a:path w="2580227" h="609872">
                <a:moveTo>
                  <a:pt x="0" y="0"/>
                </a:moveTo>
                <a:lnTo>
                  <a:pt x="2580227" y="0"/>
                </a:lnTo>
                <a:lnTo>
                  <a:pt x="2580227" y="609871"/>
                </a:lnTo>
                <a:lnTo>
                  <a:pt x="0" y="609871"/>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fr-CA"/>
          </a:p>
        </p:txBody>
      </p:sp>
      <p:sp>
        <p:nvSpPr>
          <p:cNvPr id="14" name="Freeform 14"/>
          <p:cNvSpPr>
            <a:spLocks noGrp="1" noRot="1" noMove="1" noResize="1" noEditPoints="1" noAdjustHandles="1" noChangeArrowheads="1" noChangeShapeType="1"/>
          </p:cNvSpPr>
          <p:nvPr/>
        </p:nvSpPr>
        <p:spPr>
          <a:xfrm>
            <a:off x="6142288" y="3871702"/>
            <a:ext cx="2580227" cy="609872"/>
          </a:xfrm>
          <a:custGeom>
            <a:avLst/>
            <a:gdLst/>
            <a:ahLst/>
            <a:cxnLst/>
            <a:rect l="l" t="t" r="r" b="b"/>
            <a:pathLst>
              <a:path w="2580227" h="609872">
                <a:moveTo>
                  <a:pt x="0" y="0"/>
                </a:moveTo>
                <a:lnTo>
                  <a:pt x="2580227" y="0"/>
                </a:lnTo>
                <a:lnTo>
                  <a:pt x="2580227" y="609872"/>
                </a:lnTo>
                <a:lnTo>
                  <a:pt x="0" y="609872"/>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fr-CA"/>
          </a:p>
        </p:txBody>
      </p:sp>
      <p:sp>
        <p:nvSpPr>
          <p:cNvPr id="15" name="Freeform 15"/>
          <p:cNvSpPr>
            <a:spLocks noGrp="1" noRot="1" noMove="1" noResize="1" noEditPoints="1" noAdjustHandles="1" noChangeArrowheads="1" noChangeShapeType="1"/>
          </p:cNvSpPr>
          <p:nvPr/>
        </p:nvSpPr>
        <p:spPr>
          <a:xfrm>
            <a:off x="2360505" y="5687992"/>
            <a:ext cx="2580227" cy="609872"/>
          </a:xfrm>
          <a:custGeom>
            <a:avLst/>
            <a:gdLst/>
            <a:ahLst/>
            <a:cxnLst/>
            <a:rect l="l" t="t" r="r" b="b"/>
            <a:pathLst>
              <a:path w="2580227" h="609872">
                <a:moveTo>
                  <a:pt x="0" y="0"/>
                </a:moveTo>
                <a:lnTo>
                  <a:pt x="2580227" y="0"/>
                </a:lnTo>
                <a:lnTo>
                  <a:pt x="2580227" y="609872"/>
                </a:lnTo>
                <a:lnTo>
                  <a:pt x="0" y="609872"/>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fr-CA"/>
          </a:p>
        </p:txBody>
      </p:sp>
      <p:sp>
        <p:nvSpPr>
          <p:cNvPr id="16" name="Freeform 16"/>
          <p:cNvSpPr>
            <a:spLocks noGrp="1" noRot="1" noMove="1" noResize="1" noEditPoints="1" noAdjustHandles="1" noChangeArrowheads="1" noChangeShapeType="1"/>
          </p:cNvSpPr>
          <p:nvPr/>
        </p:nvSpPr>
        <p:spPr>
          <a:xfrm>
            <a:off x="12341686" y="7028454"/>
            <a:ext cx="2580227" cy="609872"/>
          </a:xfrm>
          <a:custGeom>
            <a:avLst/>
            <a:gdLst/>
            <a:ahLst/>
            <a:cxnLst/>
            <a:rect l="l" t="t" r="r" b="b"/>
            <a:pathLst>
              <a:path w="2580227" h="609872">
                <a:moveTo>
                  <a:pt x="0" y="0"/>
                </a:moveTo>
                <a:lnTo>
                  <a:pt x="2580227" y="0"/>
                </a:lnTo>
                <a:lnTo>
                  <a:pt x="2580227" y="609872"/>
                </a:lnTo>
                <a:lnTo>
                  <a:pt x="0" y="609872"/>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fr-CA"/>
          </a:p>
        </p:txBody>
      </p:sp>
      <p:sp>
        <p:nvSpPr>
          <p:cNvPr id="17" name="Freeform 17"/>
          <p:cNvSpPr>
            <a:spLocks noGrp="1" noRot="1" noMove="1" noResize="1" noEditPoints="1" noAdjustHandles="1" noChangeArrowheads="1" noChangeShapeType="1"/>
          </p:cNvSpPr>
          <p:nvPr/>
        </p:nvSpPr>
        <p:spPr>
          <a:xfrm>
            <a:off x="13749507" y="4838564"/>
            <a:ext cx="2580227" cy="609872"/>
          </a:xfrm>
          <a:custGeom>
            <a:avLst/>
            <a:gdLst/>
            <a:ahLst/>
            <a:cxnLst/>
            <a:rect l="l" t="t" r="r" b="b"/>
            <a:pathLst>
              <a:path w="2580227" h="609872">
                <a:moveTo>
                  <a:pt x="0" y="0"/>
                </a:moveTo>
                <a:lnTo>
                  <a:pt x="2580227" y="0"/>
                </a:lnTo>
                <a:lnTo>
                  <a:pt x="2580227" y="609872"/>
                </a:lnTo>
                <a:lnTo>
                  <a:pt x="0" y="609872"/>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fr-CA"/>
          </a:p>
        </p:txBody>
      </p:sp>
      <p:sp>
        <p:nvSpPr>
          <p:cNvPr id="18" name="TextBox 18"/>
          <p:cNvSpPr txBox="1"/>
          <p:nvPr/>
        </p:nvSpPr>
        <p:spPr>
          <a:xfrm>
            <a:off x="7067284" y="5367236"/>
            <a:ext cx="730236" cy="248017"/>
          </a:xfrm>
          <a:prstGeom prst="rect">
            <a:avLst/>
          </a:prstGeom>
        </p:spPr>
        <p:txBody>
          <a:bodyPr wrap="square" lIns="0" tIns="0" rIns="0" bIns="0" rtlCol="0" anchor="t">
            <a:spAutoFit/>
          </a:bodyPr>
          <a:lstStyle/>
          <a:p>
            <a:pPr algn="ctr">
              <a:lnSpc>
                <a:spcPts val="2100"/>
              </a:lnSpc>
            </a:pPr>
            <a:r>
              <a:rPr lang="en-US" sz="1500" b="1" err="1">
                <a:solidFill>
                  <a:srgbClr val="000000"/>
                </a:solidFill>
                <a:latin typeface="Inter Bold"/>
                <a:ea typeface="Inter Bold"/>
                <a:cs typeface="Inter Bold"/>
                <a:sym typeface="Inter Bold"/>
              </a:rPr>
              <a:t>Année</a:t>
            </a:r>
            <a:endParaRPr lang="en-US" sz="1500" b="1">
              <a:solidFill>
                <a:srgbClr val="000000"/>
              </a:solidFill>
              <a:latin typeface="Inter Bold"/>
              <a:ea typeface="Inter Bold"/>
              <a:cs typeface="Inter Bold"/>
              <a:sym typeface="Inter Bold"/>
            </a:endParaRPr>
          </a:p>
        </p:txBody>
      </p:sp>
      <p:sp>
        <p:nvSpPr>
          <p:cNvPr id="19" name="TextBox 19"/>
          <p:cNvSpPr txBox="1"/>
          <p:nvPr/>
        </p:nvSpPr>
        <p:spPr>
          <a:xfrm>
            <a:off x="3337097" y="7317266"/>
            <a:ext cx="627044" cy="248017"/>
          </a:xfrm>
          <a:prstGeom prst="rect">
            <a:avLst/>
          </a:prstGeom>
        </p:spPr>
        <p:txBody>
          <a:bodyPr wrap="square" lIns="0" tIns="0" rIns="0" bIns="0" rtlCol="0" anchor="t">
            <a:spAutoFit/>
          </a:bodyPr>
          <a:lstStyle/>
          <a:p>
            <a:pPr algn="ctr">
              <a:lnSpc>
                <a:spcPts val="2100"/>
              </a:lnSpc>
            </a:pPr>
            <a:r>
              <a:rPr lang="en-US" sz="1500" b="1" err="1">
                <a:solidFill>
                  <a:srgbClr val="000000"/>
                </a:solidFill>
                <a:latin typeface="Inter Bold"/>
                <a:ea typeface="Inter Bold"/>
                <a:cs typeface="Inter Bold"/>
                <a:sym typeface="Inter Bold"/>
              </a:rPr>
              <a:t>Année</a:t>
            </a:r>
            <a:endParaRPr lang="en-US" sz="1500" b="1">
              <a:solidFill>
                <a:srgbClr val="000000"/>
              </a:solidFill>
              <a:latin typeface="Inter Bold"/>
              <a:ea typeface="Inter Bold"/>
              <a:cs typeface="Inter Bold"/>
              <a:sym typeface="Inter Bold"/>
            </a:endParaRPr>
          </a:p>
        </p:txBody>
      </p:sp>
      <p:sp>
        <p:nvSpPr>
          <p:cNvPr id="20" name="TextBox 20"/>
          <p:cNvSpPr txBox="1"/>
          <p:nvPr/>
        </p:nvSpPr>
        <p:spPr>
          <a:xfrm>
            <a:off x="9384490" y="6946916"/>
            <a:ext cx="729176" cy="248017"/>
          </a:xfrm>
          <a:prstGeom prst="rect">
            <a:avLst/>
          </a:prstGeom>
        </p:spPr>
        <p:txBody>
          <a:bodyPr wrap="square" lIns="0" tIns="0" rIns="0" bIns="0" rtlCol="0" anchor="t">
            <a:spAutoFit/>
          </a:bodyPr>
          <a:lstStyle/>
          <a:p>
            <a:pPr algn="ctr">
              <a:lnSpc>
                <a:spcPts val="2100"/>
              </a:lnSpc>
            </a:pPr>
            <a:r>
              <a:rPr lang="en-US" sz="1500" b="1" err="1">
                <a:solidFill>
                  <a:srgbClr val="000000"/>
                </a:solidFill>
                <a:latin typeface="Inter Bold"/>
                <a:ea typeface="Inter Bold"/>
                <a:cs typeface="Inter Bold"/>
                <a:sym typeface="Inter Bold"/>
              </a:rPr>
              <a:t>Année</a:t>
            </a:r>
            <a:endParaRPr lang="en-US" sz="1500" b="1">
              <a:solidFill>
                <a:srgbClr val="000000"/>
              </a:solidFill>
              <a:latin typeface="Inter Bold"/>
              <a:ea typeface="Inter Bold"/>
              <a:cs typeface="Inter Bold"/>
              <a:sym typeface="Inter Bold"/>
            </a:endParaRPr>
          </a:p>
        </p:txBody>
      </p:sp>
      <p:sp>
        <p:nvSpPr>
          <p:cNvPr id="21" name="TextBox 21"/>
          <p:cNvSpPr txBox="1"/>
          <p:nvPr/>
        </p:nvSpPr>
        <p:spPr>
          <a:xfrm>
            <a:off x="12269092" y="4623842"/>
            <a:ext cx="680271" cy="248017"/>
          </a:xfrm>
          <a:prstGeom prst="rect">
            <a:avLst/>
          </a:prstGeom>
        </p:spPr>
        <p:txBody>
          <a:bodyPr wrap="square" lIns="0" tIns="0" rIns="0" bIns="0" rtlCol="0" anchor="t">
            <a:spAutoFit/>
          </a:bodyPr>
          <a:lstStyle/>
          <a:p>
            <a:pPr algn="ctr">
              <a:lnSpc>
                <a:spcPts val="2100"/>
              </a:lnSpc>
            </a:pPr>
            <a:r>
              <a:rPr lang="en-US" sz="1500" b="1" err="1">
                <a:solidFill>
                  <a:srgbClr val="000000"/>
                </a:solidFill>
                <a:latin typeface="Inter Bold"/>
                <a:ea typeface="Inter Bold"/>
                <a:cs typeface="Inter Bold"/>
                <a:sym typeface="Inter Bold"/>
              </a:rPr>
              <a:t>Année</a:t>
            </a:r>
            <a:endParaRPr lang="en-US" sz="1500" b="1">
              <a:solidFill>
                <a:srgbClr val="000000"/>
              </a:solidFill>
              <a:latin typeface="Inter Bold"/>
              <a:ea typeface="Inter Bold"/>
              <a:cs typeface="Inter Bold"/>
              <a:sym typeface="Inter Bold"/>
            </a:endParaRPr>
          </a:p>
        </p:txBody>
      </p:sp>
      <p:sp>
        <p:nvSpPr>
          <p:cNvPr id="22" name="TextBox 22"/>
          <p:cNvSpPr txBox="1"/>
          <p:nvPr/>
        </p:nvSpPr>
        <p:spPr>
          <a:xfrm>
            <a:off x="13166468" y="2547561"/>
            <a:ext cx="675792" cy="248017"/>
          </a:xfrm>
          <a:prstGeom prst="rect">
            <a:avLst/>
          </a:prstGeom>
        </p:spPr>
        <p:txBody>
          <a:bodyPr wrap="square" lIns="0" tIns="0" rIns="0" bIns="0" rtlCol="0" anchor="t">
            <a:spAutoFit/>
          </a:bodyPr>
          <a:lstStyle/>
          <a:p>
            <a:pPr algn="ctr">
              <a:lnSpc>
                <a:spcPts val="2100"/>
              </a:lnSpc>
            </a:pPr>
            <a:r>
              <a:rPr lang="en-US" sz="1500" b="1" err="1">
                <a:solidFill>
                  <a:srgbClr val="000000"/>
                </a:solidFill>
                <a:latin typeface="Inter Bold"/>
                <a:ea typeface="Inter Bold"/>
                <a:cs typeface="Inter Bold"/>
                <a:sym typeface="Inter Bold"/>
              </a:rPr>
              <a:t>Année</a:t>
            </a:r>
            <a:endParaRPr lang="en-US" sz="1500" b="1">
              <a:solidFill>
                <a:srgbClr val="000000"/>
              </a:solidFill>
              <a:latin typeface="Inter Bold"/>
              <a:ea typeface="Inter Bold"/>
              <a:cs typeface="Inter Bold"/>
              <a:sym typeface="Inter Bold"/>
            </a:endParaRPr>
          </a:p>
        </p:txBody>
      </p:sp>
      <p:sp>
        <p:nvSpPr>
          <p:cNvPr id="23" name="TextBox 23"/>
          <p:cNvSpPr txBox="1"/>
          <p:nvPr/>
        </p:nvSpPr>
        <p:spPr>
          <a:xfrm>
            <a:off x="10597535" y="3398360"/>
            <a:ext cx="656618" cy="248017"/>
          </a:xfrm>
          <a:prstGeom prst="rect">
            <a:avLst/>
          </a:prstGeom>
        </p:spPr>
        <p:txBody>
          <a:bodyPr wrap="square" lIns="0" tIns="0" rIns="0" bIns="0" rtlCol="0" anchor="t">
            <a:spAutoFit/>
          </a:bodyPr>
          <a:lstStyle/>
          <a:p>
            <a:pPr algn="ctr">
              <a:lnSpc>
                <a:spcPts val="2100"/>
              </a:lnSpc>
            </a:pPr>
            <a:r>
              <a:rPr lang="en-US" sz="1500" b="1" err="1">
                <a:solidFill>
                  <a:srgbClr val="000000"/>
                </a:solidFill>
                <a:latin typeface="Inter Bold"/>
                <a:ea typeface="Inter Bold"/>
                <a:cs typeface="Inter Bold"/>
                <a:sym typeface="Inter Bold"/>
              </a:rPr>
              <a:t>Année</a:t>
            </a:r>
            <a:endParaRPr lang="en-US" sz="1500" b="1">
              <a:solidFill>
                <a:srgbClr val="000000"/>
              </a:solidFill>
              <a:latin typeface="Inter Bold"/>
              <a:ea typeface="Inter Bold"/>
              <a:cs typeface="Inter Bold"/>
              <a:sym typeface="Inter Bold"/>
            </a:endParaRPr>
          </a:p>
        </p:txBody>
      </p:sp>
      <p:sp>
        <p:nvSpPr>
          <p:cNvPr id="24" name="TextBox 24"/>
          <p:cNvSpPr txBox="1"/>
          <p:nvPr/>
        </p:nvSpPr>
        <p:spPr>
          <a:xfrm>
            <a:off x="3145279" y="5859591"/>
            <a:ext cx="1010678" cy="266673"/>
          </a:xfrm>
          <a:prstGeom prst="rect">
            <a:avLst/>
          </a:prstGeom>
        </p:spPr>
        <p:txBody>
          <a:bodyPr lIns="0" tIns="0" rIns="0" bIns="0" rtlCol="0" anchor="t">
            <a:spAutoFit/>
          </a:bodyPr>
          <a:lstStyle/>
          <a:p>
            <a:pPr algn="ctr">
              <a:lnSpc>
                <a:spcPts val="2100"/>
              </a:lnSpc>
            </a:pPr>
            <a:r>
              <a:rPr lang="en-US" sz="1500" err="1">
                <a:solidFill>
                  <a:srgbClr val="000000"/>
                </a:solidFill>
                <a:latin typeface="Inter"/>
                <a:ea typeface="Inter"/>
                <a:cs typeface="Inter"/>
                <a:sym typeface="Inter"/>
              </a:rPr>
              <a:t>Événement</a:t>
            </a:r>
            <a:endParaRPr lang="en-US" sz="1500">
              <a:solidFill>
                <a:srgbClr val="000000"/>
              </a:solidFill>
              <a:latin typeface="Inter"/>
              <a:ea typeface="Inter"/>
              <a:cs typeface="Inter"/>
              <a:sym typeface="Inter"/>
            </a:endParaRPr>
          </a:p>
        </p:txBody>
      </p:sp>
      <p:sp>
        <p:nvSpPr>
          <p:cNvPr id="25" name="TextBox 25"/>
          <p:cNvSpPr txBox="1"/>
          <p:nvPr/>
        </p:nvSpPr>
        <p:spPr>
          <a:xfrm>
            <a:off x="6927063" y="4018680"/>
            <a:ext cx="1010678" cy="266673"/>
          </a:xfrm>
          <a:prstGeom prst="rect">
            <a:avLst/>
          </a:prstGeom>
        </p:spPr>
        <p:txBody>
          <a:bodyPr lIns="0" tIns="0" rIns="0" bIns="0" rtlCol="0" anchor="t">
            <a:spAutoFit/>
          </a:bodyPr>
          <a:lstStyle/>
          <a:p>
            <a:pPr algn="ctr">
              <a:lnSpc>
                <a:spcPts val="2100"/>
              </a:lnSpc>
            </a:pPr>
            <a:r>
              <a:rPr lang="en-US" sz="1500" err="1">
                <a:solidFill>
                  <a:srgbClr val="000000"/>
                </a:solidFill>
                <a:latin typeface="Inter"/>
                <a:ea typeface="Inter"/>
                <a:cs typeface="Inter"/>
                <a:sym typeface="Inter"/>
              </a:rPr>
              <a:t>Événement</a:t>
            </a:r>
            <a:endParaRPr lang="en-US" sz="1500">
              <a:solidFill>
                <a:srgbClr val="000000"/>
              </a:solidFill>
              <a:latin typeface="Inter"/>
              <a:ea typeface="Inter"/>
              <a:cs typeface="Inter"/>
              <a:sym typeface="Inter"/>
            </a:endParaRPr>
          </a:p>
        </p:txBody>
      </p:sp>
      <p:sp>
        <p:nvSpPr>
          <p:cNvPr id="26" name="TextBox 26"/>
          <p:cNvSpPr txBox="1"/>
          <p:nvPr/>
        </p:nvSpPr>
        <p:spPr>
          <a:xfrm>
            <a:off x="10473046" y="2415131"/>
            <a:ext cx="1010678" cy="266673"/>
          </a:xfrm>
          <a:prstGeom prst="rect">
            <a:avLst/>
          </a:prstGeom>
        </p:spPr>
        <p:txBody>
          <a:bodyPr lIns="0" tIns="0" rIns="0" bIns="0" rtlCol="0" anchor="t">
            <a:spAutoFit/>
          </a:bodyPr>
          <a:lstStyle/>
          <a:p>
            <a:pPr algn="ctr">
              <a:lnSpc>
                <a:spcPts val="2100"/>
              </a:lnSpc>
            </a:pPr>
            <a:r>
              <a:rPr lang="en-US" sz="1500" err="1">
                <a:solidFill>
                  <a:srgbClr val="000000"/>
                </a:solidFill>
                <a:latin typeface="Inter"/>
                <a:ea typeface="Inter"/>
                <a:cs typeface="Inter"/>
                <a:sym typeface="Inter"/>
              </a:rPr>
              <a:t>Événement</a:t>
            </a:r>
            <a:endParaRPr lang="en-US" sz="1500">
              <a:solidFill>
                <a:srgbClr val="000000"/>
              </a:solidFill>
              <a:latin typeface="Inter"/>
              <a:ea typeface="Inter"/>
              <a:cs typeface="Inter"/>
              <a:sym typeface="Inter"/>
            </a:endParaRPr>
          </a:p>
        </p:txBody>
      </p:sp>
      <p:sp>
        <p:nvSpPr>
          <p:cNvPr id="27" name="TextBox 27"/>
          <p:cNvSpPr txBox="1"/>
          <p:nvPr/>
        </p:nvSpPr>
        <p:spPr>
          <a:xfrm>
            <a:off x="15319056" y="2480328"/>
            <a:ext cx="1010678" cy="266673"/>
          </a:xfrm>
          <a:prstGeom prst="rect">
            <a:avLst/>
          </a:prstGeom>
        </p:spPr>
        <p:txBody>
          <a:bodyPr lIns="0" tIns="0" rIns="0" bIns="0" rtlCol="0" anchor="t">
            <a:spAutoFit/>
          </a:bodyPr>
          <a:lstStyle/>
          <a:p>
            <a:pPr algn="ctr">
              <a:lnSpc>
                <a:spcPts val="2100"/>
              </a:lnSpc>
            </a:pPr>
            <a:r>
              <a:rPr lang="en-US" sz="1500" err="1">
                <a:solidFill>
                  <a:srgbClr val="000000"/>
                </a:solidFill>
                <a:latin typeface="Inter"/>
                <a:ea typeface="Inter"/>
                <a:cs typeface="Inter"/>
                <a:sym typeface="Inter"/>
              </a:rPr>
              <a:t>Événement</a:t>
            </a:r>
            <a:endParaRPr lang="en-US" sz="1500">
              <a:solidFill>
                <a:srgbClr val="000000"/>
              </a:solidFill>
              <a:latin typeface="Inter"/>
              <a:ea typeface="Inter"/>
              <a:cs typeface="Inter"/>
              <a:sym typeface="Inter"/>
            </a:endParaRPr>
          </a:p>
        </p:txBody>
      </p:sp>
      <p:sp>
        <p:nvSpPr>
          <p:cNvPr id="28" name="TextBox 28"/>
          <p:cNvSpPr txBox="1"/>
          <p:nvPr/>
        </p:nvSpPr>
        <p:spPr>
          <a:xfrm>
            <a:off x="14534281" y="5010163"/>
            <a:ext cx="1010678" cy="266673"/>
          </a:xfrm>
          <a:prstGeom prst="rect">
            <a:avLst/>
          </a:prstGeom>
        </p:spPr>
        <p:txBody>
          <a:bodyPr lIns="0" tIns="0" rIns="0" bIns="0" rtlCol="0" anchor="t">
            <a:spAutoFit/>
          </a:bodyPr>
          <a:lstStyle/>
          <a:p>
            <a:pPr algn="ctr">
              <a:lnSpc>
                <a:spcPts val="2100"/>
              </a:lnSpc>
            </a:pPr>
            <a:r>
              <a:rPr lang="en-US" sz="1500" err="1">
                <a:solidFill>
                  <a:srgbClr val="000000"/>
                </a:solidFill>
                <a:latin typeface="Inter"/>
                <a:ea typeface="Inter"/>
                <a:cs typeface="Inter"/>
                <a:sym typeface="Inter"/>
              </a:rPr>
              <a:t>Événement</a:t>
            </a:r>
            <a:endParaRPr lang="en-US" sz="1500">
              <a:solidFill>
                <a:srgbClr val="000000"/>
              </a:solidFill>
              <a:latin typeface="Inter"/>
              <a:ea typeface="Inter"/>
              <a:cs typeface="Inter"/>
              <a:sym typeface="Inter"/>
            </a:endParaRPr>
          </a:p>
        </p:txBody>
      </p:sp>
      <p:sp>
        <p:nvSpPr>
          <p:cNvPr id="29" name="TextBox 29"/>
          <p:cNvSpPr txBox="1"/>
          <p:nvPr/>
        </p:nvSpPr>
        <p:spPr>
          <a:xfrm>
            <a:off x="13166468" y="7194933"/>
            <a:ext cx="1010678" cy="266673"/>
          </a:xfrm>
          <a:prstGeom prst="rect">
            <a:avLst/>
          </a:prstGeom>
        </p:spPr>
        <p:txBody>
          <a:bodyPr lIns="0" tIns="0" rIns="0" bIns="0" rtlCol="0" anchor="t">
            <a:spAutoFit/>
          </a:bodyPr>
          <a:lstStyle/>
          <a:p>
            <a:pPr algn="ctr">
              <a:lnSpc>
                <a:spcPts val="2100"/>
              </a:lnSpc>
            </a:pPr>
            <a:r>
              <a:rPr lang="en-US" sz="1500" err="1">
                <a:solidFill>
                  <a:srgbClr val="000000"/>
                </a:solidFill>
                <a:latin typeface="Inter"/>
                <a:ea typeface="Inter"/>
                <a:cs typeface="Inter"/>
                <a:sym typeface="Inter"/>
              </a:rPr>
              <a:t>Événement</a:t>
            </a:r>
            <a:endParaRPr lang="en-US" sz="1500">
              <a:solidFill>
                <a:srgbClr val="000000"/>
              </a:solidFill>
              <a:latin typeface="Inter"/>
              <a:ea typeface="Inter"/>
              <a:cs typeface="Inter"/>
              <a:sym typeface="Inter"/>
            </a:endParaRPr>
          </a:p>
        </p:txBody>
      </p:sp>
      <p:sp>
        <p:nvSpPr>
          <p:cNvPr id="30" name="TextBox 30"/>
          <p:cNvSpPr txBox="1">
            <a:spLocks noGrp="1" noRot="1" noMove="1" noResize="1" noEditPoints="1" noAdjustHandles="1" noChangeArrowheads="1" noChangeShapeType="1"/>
          </p:cNvSpPr>
          <p:nvPr/>
        </p:nvSpPr>
        <p:spPr>
          <a:xfrm>
            <a:off x="1001033" y="712870"/>
            <a:ext cx="1633321" cy="330092"/>
          </a:xfrm>
          <a:prstGeom prst="rect">
            <a:avLst/>
          </a:prstGeom>
        </p:spPr>
        <p:txBody>
          <a:bodyPr lIns="0" tIns="0" rIns="0" bIns="0" rtlCol="0" anchor="t">
            <a:spAutoFit/>
          </a:bodyPr>
          <a:lstStyle/>
          <a:p>
            <a:pPr algn="ctr">
              <a:lnSpc>
                <a:spcPts val="2799"/>
              </a:lnSpc>
            </a:pPr>
            <a:r>
              <a:rPr lang="en-US" sz="1999" b="1">
                <a:solidFill>
                  <a:srgbClr val="FFFFFF"/>
                </a:solidFill>
                <a:latin typeface="Playfair Display Bold"/>
                <a:ea typeface="Playfair Display Bold"/>
                <a:cs typeface="Playfair Display Bold"/>
                <a:sym typeface="Playfair Display Bold"/>
              </a:rPr>
              <a:t>Notre histoire</a:t>
            </a:r>
          </a:p>
        </p:txBody>
      </p:sp>
      <p:grpSp>
        <p:nvGrpSpPr>
          <p:cNvPr id="31" name="Groupe 30">
            <a:extLst>
              <a:ext uri="{FF2B5EF4-FFF2-40B4-BE49-F238E27FC236}">
                <a16:creationId xmlns:a16="http://schemas.microsoft.com/office/drawing/2014/main" id="{ACD70745-39B4-010E-88CC-8E2D10BAF5BF}"/>
              </a:ext>
            </a:extLst>
          </p:cNvPr>
          <p:cNvGrpSpPr/>
          <p:nvPr>
            <p:custDataLst>
              <p:tags r:id="rId1"/>
            </p:custDataLst>
          </p:nvPr>
        </p:nvGrpSpPr>
        <p:grpSpPr>
          <a:xfrm>
            <a:off x="-3850778" y="3718329"/>
            <a:ext cx="3562380" cy="1990033"/>
            <a:chOff x="-1888376" y="1201654"/>
            <a:chExt cx="1634880" cy="1343777"/>
          </a:xfrm>
        </p:grpSpPr>
        <p:sp>
          <p:nvSpPr>
            <p:cNvPr id="32" name="TextBox 3">
              <a:extLst>
                <a:ext uri="{FF2B5EF4-FFF2-40B4-BE49-F238E27FC236}">
                  <a16:creationId xmlns:a16="http://schemas.microsoft.com/office/drawing/2014/main" id="{8ECAC3FF-6021-A97D-09DF-B68ED7212844}"/>
                </a:ext>
              </a:extLst>
            </p:cNvPr>
            <p:cNvSpPr txBox="1"/>
            <p:nvPr/>
          </p:nvSpPr>
          <p:spPr>
            <a:xfrm>
              <a:off x="-1888376" y="1201654"/>
              <a:ext cx="1634880" cy="1343777"/>
            </a:xfrm>
            <a:prstGeom prst="rect">
              <a:avLst/>
            </a:prstGeom>
            <a:gradFill flip="none" rotWithShape="1">
              <a:gsLst>
                <a:gs pos="0">
                  <a:srgbClr val="EE262E">
                    <a:tint val="66000"/>
                    <a:satMod val="160000"/>
                  </a:srgbClr>
                </a:gs>
                <a:gs pos="50000">
                  <a:srgbClr val="EE262E">
                    <a:tint val="44500"/>
                    <a:satMod val="160000"/>
                  </a:srgbClr>
                </a:gs>
                <a:gs pos="100000">
                  <a:srgbClr val="EE262E">
                    <a:tint val="23500"/>
                    <a:satMod val="160000"/>
                  </a:srgbClr>
                </a:gs>
              </a:gsLst>
              <a:lin ang="2700000" scaled="1"/>
              <a:tileRect/>
            </a:gradFill>
            <a:ln>
              <a:noFill/>
            </a:ln>
          </p:spPr>
          <p:txBody>
            <a:bodyPr wrap="square" lIns="91440" tIns="182880" rIns="91440" bIns="91440" rtlCol="0">
              <a:noAutofit/>
            </a:bodyPr>
            <a:lstStyle/>
            <a:p>
              <a:pPr marL="512064" marR="0">
                <a:lnSpc>
                  <a:spcPct val="107000"/>
                </a:lnSpc>
                <a:spcBef>
                  <a:spcPts val="0"/>
                </a:spcBef>
                <a:spcAft>
                  <a:spcPts val="800"/>
                </a:spcAft>
              </a:pPr>
              <a:endParaRPr lang="en-US" sz="1200">
                <a:solidFill>
                  <a:srgbClr val="00A76D"/>
                </a:solidFill>
                <a:effectLst/>
              </a:endParaRPr>
            </a:p>
          </p:txBody>
        </p:sp>
        <p:sp>
          <p:nvSpPr>
            <p:cNvPr id="33" name="ZoneTexte 32">
              <a:extLst>
                <a:ext uri="{FF2B5EF4-FFF2-40B4-BE49-F238E27FC236}">
                  <a16:creationId xmlns:a16="http://schemas.microsoft.com/office/drawing/2014/main" id="{8CA5029C-0870-F800-916E-3B96015913CE}"/>
                </a:ext>
              </a:extLst>
            </p:cNvPr>
            <p:cNvSpPr txBox="1"/>
            <p:nvPr/>
          </p:nvSpPr>
          <p:spPr>
            <a:xfrm>
              <a:off x="-1888376" y="1914698"/>
              <a:ext cx="1634879" cy="290958"/>
            </a:xfrm>
            <a:prstGeom prst="rect">
              <a:avLst/>
            </a:prstGeom>
            <a:noFill/>
          </p:spPr>
          <p:txBody>
            <a:bodyPr wrap="square" rtlCol="0">
              <a:spAutoFit/>
            </a:bodyPr>
            <a:lstStyle/>
            <a:p>
              <a:r>
                <a:rPr lang="fr-CA" sz="1100" b="0" i="0">
                  <a:effectLst/>
                  <a:latin typeface="Inter" panose="02000503000000020004" pitchFamily="2" charset="0"/>
                  <a:ea typeface="Inter" panose="02000503000000020004" pitchFamily="2" charset="0"/>
                </a:rPr>
                <a:t>Privilégiez les faits saillants, il est inutile d’alourdir votre manuel avec trop de détails.</a:t>
              </a:r>
              <a:endParaRPr lang="fr-CA" sz="1100">
                <a:latin typeface="Inter" panose="02000503000000020004" pitchFamily="2" charset="0"/>
                <a:ea typeface="Inter" panose="02000503000000020004" pitchFamily="2" charset="0"/>
              </a:endParaRPr>
            </a:p>
          </p:txBody>
        </p:sp>
      </p:grpSp>
      <p:pic>
        <p:nvPicPr>
          <p:cNvPr id="34" name="Picture 3">
            <a:extLst>
              <a:ext uri="{FF2B5EF4-FFF2-40B4-BE49-F238E27FC236}">
                <a16:creationId xmlns:a16="http://schemas.microsoft.com/office/drawing/2014/main" id="{9D426D77-C816-5BF5-C8E6-9804685EA703}"/>
              </a:ext>
            </a:extLst>
          </p:cNvPr>
          <p:cNvPicPr>
            <a:picLocks noChangeAspect="1" noChangeArrowheads="1"/>
          </p:cNvPicPr>
          <p:nvPr>
            <p:custDataLst>
              <p:tags r:id="rId2"/>
            </p:custDataLst>
          </p:nvPr>
        </p:nvPicPr>
        <p:blipFill>
          <a:blip r:embed="rId8">
            <a:extLst>
              <a:ext uri="{28A0092B-C50C-407E-A947-70E740481C1C}">
                <a14:useLocalDpi xmlns:a14="http://schemas.microsoft.com/office/drawing/2010/main" val="0"/>
              </a:ext>
            </a:extLst>
          </a:blip>
          <a:srcRect/>
          <a:stretch>
            <a:fillRect/>
          </a:stretch>
        </p:blipFill>
        <p:spPr bwMode="auto">
          <a:xfrm>
            <a:off x="-2312579" y="3871702"/>
            <a:ext cx="684225" cy="728265"/>
          </a:xfrm>
          <a:prstGeom prst="rect">
            <a:avLst/>
          </a:prstGeom>
          <a:noFill/>
          <a:extLst>
            <a:ext uri="{909E8E84-426E-40DD-AFC4-6F175D3DCCD1}">
              <a14:hiddenFill xmlns:a14="http://schemas.microsoft.com/office/drawing/2010/main">
                <a:solidFill>
                  <a:srgbClr val="FFFFFF"/>
                </a:solidFill>
              </a14:hiddenFill>
            </a:ext>
          </a:extLst>
        </p:spPr>
      </p:pic>
      <p:grpSp>
        <p:nvGrpSpPr>
          <p:cNvPr id="35" name="Groupe 34">
            <a:extLst>
              <a:ext uri="{FF2B5EF4-FFF2-40B4-BE49-F238E27FC236}">
                <a16:creationId xmlns:a16="http://schemas.microsoft.com/office/drawing/2014/main" id="{74F18CB6-2EBF-A1AE-6665-9FD168F26175}"/>
              </a:ext>
            </a:extLst>
          </p:cNvPr>
          <p:cNvGrpSpPr/>
          <p:nvPr>
            <p:custDataLst>
              <p:tags r:id="rId3"/>
            </p:custDataLst>
          </p:nvPr>
        </p:nvGrpSpPr>
        <p:grpSpPr>
          <a:xfrm>
            <a:off x="-3864642" y="973636"/>
            <a:ext cx="3590105" cy="1784286"/>
            <a:chOff x="-1888376" y="1168610"/>
            <a:chExt cx="1634880" cy="1579804"/>
          </a:xfrm>
          <a:solidFill>
            <a:schemeClr val="bg1">
              <a:lumMod val="75000"/>
            </a:schemeClr>
          </a:solidFill>
        </p:grpSpPr>
        <p:sp>
          <p:nvSpPr>
            <p:cNvPr id="36" name="TextBox 3">
              <a:extLst>
                <a:ext uri="{FF2B5EF4-FFF2-40B4-BE49-F238E27FC236}">
                  <a16:creationId xmlns:a16="http://schemas.microsoft.com/office/drawing/2014/main" id="{113C0119-42D2-5B3F-2877-E57520355F96}"/>
                </a:ext>
              </a:extLst>
            </p:cNvPr>
            <p:cNvSpPr txBox="1"/>
            <p:nvPr/>
          </p:nvSpPr>
          <p:spPr>
            <a:xfrm>
              <a:off x="-1888376" y="1168610"/>
              <a:ext cx="1634880" cy="1579804"/>
            </a:xfrm>
            <a:prstGeom prst="rect">
              <a:avLst/>
            </a:prstGeom>
            <a:grpFill/>
            <a:ln>
              <a:noFill/>
            </a:ln>
          </p:spPr>
          <p:txBody>
            <a:bodyPr wrap="square" lIns="91440" tIns="182880" rIns="91440" bIns="91440" rtlCol="0">
              <a:noAutofit/>
            </a:bodyPr>
            <a:lstStyle/>
            <a:p>
              <a:pPr marL="512064" marR="0">
                <a:lnSpc>
                  <a:spcPct val="107000"/>
                </a:lnSpc>
                <a:spcBef>
                  <a:spcPts val="0"/>
                </a:spcBef>
                <a:spcAft>
                  <a:spcPts val="800"/>
                </a:spcAft>
              </a:pPr>
              <a:endParaRPr lang="en-US" sz="1200">
                <a:solidFill>
                  <a:srgbClr val="00A76D"/>
                </a:solidFill>
                <a:effectLst/>
              </a:endParaRPr>
            </a:p>
          </p:txBody>
        </p:sp>
        <p:sp>
          <p:nvSpPr>
            <p:cNvPr id="37" name="ZoneTexte 36">
              <a:extLst>
                <a:ext uri="{FF2B5EF4-FFF2-40B4-BE49-F238E27FC236}">
                  <a16:creationId xmlns:a16="http://schemas.microsoft.com/office/drawing/2014/main" id="{EC619A9C-996D-0693-5D61-6B8789A2BBD6}"/>
                </a:ext>
              </a:extLst>
            </p:cNvPr>
            <p:cNvSpPr txBox="1"/>
            <p:nvPr/>
          </p:nvSpPr>
          <p:spPr>
            <a:xfrm>
              <a:off x="-1870496" y="1953083"/>
              <a:ext cx="1610687" cy="531384"/>
            </a:xfrm>
            <a:prstGeom prst="rect">
              <a:avLst/>
            </a:prstGeom>
            <a:grpFill/>
          </p:spPr>
          <p:txBody>
            <a:bodyPr wrap="square" rtlCol="0">
              <a:spAutoFit/>
            </a:bodyPr>
            <a:lstStyle/>
            <a:p>
              <a:r>
                <a:rPr lang="fr-CA" sz="1100" dirty="0">
                  <a:latin typeface="Inter" panose="02000503000000020004" pitchFamily="2" charset="0"/>
                  <a:ea typeface="Inter" panose="02000503000000020004" pitchFamily="2" charset="0"/>
                </a:rPr>
                <a:t>Complétez les années marquantes de votre histoire et décrivez en quelques mots les événements dans les endroits indiqués</a:t>
              </a:r>
            </a:p>
          </p:txBody>
        </p:sp>
      </p:grpSp>
      <p:pic>
        <p:nvPicPr>
          <p:cNvPr id="38" name="Graphique 37" descr="Scribble contour">
            <a:extLst>
              <a:ext uri="{FF2B5EF4-FFF2-40B4-BE49-F238E27FC236}">
                <a16:creationId xmlns:a16="http://schemas.microsoft.com/office/drawing/2014/main" id="{3B5E1D6E-F0C8-53B4-C394-888BFE6F9055}"/>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2531026" y="1122875"/>
            <a:ext cx="566410" cy="566410"/>
          </a:xfrm>
          <a:prstGeom prst="rect">
            <a:avLst/>
          </a:prstGeom>
        </p:spPr>
      </p:pic>
      <p:sp>
        <p:nvSpPr>
          <p:cNvPr id="39" name="Espace réservé du numéro de diapositive 29">
            <a:extLst>
              <a:ext uri="{FF2B5EF4-FFF2-40B4-BE49-F238E27FC236}">
                <a16:creationId xmlns:a16="http://schemas.microsoft.com/office/drawing/2014/main" id="{94516F10-6B04-9657-9C7B-0CD106E348BA}"/>
              </a:ext>
            </a:extLst>
          </p:cNvPr>
          <p:cNvSpPr>
            <a:spLocks noGrp="1" noRot="1" noMove="1" noResize="1" noEditPoints="1" noAdjustHandles="1" noChangeArrowheads="1" noChangeShapeType="1"/>
          </p:cNvSpPr>
          <p:nvPr>
            <p:ph type="sldNum" sz="quarter" idx="12"/>
            <p:custDataLst>
              <p:tags r:id="rId4"/>
            </p:custDataLst>
          </p:nvPr>
        </p:nvSpPr>
        <p:spPr>
          <a:xfrm>
            <a:off x="15925800" y="9791700"/>
            <a:ext cx="2133600" cy="365125"/>
          </a:xfrm>
        </p:spPr>
        <p:txBody>
          <a:bodyPr/>
          <a:lstStyle/>
          <a:p>
            <a:fld id="{B6F15528-21DE-4FAA-801E-634DDDAF4B2B}" type="slidenum">
              <a:rPr lang="en-US" smtClean="0"/>
              <a:pPr/>
              <a:t>5</a:t>
            </a:fld>
            <a:endParaRPr lang="en-US"/>
          </a:p>
        </p:txBody>
      </p:sp>
    </p:spTree>
    <p:extLst>
      <p:ext uri="{BB962C8B-B14F-4D97-AF65-F5344CB8AC3E}">
        <p14:creationId xmlns:p14="http://schemas.microsoft.com/office/powerpoint/2010/main" val="23076720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3E1E1"/>
        </a:solidFill>
        <a:effectLst/>
      </p:bgPr>
    </p:bg>
    <p:spTree>
      <p:nvGrpSpPr>
        <p:cNvPr id="1" name=""/>
        <p:cNvGrpSpPr/>
        <p:nvPr/>
      </p:nvGrpSpPr>
      <p:grpSpPr>
        <a:xfrm>
          <a:off x="0" y="0"/>
          <a:ext cx="0" cy="0"/>
          <a:chOff x="0" y="0"/>
          <a:chExt cx="0" cy="0"/>
        </a:xfrm>
      </p:grpSpPr>
      <p:grpSp>
        <p:nvGrpSpPr>
          <p:cNvPr id="13" name="Group 13"/>
          <p:cNvGrpSpPr>
            <a:grpSpLocks noGrp="1" noUngrp="1" noRot="1" noMove="1" noResize="1"/>
          </p:cNvGrpSpPr>
          <p:nvPr>
            <p:custDataLst>
              <p:tags r:id="rId1"/>
            </p:custDataLst>
          </p:nvPr>
        </p:nvGrpSpPr>
        <p:grpSpPr>
          <a:xfrm>
            <a:off x="404131" y="302304"/>
            <a:ext cx="2827126" cy="1179800"/>
            <a:chOff x="0" y="0"/>
            <a:chExt cx="973846" cy="406400"/>
          </a:xfrm>
        </p:grpSpPr>
        <p:sp>
          <p:nvSpPr>
            <p:cNvPr id="14" name="Freeform 14"/>
            <p:cNvSpPr>
              <a:spLocks noGrp="1" noRot="1" noMove="1" noResize="1" noEditPoints="1" noAdjustHandles="1" noChangeArrowheads="1" noChangeShapeType="1"/>
            </p:cNvSpPr>
            <p:nvPr/>
          </p:nvSpPr>
          <p:spPr>
            <a:xfrm>
              <a:off x="0" y="0"/>
              <a:ext cx="973846" cy="406400"/>
            </a:xfrm>
            <a:custGeom>
              <a:avLst/>
              <a:gdLst/>
              <a:ahLst/>
              <a:cxnLst/>
              <a:rect l="l" t="t" r="r" b="b"/>
              <a:pathLst>
                <a:path w="973846" h="406400">
                  <a:moveTo>
                    <a:pt x="770647" y="0"/>
                  </a:moveTo>
                  <a:cubicBezTo>
                    <a:pt x="882871" y="0"/>
                    <a:pt x="973846" y="90976"/>
                    <a:pt x="973846" y="203200"/>
                  </a:cubicBezTo>
                  <a:cubicBezTo>
                    <a:pt x="973846" y="315424"/>
                    <a:pt x="882871" y="406400"/>
                    <a:pt x="770647" y="406400"/>
                  </a:cubicBezTo>
                  <a:lnTo>
                    <a:pt x="203200" y="406400"/>
                  </a:lnTo>
                  <a:cubicBezTo>
                    <a:pt x="90976" y="406400"/>
                    <a:pt x="0" y="315424"/>
                    <a:pt x="0" y="203200"/>
                  </a:cubicBezTo>
                  <a:cubicBezTo>
                    <a:pt x="0" y="90976"/>
                    <a:pt x="90976" y="0"/>
                    <a:pt x="203200" y="0"/>
                  </a:cubicBezTo>
                  <a:close/>
                </a:path>
              </a:pathLst>
            </a:custGeom>
            <a:solidFill>
              <a:srgbClr val="EE2E24"/>
            </a:solidFill>
          </p:spPr>
          <p:txBody>
            <a:bodyPr/>
            <a:lstStyle/>
            <a:p>
              <a:endParaRPr lang="fr-CA"/>
            </a:p>
          </p:txBody>
        </p:sp>
        <p:sp>
          <p:nvSpPr>
            <p:cNvPr id="15" name="TextBox 15"/>
            <p:cNvSpPr txBox="1">
              <a:spLocks noGrp="1" noRot="1" noMove="1" noResize="1" noEditPoints="1" noAdjustHandles="1" noChangeArrowheads="1" noChangeShapeType="1"/>
            </p:cNvSpPr>
            <p:nvPr/>
          </p:nvSpPr>
          <p:spPr>
            <a:xfrm>
              <a:off x="0" y="-38100"/>
              <a:ext cx="973846" cy="444500"/>
            </a:xfrm>
            <a:prstGeom prst="rect">
              <a:avLst/>
            </a:prstGeom>
          </p:spPr>
          <p:txBody>
            <a:bodyPr lIns="50800" tIns="50800" rIns="50800" bIns="50800" rtlCol="0" anchor="ctr"/>
            <a:lstStyle/>
            <a:p>
              <a:pPr algn="ctr">
                <a:lnSpc>
                  <a:spcPts val="3217"/>
                </a:lnSpc>
              </a:pPr>
              <a:endParaRPr/>
            </a:p>
          </p:txBody>
        </p:sp>
      </p:grpSp>
      <p:sp>
        <p:nvSpPr>
          <p:cNvPr id="16" name="TextBox 16"/>
          <p:cNvSpPr txBox="1">
            <a:spLocks noGrp="1" noRot="1" noMove="1" noResize="1" noEditPoints="1" noAdjustHandles="1" noChangeArrowheads="1" noChangeShapeType="1"/>
          </p:cNvSpPr>
          <p:nvPr>
            <p:custDataLst>
              <p:tags r:id="rId2"/>
            </p:custDataLst>
          </p:nvPr>
        </p:nvSpPr>
        <p:spPr>
          <a:xfrm>
            <a:off x="404131" y="536712"/>
            <a:ext cx="2880697" cy="682409"/>
          </a:xfrm>
          <a:prstGeom prst="rect">
            <a:avLst/>
          </a:prstGeom>
        </p:spPr>
        <p:txBody>
          <a:bodyPr lIns="0" tIns="0" rIns="0" bIns="0" rtlCol="0" anchor="t">
            <a:spAutoFit/>
          </a:bodyPr>
          <a:lstStyle/>
          <a:p>
            <a:pPr algn="ctr">
              <a:lnSpc>
                <a:spcPts val="2799"/>
              </a:lnSpc>
            </a:pPr>
            <a:r>
              <a:rPr lang="en-US" sz="1999">
                <a:solidFill>
                  <a:srgbClr val="FFFFFF"/>
                </a:solidFill>
                <a:latin typeface="Playfair Display Bold"/>
                <a:ea typeface="Playfair Display Bold"/>
                <a:cs typeface="Playfair Display Bold"/>
                <a:sym typeface="Playfair Display Bold"/>
              </a:rPr>
              <a:t>Notre mission, notre vision et nos valeurs</a:t>
            </a:r>
          </a:p>
        </p:txBody>
      </p:sp>
      <p:sp>
        <p:nvSpPr>
          <p:cNvPr id="39" name="Espace réservé du numéro de diapositive 38">
            <a:extLst>
              <a:ext uri="{FF2B5EF4-FFF2-40B4-BE49-F238E27FC236}">
                <a16:creationId xmlns:a16="http://schemas.microsoft.com/office/drawing/2014/main" id="{B49412F7-72B7-EB81-EA9D-305B7D80F3C2}"/>
              </a:ext>
            </a:extLst>
          </p:cNvPr>
          <p:cNvSpPr>
            <a:spLocks noGrp="1" noRot="1" noMove="1" noResize="1" noEditPoints="1" noAdjustHandles="1" noChangeArrowheads="1" noChangeShapeType="1"/>
          </p:cNvSpPr>
          <p:nvPr>
            <p:ph type="sldNum" sz="quarter" idx="12"/>
            <p:custDataLst>
              <p:tags r:id="rId3"/>
            </p:custDataLst>
          </p:nvPr>
        </p:nvSpPr>
        <p:spPr>
          <a:xfrm>
            <a:off x="15993861" y="9781725"/>
            <a:ext cx="2133600" cy="365125"/>
          </a:xfrm>
        </p:spPr>
        <p:txBody>
          <a:bodyPr/>
          <a:lstStyle/>
          <a:p>
            <a:fld id="{B6F15528-21DE-4FAA-801E-634DDDAF4B2B}" type="slidenum">
              <a:rPr lang="en-US" smtClean="0"/>
              <a:pPr/>
              <a:t>6</a:t>
            </a:fld>
            <a:endParaRPr lang="en-US"/>
          </a:p>
        </p:txBody>
      </p:sp>
      <p:sp>
        <p:nvSpPr>
          <p:cNvPr id="41" name="TextBox 3">
            <a:extLst>
              <a:ext uri="{FF2B5EF4-FFF2-40B4-BE49-F238E27FC236}">
                <a16:creationId xmlns:a16="http://schemas.microsoft.com/office/drawing/2014/main" id="{3B97571C-FDD4-2365-6FE3-9C1DD49BFA65}"/>
              </a:ext>
            </a:extLst>
          </p:cNvPr>
          <p:cNvSpPr txBox="1"/>
          <p:nvPr>
            <p:custDataLst>
              <p:tags r:id="rId4"/>
            </p:custDataLst>
          </p:nvPr>
        </p:nvSpPr>
        <p:spPr>
          <a:xfrm>
            <a:off x="-3807594" y="1105181"/>
            <a:ext cx="3590105" cy="9181819"/>
          </a:xfrm>
          <a:prstGeom prst="rect">
            <a:avLst/>
          </a:prstGeom>
          <a:gradFill flip="none" rotWithShape="1">
            <a:gsLst>
              <a:gs pos="0">
                <a:srgbClr val="EE262E">
                  <a:tint val="66000"/>
                  <a:satMod val="160000"/>
                </a:srgbClr>
              </a:gs>
              <a:gs pos="50000">
                <a:srgbClr val="EE262E">
                  <a:tint val="44500"/>
                  <a:satMod val="160000"/>
                </a:srgbClr>
              </a:gs>
              <a:gs pos="100000">
                <a:srgbClr val="EE262E">
                  <a:tint val="23500"/>
                  <a:satMod val="160000"/>
                </a:srgbClr>
              </a:gs>
            </a:gsLst>
            <a:lin ang="2700000" scaled="1"/>
            <a:tileRect/>
          </a:gradFill>
          <a:ln>
            <a:noFill/>
          </a:ln>
        </p:spPr>
        <p:txBody>
          <a:bodyPr wrap="square" lIns="91440" tIns="182880" rIns="91440" bIns="91440" rtlCol="0">
            <a:noAutofit/>
          </a:bodyPr>
          <a:lstStyle/>
          <a:p>
            <a:pPr marL="512064" marR="0">
              <a:lnSpc>
                <a:spcPct val="107000"/>
              </a:lnSpc>
              <a:spcBef>
                <a:spcPts val="0"/>
              </a:spcBef>
              <a:spcAft>
                <a:spcPts val="800"/>
              </a:spcAft>
            </a:pPr>
            <a:endParaRPr lang="en-US" sz="1400">
              <a:solidFill>
                <a:srgbClr val="00A76D"/>
              </a:solidFill>
              <a:effectLst/>
            </a:endParaRPr>
          </a:p>
        </p:txBody>
      </p:sp>
      <p:sp>
        <p:nvSpPr>
          <p:cNvPr id="42" name="ZoneTexte 41">
            <a:extLst>
              <a:ext uri="{FF2B5EF4-FFF2-40B4-BE49-F238E27FC236}">
                <a16:creationId xmlns:a16="http://schemas.microsoft.com/office/drawing/2014/main" id="{7AF5A2E0-E3E4-2250-B852-7E1FE8AA56C3}"/>
              </a:ext>
            </a:extLst>
          </p:cNvPr>
          <p:cNvSpPr txBox="1"/>
          <p:nvPr>
            <p:custDataLst>
              <p:tags r:id="rId5"/>
            </p:custDataLst>
          </p:nvPr>
        </p:nvSpPr>
        <p:spPr>
          <a:xfrm>
            <a:off x="-3813313" y="2004179"/>
            <a:ext cx="3590105" cy="3139321"/>
          </a:xfrm>
          <a:prstGeom prst="rect">
            <a:avLst/>
          </a:prstGeom>
          <a:noFill/>
        </p:spPr>
        <p:txBody>
          <a:bodyPr wrap="square" rtlCol="0">
            <a:spAutoFit/>
          </a:bodyPr>
          <a:lstStyle/>
          <a:p>
            <a:pPr algn="just" rtl="0" fontAlgn="base"/>
            <a:r>
              <a:rPr lang="fr-CA" sz="1100" b="0" i="0" dirty="0">
                <a:effectLst/>
                <a:latin typeface="Inter" panose="02000503000000020004" pitchFamily="2" charset="0"/>
                <a:ea typeface="Inter" panose="02000503000000020004" pitchFamily="2" charset="0"/>
              </a:rPr>
              <a:t>La </a:t>
            </a:r>
            <a:r>
              <a:rPr lang="fr-CA" sz="1100" b="1" i="0" dirty="0">
                <a:effectLst/>
                <a:latin typeface="Inter" panose="02000503000000020004" pitchFamily="2" charset="0"/>
                <a:ea typeface="Inter" panose="02000503000000020004" pitchFamily="2" charset="0"/>
              </a:rPr>
              <a:t>mission</a:t>
            </a:r>
            <a:r>
              <a:rPr lang="fr-CA" sz="1100" b="0" i="0" dirty="0">
                <a:effectLst/>
                <a:latin typeface="Inter" panose="02000503000000020004" pitchFamily="2" charset="0"/>
                <a:ea typeface="Inter" panose="02000503000000020004" pitchFamily="2" charset="0"/>
              </a:rPr>
              <a:t> du commerce est un énoncé court et précis définissant la </a:t>
            </a:r>
            <a:r>
              <a:rPr lang="fr-CA" sz="1100" b="1" i="0" dirty="0">
                <a:effectLst/>
                <a:latin typeface="Inter" panose="02000503000000020004" pitchFamily="2" charset="0"/>
                <a:ea typeface="Inter" panose="02000503000000020004" pitchFamily="2" charset="0"/>
              </a:rPr>
              <a:t>raison d’être</a:t>
            </a:r>
            <a:r>
              <a:rPr lang="fr-CA" sz="1100" b="0" i="0" dirty="0">
                <a:effectLst/>
                <a:latin typeface="Inter" panose="02000503000000020004" pitchFamily="2" charset="0"/>
                <a:ea typeface="Inter" panose="02000503000000020004" pitchFamily="2" charset="0"/>
              </a:rPr>
              <a:t> de l’organisation ou ses objectifs fondamentaux. </a:t>
            </a:r>
          </a:p>
          <a:p>
            <a:pPr algn="just" rtl="0" fontAlgn="base"/>
            <a:endParaRPr lang="fr-CA" sz="1100" b="0" i="0" dirty="0">
              <a:effectLst/>
              <a:latin typeface="Inter" panose="02000503000000020004" pitchFamily="2" charset="0"/>
              <a:ea typeface="Inter" panose="02000503000000020004" pitchFamily="2" charset="0"/>
            </a:endParaRPr>
          </a:p>
          <a:p>
            <a:pPr algn="just" rtl="0" fontAlgn="base"/>
            <a:r>
              <a:rPr lang="fr-CA" sz="1100" b="0" i="0" dirty="0">
                <a:effectLst/>
                <a:latin typeface="Inter" panose="02000503000000020004" pitchFamily="2" charset="0"/>
                <a:ea typeface="Inter" panose="02000503000000020004" pitchFamily="2" charset="0"/>
              </a:rPr>
              <a:t>La </a:t>
            </a:r>
            <a:r>
              <a:rPr lang="fr-CA" sz="1100" b="1" i="0" dirty="0">
                <a:effectLst/>
                <a:latin typeface="Inter" panose="02000503000000020004" pitchFamily="2" charset="0"/>
                <a:ea typeface="Inter" panose="02000503000000020004" pitchFamily="2" charset="0"/>
              </a:rPr>
              <a:t>vision</a:t>
            </a:r>
            <a:r>
              <a:rPr lang="fr-CA" sz="1100" b="0" i="0" dirty="0">
                <a:effectLst/>
                <a:latin typeface="Inter" panose="02000503000000020004" pitchFamily="2" charset="0"/>
                <a:ea typeface="Inter" panose="02000503000000020004" pitchFamily="2" charset="0"/>
              </a:rPr>
              <a:t> est un court texte qui décrit où le commerce se voit dans l’avenir, quelles réalisations il souhaite accomplir et quelle place il désire occuper. </a:t>
            </a:r>
          </a:p>
          <a:p>
            <a:pPr algn="just" rtl="0" fontAlgn="base"/>
            <a:endParaRPr lang="fr-CA" sz="1100" b="0" i="0" dirty="0">
              <a:effectLst/>
              <a:latin typeface="Inter" panose="02000503000000020004" pitchFamily="2" charset="0"/>
              <a:ea typeface="Inter" panose="02000503000000020004" pitchFamily="2" charset="0"/>
            </a:endParaRPr>
          </a:p>
          <a:p>
            <a:pPr algn="just" rtl="0" fontAlgn="base"/>
            <a:r>
              <a:rPr lang="fr-CA" sz="1100" b="0" i="0" dirty="0">
                <a:effectLst/>
                <a:latin typeface="Inter" panose="02000503000000020004" pitchFamily="2" charset="0"/>
                <a:ea typeface="Inter" panose="02000503000000020004" pitchFamily="2" charset="0"/>
              </a:rPr>
              <a:t>Les </a:t>
            </a:r>
            <a:r>
              <a:rPr lang="fr-CA" sz="1100" b="1" i="0" dirty="0">
                <a:effectLst/>
                <a:latin typeface="Inter" panose="02000503000000020004" pitchFamily="2" charset="0"/>
                <a:ea typeface="Inter" panose="02000503000000020004" pitchFamily="2" charset="0"/>
              </a:rPr>
              <a:t>valeurs</a:t>
            </a:r>
            <a:r>
              <a:rPr lang="fr-CA" sz="1100" b="0" i="0" dirty="0">
                <a:effectLst/>
                <a:latin typeface="Inter" panose="02000503000000020004" pitchFamily="2" charset="0"/>
                <a:ea typeface="Inter" panose="02000503000000020004" pitchFamily="2" charset="0"/>
              </a:rPr>
              <a:t> organisationnelles sont des principes fondamentaux qui guident les actions et les pratiques de gestion quotidiennes. Il est suggéré de définir un maximum de trois à cinq valeurs. </a:t>
            </a:r>
          </a:p>
          <a:p>
            <a:pPr algn="just" rtl="0" fontAlgn="base"/>
            <a:endParaRPr lang="fr-CA" sz="1100" dirty="0">
              <a:latin typeface="Inter" panose="02000503000000020004" pitchFamily="2" charset="0"/>
              <a:ea typeface="Inter" panose="02000503000000020004" pitchFamily="2" charset="0"/>
            </a:endParaRPr>
          </a:p>
          <a:p>
            <a:pPr algn="just" fontAlgn="base"/>
            <a:r>
              <a:rPr lang="fr-CA" sz="1100" dirty="0">
                <a:latin typeface="Inter" panose="02000503000000020004" pitchFamily="2" charset="0"/>
                <a:ea typeface="Inter" panose="02000503000000020004" pitchFamily="2" charset="0"/>
              </a:rPr>
              <a:t>Pour vous aider à </a:t>
            </a:r>
            <a:r>
              <a:rPr lang="fr-CA" sz="1100" dirty="0">
                <a:latin typeface="Inter" panose="02000503000000020004" pitchFamily="2" charset="0"/>
                <a:ea typeface="Inter" panose="02000503000000020004" pitchFamily="2" charset="0"/>
                <a:hlinkClick r:id="rId26"/>
              </a:rPr>
              <a:t>déterminer vos valeurs organisationnelles</a:t>
            </a:r>
            <a:r>
              <a:rPr lang="fr-CA" sz="1100" dirty="0">
                <a:latin typeface="Inter" panose="02000503000000020004" pitchFamily="2" charset="0"/>
                <a:ea typeface="Inter" panose="02000503000000020004" pitchFamily="2" charset="0"/>
              </a:rPr>
              <a:t>, voici une liste d’exemples :</a:t>
            </a:r>
          </a:p>
          <a:p>
            <a:pPr algn="just" rtl="0" fontAlgn="base"/>
            <a:endParaRPr lang="fr-CA" sz="1100" dirty="0">
              <a:latin typeface="Inter" panose="02000503000000020004" pitchFamily="2" charset="0"/>
              <a:ea typeface="Inter" panose="02000503000000020004" pitchFamily="2" charset="0"/>
            </a:endParaRPr>
          </a:p>
          <a:p>
            <a:pPr algn="just" rtl="0" fontAlgn="base"/>
            <a:endParaRPr lang="fr-CA" sz="1100" b="0" i="0" dirty="0">
              <a:effectLst/>
              <a:latin typeface="Inter" panose="02000503000000020004" pitchFamily="2" charset="0"/>
              <a:ea typeface="Inter" panose="02000503000000020004" pitchFamily="2" charset="0"/>
            </a:endParaRPr>
          </a:p>
        </p:txBody>
      </p:sp>
      <p:pic>
        <p:nvPicPr>
          <p:cNvPr id="43" name="Picture 3">
            <a:extLst>
              <a:ext uri="{FF2B5EF4-FFF2-40B4-BE49-F238E27FC236}">
                <a16:creationId xmlns:a16="http://schemas.microsoft.com/office/drawing/2014/main" id="{3DCDA5A5-C188-7E1A-1D98-6792CD35F88D}"/>
              </a:ext>
            </a:extLst>
          </p:cNvPr>
          <p:cNvPicPr>
            <a:picLocks noChangeAspect="1" noChangeArrowheads="1"/>
          </p:cNvPicPr>
          <p:nvPr>
            <p:custDataLst>
              <p:tags r:id="rId6"/>
            </p:custDataLst>
          </p:nvPr>
        </p:nvPicPr>
        <p:blipFill>
          <a:blip r:embed="rId27">
            <a:extLst>
              <a:ext uri="{28A0092B-C50C-407E-A947-70E740481C1C}">
                <a14:useLocalDpi xmlns:a14="http://schemas.microsoft.com/office/drawing/2010/main" val="0"/>
              </a:ext>
            </a:extLst>
          </a:blip>
          <a:srcRect/>
          <a:stretch>
            <a:fillRect/>
          </a:stretch>
        </p:blipFill>
        <p:spPr bwMode="auto">
          <a:xfrm>
            <a:off x="-2360374" y="1190548"/>
            <a:ext cx="684225" cy="728265"/>
          </a:xfrm>
          <a:prstGeom prst="rect">
            <a:avLst/>
          </a:prstGeom>
          <a:noFill/>
          <a:extLst>
            <a:ext uri="{909E8E84-426E-40DD-AFC4-6F175D3DCCD1}">
              <a14:hiddenFill xmlns:a14="http://schemas.microsoft.com/office/drawing/2010/main">
                <a:solidFill>
                  <a:srgbClr val="FFFFFF"/>
                </a:solidFill>
              </a14:hiddenFill>
            </a:ext>
          </a:extLst>
        </p:spPr>
      </p:pic>
      <p:sp>
        <p:nvSpPr>
          <p:cNvPr id="47" name="ZoneTexte 46">
            <a:extLst>
              <a:ext uri="{FF2B5EF4-FFF2-40B4-BE49-F238E27FC236}">
                <a16:creationId xmlns:a16="http://schemas.microsoft.com/office/drawing/2014/main" id="{3EB1FF75-F7CA-237E-E08C-CE5D79CAF5EB}"/>
              </a:ext>
            </a:extLst>
          </p:cNvPr>
          <p:cNvSpPr txBox="1"/>
          <p:nvPr>
            <p:custDataLst>
              <p:tags r:id="rId7"/>
            </p:custDataLst>
          </p:nvPr>
        </p:nvSpPr>
        <p:spPr>
          <a:xfrm>
            <a:off x="-3794894" y="4819447"/>
            <a:ext cx="3274194" cy="6047809"/>
          </a:xfrm>
          <a:prstGeom prst="rect">
            <a:avLst/>
          </a:prstGeom>
          <a:noFill/>
        </p:spPr>
        <p:txBody>
          <a:bodyPr wrap="square" numCol="1" rtlCol="0">
            <a:spAutoFit/>
          </a:bodyPr>
          <a:lstStyle/>
          <a:p>
            <a:pPr marL="323850" lvl="1" indent="-161925" algn="l">
              <a:buFont typeface="Arial"/>
              <a:buChar char="•"/>
            </a:pPr>
            <a:r>
              <a:rPr lang="fr-CA" sz="1100">
                <a:solidFill>
                  <a:srgbClr val="000000"/>
                </a:solidFill>
                <a:latin typeface="Inter" panose="02000503000000020004" pitchFamily="2" charset="0"/>
                <a:ea typeface="Inter" panose="02000503000000020004" pitchFamily="2" charset="0"/>
                <a:cs typeface="Inter"/>
                <a:sym typeface="Inter"/>
              </a:rPr>
              <a:t>Accomplissement</a:t>
            </a:r>
          </a:p>
          <a:p>
            <a:pPr marL="323850" lvl="1" indent="-161925" algn="l">
              <a:buFont typeface="Arial"/>
              <a:buChar char="•"/>
            </a:pPr>
            <a:r>
              <a:rPr lang="fr-CA" sz="1100">
                <a:solidFill>
                  <a:srgbClr val="000000"/>
                </a:solidFill>
                <a:latin typeface="Inter" panose="02000503000000020004" pitchFamily="2" charset="0"/>
                <a:ea typeface="Inter" panose="02000503000000020004" pitchFamily="2" charset="0"/>
                <a:cs typeface="Inter"/>
                <a:sym typeface="Inter"/>
              </a:rPr>
              <a:t>Développement</a:t>
            </a:r>
          </a:p>
          <a:p>
            <a:pPr marL="323850" lvl="1" indent="-161925" algn="l">
              <a:buFont typeface="Arial"/>
              <a:buChar char="•"/>
            </a:pPr>
            <a:r>
              <a:rPr lang="fr-CA" sz="1100">
                <a:solidFill>
                  <a:srgbClr val="000000"/>
                </a:solidFill>
                <a:latin typeface="Inter" panose="02000503000000020004" pitchFamily="2" charset="0"/>
                <a:ea typeface="Inter" panose="02000503000000020004" pitchFamily="2" charset="0"/>
                <a:cs typeface="Inter"/>
                <a:sym typeface="Inter"/>
              </a:rPr>
              <a:t>Sécurité</a:t>
            </a:r>
          </a:p>
          <a:p>
            <a:pPr marL="323850" lvl="1" indent="-161925" algn="l">
              <a:buFont typeface="Arial"/>
              <a:buChar char="•"/>
            </a:pPr>
            <a:r>
              <a:rPr lang="fr-CA" sz="1100">
                <a:solidFill>
                  <a:srgbClr val="000000"/>
                </a:solidFill>
                <a:latin typeface="Inter" panose="02000503000000020004" pitchFamily="2" charset="0"/>
                <a:ea typeface="Inter" panose="02000503000000020004" pitchFamily="2" charset="0"/>
                <a:cs typeface="Inter"/>
                <a:sym typeface="Inter"/>
              </a:rPr>
              <a:t>Harmonie</a:t>
            </a:r>
          </a:p>
          <a:p>
            <a:pPr marL="323850" lvl="1" indent="-161925" algn="l">
              <a:buFont typeface="Arial"/>
              <a:buChar char="•"/>
            </a:pPr>
            <a:r>
              <a:rPr lang="fr-CA" sz="1100">
                <a:solidFill>
                  <a:srgbClr val="000000"/>
                </a:solidFill>
                <a:latin typeface="Inter" panose="02000503000000020004" pitchFamily="2" charset="0"/>
                <a:ea typeface="Inter" panose="02000503000000020004" pitchFamily="2" charset="0"/>
                <a:cs typeface="Inter"/>
                <a:sym typeface="Inter"/>
              </a:rPr>
              <a:t>Originalité</a:t>
            </a:r>
          </a:p>
          <a:p>
            <a:pPr marL="323850" lvl="1" indent="-161925" algn="l">
              <a:buFont typeface="Arial"/>
              <a:buChar char="•"/>
            </a:pPr>
            <a:r>
              <a:rPr lang="fr-CA" sz="1100">
                <a:solidFill>
                  <a:srgbClr val="000000"/>
                </a:solidFill>
                <a:latin typeface="Inter" panose="02000503000000020004" pitchFamily="2" charset="0"/>
                <a:ea typeface="Inter" panose="02000503000000020004" pitchFamily="2" charset="0"/>
                <a:cs typeface="Inter"/>
                <a:sym typeface="Inter"/>
              </a:rPr>
              <a:t>Qualité</a:t>
            </a:r>
          </a:p>
          <a:p>
            <a:pPr marL="323850" lvl="1" indent="-161925" algn="l">
              <a:buFont typeface="Arial"/>
              <a:buChar char="•"/>
            </a:pPr>
            <a:r>
              <a:rPr lang="fr-CA" sz="1100">
                <a:solidFill>
                  <a:srgbClr val="000000"/>
                </a:solidFill>
                <a:latin typeface="Inter" panose="02000503000000020004" pitchFamily="2" charset="0"/>
                <a:ea typeface="Inter" panose="02000503000000020004" pitchFamily="2" charset="0"/>
                <a:cs typeface="Inter"/>
                <a:sym typeface="Inter"/>
              </a:rPr>
              <a:t>Plaisir</a:t>
            </a:r>
          </a:p>
          <a:p>
            <a:pPr marL="323850" lvl="1" indent="-161925" algn="l">
              <a:buFont typeface="Arial"/>
              <a:buChar char="•"/>
            </a:pPr>
            <a:r>
              <a:rPr lang="fr-CA" sz="1100">
                <a:solidFill>
                  <a:srgbClr val="000000"/>
                </a:solidFill>
                <a:latin typeface="Inter" panose="02000503000000020004" pitchFamily="2" charset="0"/>
                <a:ea typeface="Inter" panose="02000503000000020004" pitchFamily="2" charset="0"/>
                <a:cs typeface="Inter"/>
                <a:sym typeface="Inter"/>
              </a:rPr>
              <a:t>Professionnalisme</a:t>
            </a:r>
          </a:p>
          <a:p>
            <a:pPr marL="323850" lvl="1" indent="-161925" algn="l">
              <a:buFont typeface="Arial"/>
              <a:buChar char="•"/>
            </a:pPr>
            <a:r>
              <a:rPr lang="fr-CA" sz="1100">
                <a:solidFill>
                  <a:srgbClr val="000000"/>
                </a:solidFill>
                <a:latin typeface="Inter" panose="02000503000000020004" pitchFamily="2" charset="0"/>
                <a:ea typeface="Inter" panose="02000503000000020004" pitchFamily="2" charset="0"/>
                <a:cs typeface="Inter"/>
                <a:sym typeface="Inter"/>
              </a:rPr>
              <a:t>Patience</a:t>
            </a:r>
          </a:p>
          <a:p>
            <a:pPr marL="323850" lvl="1" indent="-161925" algn="l">
              <a:buFont typeface="Arial"/>
              <a:buChar char="•"/>
            </a:pPr>
            <a:r>
              <a:rPr lang="fr-CA" sz="1100">
                <a:solidFill>
                  <a:srgbClr val="000000"/>
                </a:solidFill>
                <a:latin typeface="Inter" panose="02000503000000020004" pitchFamily="2" charset="0"/>
                <a:ea typeface="Inter" panose="02000503000000020004" pitchFamily="2" charset="0"/>
                <a:cs typeface="Inter"/>
                <a:sym typeface="Inter"/>
              </a:rPr>
              <a:t>Savoir-faire</a:t>
            </a:r>
          </a:p>
          <a:p>
            <a:pPr marL="323850" lvl="1" indent="-161925" algn="l">
              <a:buFont typeface="Arial"/>
              <a:buChar char="•"/>
            </a:pPr>
            <a:r>
              <a:rPr lang="fr-CA" sz="1100">
                <a:solidFill>
                  <a:srgbClr val="000000"/>
                </a:solidFill>
                <a:latin typeface="Inter" panose="02000503000000020004" pitchFamily="2" charset="0"/>
                <a:ea typeface="Inter" panose="02000503000000020004" pitchFamily="2" charset="0"/>
                <a:cs typeface="Inter"/>
                <a:sym typeface="Inter"/>
              </a:rPr>
              <a:t>Intégrité</a:t>
            </a:r>
          </a:p>
          <a:p>
            <a:pPr marL="323850" lvl="1" indent="-161925" algn="l">
              <a:buFont typeface="Arial"/>
              <a:buChar char="•"/>
            </a:pPr>
            <a:r>
              <a:rPr lang="fr-CA" sz="1100">
                <a:solidFill>
                  <a:srgbClr val="000000"/>
                </a:solidFill>
                <a:latin typeface="Inter" panose="02000503000000020004" pitchFamily="2" charset="0"/>
                <a:ea typeface="Inter" panose="02000503000000020004" pitchFamily="2" charset="0"/>
                <a:cs typeface="Inter"/>
                <a:sym typeface="Inter"/>
              </a:rPr>
              <a:t>Fiabilité</a:t>
            </a:r>
          </a:p>
          <a:p>
            <a:pPr marL="323850" lvl="1" indent="-161925" algn="l">
              <a:buFont typeface="Arial"/>
              <a:buChar char="•"/>
            </a:pPr>
            <a:r>
              <a:rPr lang="fr-CA" sz="1100">
                <a:solidFill>
                  <a:srgbClr val="000000"/>
                </a:solidFill>
                <a:latin typeface="Inter" panose="02000503000000020004" pitchFamily="2" charset="0"/>
                <a:ea typeface="Inter" panose="02000503000000020004" pitchFamily="2" charset="0"/>
                <a:cs typeface="Inter"/>
                <a:sym typeface="Inter"/>
              </a:rPr>
              <a:t>Performance</a:t>
            </a:r>
          </a:p>
          <a:p>
            <a:pPr marL="323850" lvl="1" indent="-161925" algn="l">
              <a:buFont typeface="Arial"/>
              <a:buChar char="•"/>
            </a:pPr>
            <a:r>
              <a:rPr lang="fr-CA" sz="1100">
                <a:solidFill>
                  <a:srgbClr val="000000"/>
                </a:solidFill>
                <a:latin typeface="Inter" panose="02000503000000020004" pitchFamily="2" charset="0"/>
                <a:ea typeface="Inter" panose="02000503000000020004" pitchFamily="2" charset="0"/>
                <a:cs typeface="Inter"/>
                <a:sym typeface="Inter"/>
              </a:rPr>
              <a:t>Communication</a:t>
            </a:r>
          </a:p>
          <a:p>
            <a:pPr marL="323850" lvl="1" indent="-161925" algn="l">
              <a:buFont typeface="Arial"/>
              <a:buChar char="•"/>
            </a:pPr>
            <a:r>
              <a:rPr lang="fr-CA" sz="1100">
                <a:solidFill>
                  <a:srgbClr val="000000"/>
                </a:solidFill>
                <a:latin typeface="Inter" panose="02000503000000020004" pitchFamily="2" charset="0"/>
                <a:ea typeface="Inter" panose="02000503000000020004" pitchFamily="2" charset="0"/>
                <a:cs typeface="Inter"/>
                <a:sym typeface="Inter"/>
              </a:rPr>
              <a:t>Transparence</a:t>
            </a:r>
          </a:p>
          <a:p>
            <a:pPr marL="323850" lvl="1" indent="-161925" algn="l">
              <a:buFont typeface="Arial"/>
              <a:buChar char="•"/>
            </a:pPr>
            <a:r>
              <a:rPr lang="fr-CA" sz="1100">
                <a:solidFill>
                  <a:srgbClr val="000000"/>
                </a:solidFill>
                <a:latin typeface="Inter" panose="02000503000000020004" pitchFamily="2" charset="0"/>
                <a:ea typeface="Inter" panose="02000503000000020004" pitchFamily="2" charset="0"/>
                <a:cs typeface="Inter"/>
                <a:sym typeface="Inter"/>
              </a:rPr>
              <a:t>Flexibilité</a:t>
            </a:r>
          </a:p>
          <a:p>
            <a:pPr marL="323850" lvl="1" indent="-161925" algn="l">
              <a:buFont typeface="Arial"/>
              <a:buChar char="•"/>
            </a:pPr>
            <a:r>
              <a:rPr lang="fr-CA" sz="1100">
                <a:solidFill>
                  <a:srgbClr val="000000"/>
                </a:solidFill>
                <a:latin typeface="Inter" panose="02000503000000020004" pitchFamily="2" charset="0"/>
                <a:ea typeface="Inter" panose="02000503000000020004" pitchFamily="2" charset="0"/>
                <a:cs typeface="Inter"/>
                <a:sym typeface="Inter"/>
              </a:rPr>
              <a:t>Excellence</a:t>
            </a:r>
          </a:p>
          <a:p>
            <a:pPr marL="323850" lvl="1" indent="-161925" algn="l">
              <a:buFont typeface="Arial"/>
              <a:buChar char="•"/>
            </a:pPr>
            <a:r>
              <a:rPr lang="fr-CA" sz="1100">
                <a:solidFill>
                  <a:srgbClr val="000000"/>
                </a:solidFill>
                <a:latin typeface="Inter" panose="02000503000000020004" pitchFamily="2" charset="0"/>
                <a:ea typeface="Inter" panose="02000503000000020004" pitchFamily="2" charset="0"/>
                <a:cs typeface="Inter"/>
                <a:sym typeface="Inter"/>
              </a:rPr>
              <a:t>Passion</a:t>
            </a:r>
          </a:p>
          <a:p>
            <a:pPr marL="323850" lvl="1" indent="-161925" algn="l">
              <a:buFont typeface="Arial"/>
              <a:buChar char="•"/>
            </a:pPr>
            <a:r>
              <a:rPr lang="fr-CA" sz="1100">
                <a:solidFill>
                  <a:srgbClr val="000000"/>
                </a:solidFill>
                <a:latin typeface="Inter" panose="02000503000000020004" pitchFamily="2" charset="0"/>
                <a:ea typeface="Inter" panose="02000503000000020004" pitchFamily="2" charset="0"/>
                <a:cs typeface="Inter"/>
                <a:sym typeface="Inter"/>
              </a:rPr>
              <a:t>Leadership</a:t>
            </a:r>
          </a:p>
          <a:p>
            <a:pPr marL="323850" lvl="1" indent="-161925" algn="l">
              <a:buFont typeface="Arial"/>
              <a:buChar char="•"/>
            </a:pPr>
            <a:r>
              <a:rPr lang="fr-CA" sz="1100">
                <a:solidFill>
                  <a:srgbClr val="000000"/>
                </a:solidFill>
                <a:latin typeface="Inter" panose="02000503000000020004" pitchFamily="2" charset="0"/>
                <a:ea typeface="Inter" panose="02000503000000020004" pitchFamily="2" charset="0"/>
                <a:cs typeface="Inter"/>
                <a:sym typeface="Inter"/>
              </a:rPr>
              <a:t>Rigueur</a:t>
            </a:r>
          </a:p>
          <a:p>
            <a:pPr marL="323850" lvl="1" indent="-161925" algn="l">
              <a:buFont typeface="Arial"/>
              <a:buChar char="•"/>
            </a:pPr>
            <a:r>
              <a:rPr lang="fr-CA" sz="1100">
                <a:solidFill>
                  <a:srgbClr val="000000"/>
                </a:solidFill>
                <a:latin typeface="Inter" panose="02000503000000020004" pitchFamily="2" charset="0"/>
                <a:ea typeface="Inter" panose="02000503000000020004" pitchFamily="2" charset="0"/>
                <a:cs typeface="Inter"/>
                <a:sym typeface="Inter"/>
              </a:rPr>
              <a:t>Confiance</a:t>
            </a:r>
          </a:p>
          <a:p>
            <a:pPr marL="323850" lvl="1" indent="-161925" algn="l">
              <a:buFont typeface="Arial"/>
              <a:buChar char="•"/>
            </a:pPr>
            <a:r>
              <a:rPr lang="fr-CA" sz="1100">
                <a:solidFill>
                  <a:srgbClr val="000000"/>
                </a:solidFill>
                <a:latin typeface="Inter" panose="02000503000000020004" pitchFamily="2" charset="0"/>
                <a:ea typeface="Inter" panose="02000503000000020004" pitchFamily="2" charset="0"/>
                <a:cs typeface="Inter"/>
                <a:sym typeface="Inter"/>
              </a:rPr>
              <a:t>Respect</a:t>
            </a:r>
          </a:p>
          <a:p>
            <a:pPr marL="323850" lvl="1" indent="-161925" algn="l">
              <a:buFont typeface="Arial"/>
              <a:buChar char="•"/>
            </a:pPr>
            <a:r>
              <a:rPr lang="fr-CA" sz="1100">
                <a:solidFill>
                  <a:srgbClr val="000000"/>
                </a:solidFill>
                <a:latin typeface="Inter" panose="02000503000000020004" pitchFamily="2" charset="0"/>
                <a:ea typeface="Inter" panose="02000503000000020004" pitchFamily="2" charset="0"/>
                <a:cs typeface="Inter"/>
                <a:sym typeface="Inter"/>
              </a:rPr>
              <a:t>Équité</a:t>
            </a:r>
          </a:p>
          <a:p>
            <a:pPr marL="323850" lvl="1" indent="-161925" algn="l">
              <a:buFont typeface="Arial"/>
              <a:buChar char="•"/>
            </a:pPr>
            <a:r>
              <a:rPr lang="fr-CA" sz="1100">
                <a:solidFill>
                  <a:srgbClr val="000000"/>
                </a:solidFill>
                <a:latin typeface="Inter" panose="02000503000000020004" pitchFamily="2" charset="0"/>
                <a:ea typeface="Inter" panose="02000503000000020004" pitchFamily="2" charset="0"/>
                <a:cs typeface="Inter"/>
                <a:sym typeface="Inter"/>
              </a:rPr>
              <a:t>Innovation</a:t>
            </a:r>
          </a:p>
          <a:p>
            <a:pPr marL="323850" lvl="1" indent="-161925" algn="l">
              <a:buFont typeface="Arial"/>
              <a:buChar char="•"/>
            </a:pPr>
            <a:r>
              <a:rPr lang="fr-CA" sz="1100">
                <a:solidFill>
                  <a:srgbClr val="000000"/>
                </a:solidFill>
                <a:latin typeface="Inter" panose="02000503000000020004" pitchFamily="2" charset="0"/>
                <a:ea typeface="Inter" panose="02000503000000020004" pitchFamily="2" charset="0"/>
                <a:cs typeface="Inter"/>
                <a:sym typeface="Inter"/>
              </a:rPr>
              <a:t>Ouverture</a:t>
            </a:r>
          </a:p>
          <a:p>
            <a:pPr marL="323850" lvl="1" indent="-161925" algn="l">
              <a:buFont typeface="Arial"/>
              <a:buChar char="•"/>
            </a:pPr>
            <a:r>
              <a:rPr lang="fr-CA" sz="1100">
                <a:solidFill>
                  <a:srgbClr val="000000"/>
                </a:solidFill>
                <a:latin typeface="Inter" panose="02000503000000020004" pitchFamily="2" charset="0"/>
                <a:ea typeface="Inter" panose="02000503000000020004" pitchFamily="2" charset="0"/>
                <a:cs typeface="Inter"/>
                <a:sym typeface="Inter"/>
              </a:rPr>
              <a:t>Initiative</a:t>
            </a:r>
          </a:p>
          <a:p>
            <a:pPr marL="323850" lvl="1" indent="-161925" algn="l">
              <a:buFont typeface="Arial"/>
              <a:buChar char="•"/>
            </a:pPr>
            <a:r>
              <a:rPr lang="fr-CA" sz="1100">
                <a:solidFill>
                  <a:srgbClr val="000000"/>
                </a:solidFill>
                <a:latin typeface="Inter" panose="02000503000000020004" pitchFamily="2" charset="0"/>
                <a:ea typeface="Inter" panose="02000503000000020004" pitchFamily="2" charset="0"/>
                <a:cs typeface="Inter"/>
                <a:sym typeface="Inter"/>
              </a:rPr>
              <a:t>Partenariat</a:t>
            </a:r>
          </a:p>
          <a:p>
            <a:pPr marL="323850" lvl="1" indent="-161925" algn="l">
              <a:buFont typeface="Arial"/>
              <a:buChar char="•"/>
            </a:pPr>
            <a:r>
              <a:rPr lang="fr-CA" sz="1100">
                <a:solidFill>
                  <a:srgbClr val="000000"/>
                </a:solidFill>
                <a:latin typeface="Inter" panose="02000503000000020004" pitchFamily="2" charset="0"/>
                <a:ea typeface="Inter" panose="02000503000000020004" pitchFamily="2" charset="0"/>
                <a:cs typeface="Inter"/>
                <a:sym typeface="Inter"/>
              </a:rPr>
              <a:t>Engagement</a:t>
            </a:r>
          </a:p>
          <a:p>
            <a:pPr marL="323850" lvl="1" indent="-161925" algn="l">
              <a:buFont typeface="Arial"/>
              <a:buChar char="•"/>
            </a:pPr>
            <a:r>
              <a:rPr lang="fr-CA" sz="1100">
                <a:solidFill>
                  <a:srgbClr val="000000"/>
                </a:solidFill>
                <a:latin typeface="Inter" panose="02000503000000020004" pitchFamily="2" charset="0"/>
                <a:ea typeface="Inter" panose="02000503000000020004" pitchFamily="2" charset="0"/>
                <a:cs typeface="Inter"/>
                <a:sym typeface="Inter"/>
              </a:rPr>
              <a:t>Loyauté</a:t>
            </a:r>
          </a:p>
          <a:p>
            <a:pPr marL="323850" lvl="1" indent="-161925" algn="l">
              <a:buFont typeface="Arial"/>
              <a:buChar char="•"/>
            </a:pPr>
            <a:r>
              <a:rPr lang="fr-CA" sz="1100">
                <a:solidFill>
                  <a:srgbClr val="000000"/>
                </a:solidFill>
                <a:latin typeface="Inter" panose="02000503000000020004" pitchFamily="2" charset="0"/>
                <a:ea typeface="Inter" panose="02000503000000020004" pitchFamily="2" charset="0"/>
                <a:cs typeface="Inter"/>
                <a:sym typeface="Inter"/>
              </a:rPr>
              <a:t>Honnêteté</a:t>
            </a:r>
          </a:p>
          <a:p>
            <a:pPr marL="323850" lvl="1" indent="-161925" algn="l">
              <a:buFont typeface="Arial"/>
              <a:buChar char="•"/>
            </a:pPr>
            <a:r>
              <a:rPr lang="fr-CA" sz="1100">
                <a:solidFill>
                  <a:srgbClr val="000000"/>
                </a:solidFill>
                <a:latin typeface="Inter" panose="02000503000000020004" pitchFamily="2" charset="0"/>
                <a:ea typeface="Inter" panose="02000503000000020004" pitchFamily="2" charset="0"/>
                <a:cs typeface="Inter"/>
                <a:sym typeface="Inter"/>
              </a:rPr>
              <a:t>Satisfaction client</a:t>
            </a:r>
          </a:p>
          <a:p>
            <a:pPr marL="323850" lvl="1" indent="-161925" algn="l">
              <a:buFont typeface="Arial"/>
              <a:buChar char="•"/>
            </a:pPr>
            <a:r>
              <a:rPr lang="fr-CA" sz="1100">
                <a:solidFill>
                  <a:srgbClr val="000000"/>
                </a:solidFill>
                <a:latin typeface="Inter" panose="02000503000000020004" pitchFamily="2" charset="0"/>
                <a:ea typeface="Inter" panose="02000503000000020004" pitchFamily="2" charset="0"/>
                <a:cs typeface="Inter"/>
                <a:sym typeface="Inter"/>
              </a:rPr>
              <a:t>Implication sociale</a:t>
            </a:r>
          </a:p>
          <a:p>
            <a:pPr marL="161925" lvl="1" algn="l"/>
            <a:endParaRPr lang="fr-CA" sz="1100">
              <a:solidFill>
                <a:srgbClr val="000000"/>
              </a:solidFill>
              <a:latin typeface="Inter"/>
              <a:ea typeface="Inter"/>
              <a:cs typeface="Inter"/>
              <a:sym typeface="Inter"/>
            </a:endParaRPr>
          </a:p>
          <a:p>
            <a:endParaRPr lang="fr-CA" sz="2400"/>
          </a:p>
        </p:txBody>
      </p:sp>
      <p:sp>
        <p:nvSpPr>
          <p:cNvPr id="44" name="Freeform 2">
            <a:extLst>
              <a:ext uri="{FF2B5EF4-FFF2-40B4-BE49-F238E27FC236}">
                <a16:creationId xmlns:a16="http://schemas.microsoft.com/office/drawing/2014/main" id="{295D45C7-0C7D-DFAB-F0C0-A921A5BDA60C}"/>
              </a:ext>
            </a:extLst>
          </p:cNvPr>
          <p:cNvSpPr>
            <a:spLocks noGrp="1" noRot="1" noMove="1" noResize="1" noEditPoints="1" noAdjustHandles="1" noChangeArrowheads="1" noChangeShapeType="1"/>
          </p:cNvSpPr>
          <p:nvPr>
            <p:custDataLst>
              <p:tags r:id="rId8"/>
            </p:custDataLst>
          </p:nvPr>
        </p:nvSpPr>
        <p:spPr>
          <a:xfrm>
            <a:off x="7813215" y="3087613"/>
            <a:ext cx="2191131" cy="1475338"/>
          </a:xfrm>
          <a:custGeom>
            <a:avLst/>
            <a:gdLst/>
            <a:ahLst/>
            <a:cxnLst/>
            <a:rect l="l" t="t" r="r" b="b"/>
            <a:pathLst>
              <a:path w="2191131" h="1475338">
                <a:moveTo>
                  <a:pt x="0" y="0"/>
                </a:moveTo>
                <a:lnTo>
                  <a:pt x="2191131" y="0"/>
                </a:lnTo>
                <a:lnTo>
                  <a:pt x="2191131" y="1475338"/>
                </a:lnTo>
                <a:lnTo>
                  <a:pt x="0" y="1475338"/>
                </a:lnTo>
                <a:lnTo>
                  <a:pt x="0" y="0"/>
                </a:lnTo>
                <a:close/>
              </a:path>
            </a:pathLst>
          </a:custGeom>
          <a:blipFill>
            <a:blip>
              <a:extLst>
                <a:ext uri="{96DAC541-7B7A-43D3-8B79-37D633B846F1}">
                  <asvg:svgBlip xmlns:asvg="http://schemas.microsoft.com/office/drawing/2016/SVG/main" r:embed="rId28"/>
                </a:ext>
              </a:extLst>
            </a:blip>
            <a:stretch>
              <a:fillRect/>
            </a:stretch>
          </a:blipFill>
        </p:spPr>
        <p:txBody>
          <a:bodyPr/>
          <a:lstStyle/>
          <a:p>
            <a:endParaRPr lang="fr-CA"/>
          </a:p>
        </p:txBody>
      </p:sp>
      <p:sp>
        <p:nvSpPr>
          <p:cNvPr id="45" name="Freeform 3">
            <a:extLst>
              <a:ext uri="{FF2B5EF4-FFF2-40B4-BE49-F238E27FC236}">
                <a16:creationId xmlns:a16="http://schemas.microsoft.com/office/drawing/2014/main" id="{4251470C-2A3C-43D2-6D8A-87831FCCBE01}"/>
              </a:ext>
            </a:extLst>
          </p:cNvPr>
          <p:cNvSpPr>
            <a:spLocks noGrp="1" noRot="1" noMove="1" noResize="1" noEditPoints="1" noAdjustHandles="1" noChangeArrowheads="1" noChangeShapeType="1"/>
          </p:cNvSpPr>
          <p:nvPr>
            <p:custDataLst>
              <p:tags r:id="rId9"/>
            </p:custDataLst>
          </p:nvPr>
        </p:nvSpPr>
        <p:spPr>
          <a:xfrm rot="-10800000">
            <a:off x="1395188" y="2629524"/>
            <a:ext cx="2351244" cy="2644549"/>
          </a:xfrm>
          <a:custGeom>
            <a:avLst/>
            <a:gdLst/>
            <a:ahLst/>
            <a:cxnLst/>
            <a:rect l="l" t="t" r="r" b="b"/>
            <a:pathLst>
              <a:path w="2351244" h="2644549">
                <a:moveTo>
                  <a:pt x="0" y="0"/>
                </a:moveTo>
                <a:lnTo>
                  <a:pt x="2351244" y="0"/>
                </a:lnTo>
                <a:lnTo>
                  <a:pt x="2351244" y="2644549"/>
                </a:lnTo>
                <a:lnTo>
                  <a:pt x="0" y="2644549"/>
                </a:lnTo>
                <a:lnTo>
                  <a:pt x="0" y="0"/>
                </a:lnTo>
                <a:close/>
              </a:path>
            </a:pathLst>
          </a:custGeom>
          <a:blipFill>
            <a:blip>
              <a:extLst>
                <a:ext uri="{96DAC541-7B7A-43D3-8B79-37D633B846F1}">
                  <asvg:svgBlip xmlns:asvg="http://schemas.microsoft.com/office/drawing/2016/SVG/main" r:embed="rId29"/>
                </a:ext>
              </a:extLst>
            </a:blip>
            <a:stretch>
              <a:fillRect/>
            </a:stretch>
          </a:blipFill>
        </p:spPr>
        <p:txBody>
          <a:bodyPr/>
          <a:lstStyle/>
          <a:p>
            <a:endParaRPr lang="fr-CA"/>
          </a:p>
        </p:txBody>
      </p:sp>
      <p:sp>
        <p:nvSpPr>
          <p:cNvPr id="46" name="Freeform 4">
            <a:extLst>
              <a:ext uri="{FF2B5EF4-FFF2-40B4-BE49-F238E27FC236}">
                <a16:creationId xmlns:a16="http://schemas.microsoft.com/office/drawing/2014/main" id="{741DCCD3-911C-6DFD-18A1-8796D9EF4065}"/>
              </a:ext>
            </a:extLst>
          </p:cNvPr>
          <p:cNvSpPr>
            <a:spLocks noGrp="1" noRot="1" noMove="1" noResize="1" noEditPoints="1" noAdjustHandles="1" noChangeArrowheads="1" noChangeShapeType="1"/>
          </p:cNvSpPr>
          <p:nvPr>
            <p:custDataLst>
              <p:tags r:id="rId10"/>
            </p:custDataLst>
          </p:nvPr>
        </p:nvSpPr>
        <p:spPr>
          <a:xfrm>
            <a:off x="13874720" y="3133701"/>
            <a:ext cx="2119141" cy="1878088"/>
          </a:xfrm>
          <a:custGeom>
            <a:avLst/>
            <a:gdLst/>
            <a:ahLst/>
            <a:cxnLst/>
            <a:rect l="l" t="t" r="r" b="b"/>
            <a:pathLst>
              <a:path w="2119141" h="1878088">
                <a:moveTo>
                  <a:pt x="0" y="0"/>
                </a:moveTo>
                <a:lnTo>
                  <a:pt x="2119140" y="0"/>
                </a:lnTo>
                <a:lnTo>
                  <a:pt x="2119140" y="1878089"/>
                </a:lnTo>
                <a:lnTo>
                  <a:pt x="0" y="1878089"/>
                </a:lnTo>
                <a:lnTo>
                  <a:pt x="0" y="0"/>
                </a:lnTo>
                <a:close/>
              </a:path>
            </a:pathLst>
          </a:custGeom>
          <a:blipFill>
            <a:blip>
              <a:extLst>
                <a:ext uri="{96DAC541-7B7A-43D3-8B79-37D633B846F1}">
                  <asvg:svgBlip xmlns:asvg="http://schemas.microsoft.com/office/drawing/2016/SVG/main" r:embed="rId30"/>
                </a:ext>
              </a:extLst>
            </a:blip>
            <a:stretch>
              <a:fillRect/>
            </a:stretch>
          </a:blipFill>
        </p:spPr>
        <p:txBody>
          <a:bodyPr/>
          <a:lstStyle/>
          <a:p>
            <a:endParaRPr lang="fr-CA"/>
          </a:p>
        </p:txBody>
      </p:sp>
      <p:sp>
        <p:nvSpPr>
          <p:cNvPr id="48" name="AutoShape 5">
            <a:extLst>
              <a:ext uri="{FF2B5EF4-FFF2-40B4-BE49-F238E27FC236}">
                <a16:creationId xmlns:a16="http://schemas.microsoft.com/office/drawing/2014/main" id="{A95B1744-5BCE-4110-699F-527A472C9C67}"/>
              </a:ext>
            </a:extLst>
          </p:cNvPr>
          <p:cNvSpPr>
            <a:spLocks noGrp="1" noRot="1" noMove="1" noResize="1" noEditPoints="1" noAdjustHandles="1" noChangeArrowheads="1" noChangeShapeType="1"/>
          </p:cNvSpPr>
          <p:nvPr>
            <p:custDataLst>
              <p:tags r:id="rId11"/>
            </p:custDataLst>
          </p:nvPr>
        </p:nvSpPr>
        <p:spPr>
          <a:xfrm>
            <a:off x="1714514" y="5605451"/>
            <a:ext cx="1605450" cy="0"/>
          </a:xfrm>
          <a:prstGeom prst="line">
            <a:avLst/>
          </a:prstGeom>
          <a:ln w="38100" cap="flat">
            <a:solidFill>
              <a:srgbClr val="000000"/>
            </a:solidFill>
            <a:prstDash val="sysDash"/>
            <a:headEnd type="none" w="sm" len="sm"/>
            <a:tailEnd type="none" w="sm" len="sm"/>
          </a:ln>
        </p:spPr>
        <p:txBody>
          <a:bodyPr/>
          <a:lstStyle/>
          <a:p>
            <a:endParaRPr lang="fr-CA"/>
          </a:p>
        </p:txBody>
      </p:sp>
      <p:sp>
        <p:nvSpPr>
          <p:cNvPr id="49" name="AutoShape 6">
            <a:extLst>
              <a:ext uri="{FF2B5EF4-FFF2-40B4-BE49-F238E27FC236}">
                <a16:creationId xmlns:a16="http://schemas.microsoft.com/office/drawing/2014/main" id="{3613C5A8-0FC1-3BBF-86FD-C85186A2DC6E}"/>
              </a:ext>
            </a:extLst>
          </p:cNvPr>
          <p:cNvSpPr>
            <a:spLocks noGrp="1" noRot="1" noMove="1" noResize="1" noEditPoints="1" noAdjustHandles="1" noChangeArrowheads="1" noChangeShapeType="1"/>
          </p:cNvSpPr>
          <p:nvPr>
            <p:custDataLst>
              <p:tags r:id="rId12"/>
            </p:custDataLst>
          </p:nvPr>
        </p:nvSpPr>
        <p:spPr>
          <a:xfrm>
            <a:off x="8190811" y="5585364"/>
            <a:ext cx="1605450" cy="0"/>
          </a:xfrm>
          <a:prstGeom prst="line">
            <a:avLst/>
          </a:prstGeom>
          <a:ln w="38100" cap="flat">
            <a:solidFill>
              <a:srgbClr val="000000"/>
            </a:solidFill>
            <a:prstDash val="sysDash"/>
            <a:headEnd type="none" w="sm" len="sm"/>
            <a:tailEnd type="none" w="sm" len="sm"/>
          </a:ln>
        </p:spPr>
        <p:txBody>
          <a:bodyPr/>
          <a:lstStyle/>
          <a:p>
            <a:endParaRPr lang="fr-CA"/>
          </a:p>
        </p:txBody>
      </p:sp>
      <p:sp>
        <p:nvSpPr>
          <p:cNvPr id="50" name="AutoShape 7">
            <a:extLst>
              <a:ext uri="{FF2B5EF4-FFF2-40B4-BE49-F238E27FC236}">
                <a16:creationId xmlns:a16="http://schemas.microsoft.com/office/drawing/2014/main" id="{2D7104ED-3CD4-A55A-2404-AE7A64334EB2}"/>
              </a:ext>
            </a:extLst>
          </p:cNvPr>
          <p:cNvSpPr>
            <a:spLocks noGrp="1" noRot="1" noMove="1" noResize="1" noEditPoints="1" noAdjustHandles="1" noChangeArrowheads="1" noChangeShapeType="1"/>
          </p:cNvSpPr>
          <p:nvPr>
            <p:custDataLst>
              <p:tags r:id="rId13"/>
            </p:custDataLst>
          </p:nvPr>
        </p:nvSpPr>
        <p:spPr>
          <a:xfrm>
            <a:off x="14131565" y="5618936"/>
            <a:ext cx="1605450" cy="0"/>
          </a:xfrm>
          <a:prstGeom prst="line">
            <a:avLst/>
          </a:prstGeom>
          <a:ln w="38100" cap="flat">
            <a:solidFill>
              <a:srgbClr val="000000"/>
            </a:solidFill>
            <a:prstDash val="sysDash"/>
            <a:headEnd type="none" w="sm" len="sm"/>
            <a:tailEnd type="none" w="sm" len="sm"/>
          </a:ln>
        </p:spPr>
        <p:txBody>
          <a:bodyPr/>
          <a:lstStyle/>
          <a:p>
            <a:endParaRPr lang="fr-CA"/>
          </a:p>
        </p:txBody>
      </p:sp>
      <p:sp>
        <p:nvSpPr>
          <p:cNvPr id="51" name="AutoShape 8">
            <a:extLst>
              <a:ext uri="{FF2B5EF4-FFF2-40B4-BE49-F238E27FC236}">
                <a16:creationId xmlns:a16="http://schemas.microsoft.com/office/drawing/2014/main" id="{504FF263-A281-466C-739E-FA16B2CF6AAE}"/>
              </a:ext>
            </a:extLst>
          </p:cNvPr>
          <p:cNvSpPr/>
          <p:nvPr>
            <p:custDataLst>
              <p:tags r:id="rId14"/>
            </p:custDataLst>
          </p:nvPr>
        </p:nvSpPr>
        <p:spPr>
          <a:xfrm>
            <a:off x="5697619" y="2936425"/>
            <a:ext cx="0" cy="5495430"/>
          </a:xfrm>
          <a:prstGeom prst="line">
            <a:avLst/>
          </a:prstGeom>
          <a:ln w="38100" cap="flat">
            <a:solidFill>
              <a:srgbClr val="000000"/>
            </a:solidFill>
            <a:prstDash val="solid"/>
            <a:headEnd type="none" w="sm" len="sm"/>
            <a:tailEnd type="none" w="sm" len="sm"/>
          </a:ln>
        </p:spPr>
        <p:txBody>
          <a:bodyPr/>
          <a:lstStyle/>
          <a:p>
            <a:endParaRPr lang="fr-CA"/>
          </a:p>
        </p:txBody>
      </p:sp>
      <p:sp>
        <p:nvSpPr>
          <p:cNvPr id="52" name="AutoShape 9">
            <a:extLst>
              <a:ext uri="{FF2B5EF4-FFF2-40B4-BE49-F238E27FC236}">
                <a16:creationId xmlns:a16="http://schemas.microsoft.com/office/drawing/2014/main" id="{7F641F0D-E8FF-46CF-D546-FEF2D6162B9F}"/>
              </a:ext>
            </a:extLst>
          </p:cNvPr>
          <p:cNvSpPr/>
          <p:nvPr>
            <p:custDataLst>
              <p:tags r:id="rId15"/>
            </p:custDataLst>
          </p:nvPr>
        </p:nvSpPr>
        <p:spPr>
          <a:xfrm>
            <a:off x="12319860" y="2936425"/>
            <a:ext cx="0" cy="5495430"/>
          </a:xfrm>
          <a:prstGeom prst="line">
            <a:avLst/>
          </a:prstGeom>
          <a:ln w="38100" cap="flat">
            <a:solidFill>
              <a:srgbClr val="000000"/>
            </a:solidFill>
            <a:prstDash val="solid"/>
            <a:headEnd type="none" w="sm" len="sm"/>
            <a:tailEnd type="none" w="sm" len="sm"/>
          </a:ln>
        </p:spPr>
        <p:txBody>
          <a:bodyPr/>
          <a:lstStyle/>
          <a:p>
            <a:endParaRPr lang="fr-CA"/>
          </a:p>
        </p:txBody>
      </p:sp>
      <p:sp>
        <p:nvSpPr>
          <p:cNvPr id="53" name="Freeform 10">
            <a:extLst>
              <a:ext uri="{FF2B5EF4-FFF2-40B4-BE49-F238E27FC236}">
                <a16:creationId xmlns:a16="http://schemas.microsoft.com/office/drawing/2014/main" id="{D3E01B01-0284-EA58-C9CC-DAA07E210356}"/>
              </a:ext>
            </a:extLst>
          </p:cNvPr>
          <p:cNvSpPr>
            <a:spLocks noGrp="1" noRot="1" noMove="1" noResize="1" noEditPoints="1" noAdjustHandles="1" noChangeArrowheads="1" noChangeShapeType="1"/>
          </p:cNvSpPr>
          <p:nvPr>
            <p:custDataLst>
              <p:tags r:id="rId16"/>
            </p:custDataLst>
          </p:nvPr>
        </p:nvSpPr>
        <p:spPr>
          <a:xfrm rot="-10800000">
            <a:off x="2192596" y="5769325"/>
            <a:ext cx="649284" cy="730278"/>
          </a:xfrm>
          <a:custGeom>
            <a:avLst/>
            <a:gdLst/>
            <a:ahLst/>
            <a:cxnLst/>
            <a:rect l="l" t="t" r="r" b="b"/>
            <a:pathLst>
              <a:path w="649284" h="730278">
                <a:moveTo>
                  <a:pt x="0" y="0"/>
                </a:moveTo>
                <a:lnTo>
                  <a:pt x="649284" y="0"/>
                </a:lnTo>
                <a:lnTo>
                  <a:pt x="649284" y="730278"/>
                </a:lnTo>
                <a:lnTo>
                  <a:pt x="0" y="730278"/>
                </a:lnTo>
                <a:lnTo>
                  <a:pt x="0" y="0"/>
                </a:lnTo>
                <a:close/>
              </a:path>
            </a:pathLst>
          </a:custGeom>
          <a:blipFill>
            <a:blip>
              <a:extLst>
                <a:ext uri="{96DAC541-7B7A-43D3-8B79-37D633B846F1}">
                  <asvg:svgBlip xmlns:asvg="http://schemas.microsoft.com/office/drawing/2016/SVG/main" r:embed="rId31"/>
                </a:ext>
              </a:extLst>
            </a:blip>
            <a:stretch>
              <a:fillRect/>
            </a:stretch>
          </a:blipFill>
        </p:spPr>
        <p:txBody>
          <a:bodyPr/>
          <a:lstStyle/>
          <a:p>
            <a:endParaRPr lang="fr-CA"/>
          </a:p>
        </p:txBody>
      </p:sp>
      <p:sp>
        <p:nvSpPr>
          <p:cNvPr id="54" name="Freeform 11">
            <a:extLst>
              <a:ext uri="{FF2B5EF4-FFF2-40B4-BE49-F238E27FC236}">
                <a16:creationId xmlns:a16="http://schemas.microsoft.com/office/drawing/2014/main" id="{3171FA5D-716F-D7B6-9A88-6397311244C9}"/>
              </a:ext>
            </a:extLst>
          </p:cNvPr>
          <p:cNvSpPr>
            <a:spLocks noGrp="1" noRot="1" noMove="1" noResize="1" noEditPoints="1" noAdjustHandles="1" noChangeArrowheads="1" noChangeShapeType="1"/>
          </p:cNvSpPr>
          <p:nvPr>
            <p:custDataLst>
              <p:tags r:id="rId17"/>
            </p:custDataLst>
          </p:nvPr>
        </p:nvSpPr>
        <p:spPr>
          <a:xfrm>
            <a:off x="8667627" y="5918106"/>
            <a:ext cx="642658" cy="432716"/>
          </a:xfrm>
          <a:custGeom>
            <a:avLst/>
            <a:gdLst/>
            <a:ahLst/>
            <a:cxnLst/>
            <a:rect l="l" t="t" r="r" b="b"/>
            <a:pathLst>
              <a:path w="642658" h="432716">
                <a:moveTo>
                  <a:pt x="0" y="0"/>
                </a:moveTo>
                <a:lnTo>
                  <a:pt x="642658" y="0"/>
                </a:lnTo>
                <a:lnTo>
                  <a:pt x="642658" y="432716"/>
                </a:lnTo>
                <a:lnTo>
                  <a:pt x="0" y="432716"/>
                </a:lnTo>
                <a:lnTo>
                  <a:pt x="0" y="0"/>
                </a:lnTo>
                <a:close/>
              </a:path>
            </a:pathLst>
          </a:custGeom>
          <a:blipFill>
            <a:blip>
              <a:extLst>
                <a:ext uri="{96DAC541-7B7A-43D3-8B79-37D633B846F1}">
                  <asvg:svgBlip xmlns:asvg="http://schemas.microsoft.com/office/drawing/2016/SVG/main" r:embed="rId32"/>
                </a:ext>
              </a:extLst>
            </a:blip>
            <a:stretch>
              <a:fillRect/>
            </a:stretch>
          </a:blipFill>
        </p:spPr>
        <p:txBody>
          <a:bodyPr/>
          <a:lstStyle/>
          <a:p>
            <a:endParaRPr lang="fr-CA"/>
          </a:p>
        </p:txBody>
      </p:sp>
      <p:sp>
        <p:nvSpPr>
          <p:cNvPr id="55" name="Freeform 12">
            <a:extLst>
              <a:ext uri="{FF2B5EF4-FFF2-40B4-BE49-F238E27FC236}">
                <a16:creationId xmlns:a16="http://schemas.microsoft.com/office/drawing/2014/main" id="{17B13E66-4526-756F-AC0E-A18505CD3DE6}"/>
              </a:ext>
            </a:extLst>
          </p:cNvPr>
          <p:cNvSpPr>
            <a:spLocks noGrp="1" noRot="1" noMove="1" noResize="1" noEditPoints="1" noAdjustHandles="1" noChangeArrowheads="1" noChangeShapeType="1"/>
          </p:cNvSpPr>
          <p:nvPr>
            <p:custDataLst>
              <p:tags r:id="rId18"/>
            </p:custDataLst>
          </p:nvPr>
        </p:nvSpPr>
        <p:spPr>
          <a:xfrm>
            <a:off x="14606224" y="5918106"/>
            <a:ext cx="656132" cy="581497"/>
          </a:xfrm>
          <a:custGeom>
            <a:avLst/>
            <a:gdLst/>
            <a:ahLst/>
            <a:cxnLst/>
            <a:rect l="l" t="t" r="r" b="b"/>
            <a:pathLst>
              <a:path w="656132" h="581497">
                <a:moveTo>
                  <a:pt x="0" y="0"/>
                </a:moveTo>
                <a:lnTo>
                  <a:pt x="656132" y="0"/>
                </a:lnTo>
                <a:lnTo>
                  <a:pt x="656132" y="581497"/>
                </a:lnTo>
                <a:lnTo>
                  <a:pt x="0" y="581497"/>
                </a:lnTo>
                <a:lnTo>
                  <a:pt x="0" y="0"/>
                </a:lnTo>
                <a:close/>
              </a:path>
            </a:pathLst>
          </a:custGeom>
          <a:blipFill>
            <a:blip>
              <a:extLst>
                <a:ext uri="{96DAC541-7B7A-43D3-8B79-37D633B846F1}">
                  <asvg:svgBlip xmlns:asvg="http://schemas.microsoft.com/office/drawing/2016/SVG/main" r:embed="rId33"/>
                </a:ext>
              </a:extLst>
            </a:blip>
            <a:stretch>
              <a:fillRect/>
            </a:stretch>
          </a:blipFill>
        </p:spPr>
        <p:txBody>
          <a:bodyPr/>
          <a:lstStyle/>
          <a:p>
            <a:endParaRPr lang="fr-CA"/>
          </a:p>
        </p:txBody>
      </p:sp>
      <p:sp>
        <p:nvSpPr>
          <p:cNvPr id="56" name="TextBox 17">
            <a:extLst>
              <a:ext uri="{FF2B5EF4-FFF2-40B4-BE49-F238E27FC236}">
                <a16:creationId xmlns:a16="http://schemas.microsoft.com/office/drawing/2014/main" id="{10E64CA2-7782-BE30-0F91-68129755D9CC}"/>
              </a:ext>
            </a:extLst>
          </p:cNvPr>
          <p:cNvSpPr txBox="1">
            <a:spLocks noGrp="1" noRot="1" noMove="1" noResize="1" noEditPoints="1" noAdjustHandles="1" noChangeArrowheads="1" noChangeShapeType="1"/>
          </p:cNvSpPr>
          <p:nvPr>
            <p:custDataLst>
              <p:tags r:id="rId19"/>
            </p:custDataLst>
          </p:nvPr>
        </p:nvSpPr>
        <p:spPr>
          <a:xfrm>
            <a:off x="1714514" y="5256309"/>
            <a:ext cx="1605450" cy="330092"/>
          </a:xfrm>
          <a:prstGeom prst="rect">
            <a:avLst/>
          </a:prstGeom>
        </p:spPr>
        <p:txBody>
          <a:bodyPr lIns="0" tIns="0" rIns="0" bIns="0" rtlCol="0" anchor="t">
            <a:spAutoFit/>
          </a:bodyPr>
          <a:lstStyle/>
          <a:p>
            <a:pPr algn="ctr">
              <a:lnSpc>
                <a:spcPts val="2799"/>
              </a:lnSpc>
            </a:pPr>
            <a:r>
              <a:rPr lang="en-US" sz="1999">
                <a:solidFill>
                  <a:srgbClr val="000000"/>
                </a:solidFill>
                <a:latin typeface="Playfair Display"/>
                <a:ea typeface="Playfair Display"/>
                <a:cs typeface="Playfair Display"/>
                <a:sym typeface="Playfair Display"/>
              </a:rPr>
              <a:t>Notre mission</a:t>
            </a:r>
          </a:p>
        </p:txBody>
      </p:sp>
      <p:sp>
        <p:nvSpPr>
          <p:cNvPr id="57" name="TextBox 18">
            <a:extLst>
              <a:ext uri="{FF2B5EF4-FFF2-40B4-BE49-F238E27FC236}">
                <a16:creationId xmlns:a16="http://schemas.microsoft.com/office/drawing/2014/main" id="{554604FE-9DDA-A504-933A-6D422A7D05CC}"/>
              </a:ext>
            </a:extLst>
          </p:cNvPr>
          <p:cNvSpPr txBox="1">
            <a:spLocks noGrp="1" noRot="1" noMove="1" noResize="1" noEditPoints="1" noAdjustHandles="1" noChangeArrowheads="1" noChangeShapeType="1"/>
          </p:cNvSpPr>
          <p:nvPr>
            <p:custDataLst>
              <p:tags r:id="rId20"/>
            </p:custDataLst>
          </p:nvPr>
        </p:nvSpPr>
        <p:spPr>
          <a:xfrm>
            <a:off x="8071445" y="5234581"/>
            <a:ext cx="1790861" cy="327205"/>
          </a:xfrm>
          <a:prstGeom prst="rect">
            <a:avLst/>
          </a:prstGeom>
        </p:spPr>
        <p:txBody>
          <a:bodyPr wrap="square" lIns="0" tIns="0" rIns="0" bIns="0" rtlCol="0" anchor="t">
            <a:spAutoFit/>
          </a:bodyPr>
          <a:lstStyle/>
          <a:p>
            <a:pPr algn="ctr">
              <a:lnSpc>
                <a:spcPts val="2799"/>
              </a:lnSpc>
            </a:pPr>
            <a:r>
              <a:rPr lang="en-US" sz="1999">
                <a:solidFill>
                  <a:srgbClr val="000000"/>
                </a:solidFill>
                <a:latin typeface="Playfair Display"/>
                <a:ea typeface="Playfair Display"/>
                <a:cs typeface="Playfair Display"/>
                <a:sym typeface="Playfair Display"/>
              </a:rPr>
              <a:t>Notre vision</a:t>
            </a:r>
          </a:p>
        </p:txBody>
      </p:sp>
      <p:sp>
        <p:nvSpPr>
          <p:cNvPr id="58" name="TextBox 19">
            <a:extLst>
              <a:ext uri="{FF2B5EF4-FFF2-40B4-BE49-F238E27FC236}">
                <a16:creationId xmlns:a16="http://schemas.microsoft.com/office/drawing/2014/main" id="{A6F0B4E2-2682-37D4-8C66-39093B9F9C9B}"/>
              </a:ext>
            </a:extLst>
          </p:cNvPr>
          <p:cNvSpPr txBox="1">
            <a:spLocks noGrp="1" noRot="1" noMove="1" noResize="1" noEditPoints="1" noAdjustHandles="1" noChangeArrowheads="1" noChangeShapeType="1"/>
          </p:cNvSpPr>
          <p:nvPr>
            <p:custDataLst>
              <p:tags r:id="rId21"/>
            </p:custDataLst>
          </p:nvPr>
        </p:nvSpPr>
        <p:spPr>
          <a:xfrm>
            <a:off x="14273696" y="5231694"/>
            <a:ext cx="1321188" cy="330092"/>
          </a:xfrm>
          <a:prstGeom prst="rect">
            <a:avLst/>
          </a:prstGeom>
        </p:spPr>
        <p:txBody>
          <a:bodyPr lIns="0" tIns="0" rIns="0" bIns="0" rtlCol="0" anchor="t">
            <a:spAutoFit/>
          </a:bodyPr>
          <a:lstStyle/>
          <a:p>
            <a:pPr algn="ctr">
              <a:lnSpc>
                <a:spcPts val="2799"/>
              </a:lnSpc>
            </a:pPr>
            <a:r>
              <a:rPr lang="en-US" sz="1999">
                <a:solidFill>
                  <a:srgbClr val="000000"/>
                </a:solidFill>
                <a:latin typeface="Playfair Display"/>
                <a:ea typeface="Playfair Display"/>
                <a:cs typeface="Playfair Display"/>
                <a:sym typeface="Playfair Display"/>
              </a:rPr>
              <a:t>Nos </a:t>
            </a:r>
            <a:r>
              <a:rPr lang="en-US" sz="1999" err="1">
                <a:solidFill>
                  <a:srgbClr val="000000"/>
                </a:solidFill>
                <a:latin typeface="Playfair Display"/>
                <a:ea typeface="Playfair Display"/>
                <a:cs typeface="Playfair Display"/>
                <a:sym typeface="Playfair Display"/>
              </a:rPr>
              <a:t>valeurs</a:t>
            </a:r>
            <a:endParaRPr lang="en-US" sz="1999">
              <a:solidFill>
                <a:srgbClr val="000000"/>
              </a:solidFill>
              <a:latin typeface="Playfair Display"/>
              <a:ea typeface="Playfair Display"/>
              <a:cs typeface="Playfair Display"/>
              <a:sym typeface="Playfair Display"/>
            </a:endParaRPr>
          </a:p>
        </p:txBody>
      </p:sp>
      <p:sp>
        <p:nvSpPr>
          <p:cNvPr id="59" name="TextBox 25">
            <a:extLst>
              <a:ext uri="{FF2B5EF4-FFF2-40B4-BE49-F238E27FC236}">
                <a16:creationId xmlns:a16="http://schemas.microsoft.com/office/drawing/2014/main" id="{3B125392-3876-BE30-E365-DD313EE3BF70}"/>
              </a:ext>
            </a:extLst>
          </p:cNvPr>
          <p:cNvSpPr txBox="1"/>
          <p:nvPr>
            <p:custDataLst>
              <p:tags r:id="rId22"/>
            </p:custDataLst>
          </p:nvPr>
        </p:nvSpPr>
        <p:spPr>
          <a:xfrm>
            <a:off x="1889860" y="6952502"/>
            <a:ext cx="1254756" cy="266673"/>
          </a:xfrm>
          <a:prstGeom prst="rect">
            <a:avLst/>
          </a:prstGeom>
        </p:spPr>
        <p:txBody>
          <a:bodyPr wrap="square" lIns="0" tIns="0" rIns="0" bIns="0" rtlCol="0" anchor="t">
            <a:spAutoFit/>
          </a:bodyPr>
          <a:lstStyle/>
          <a:p>
            <a:pPr algn="ctr">
              <a:lnSpc>
                <a:spcPts val="2100"/>
              </a:lnSpc>
            </a:pPr>
            <a:r>
              <a:rPr lang="en-US" sz="1500" dirty="0">
                <a:solidFill>
                  <a:srgbClr val="000000"/>
                </a:solidFill>
                <a:latin typeface="Inter"/>
                <a:ea typeface="Inter"/>
                <a:cs typeface="Inter"/>
                <a:sym typeface="Inter"/>
              </a:rPr>
              <a:t>Zone de </a:t>
            </a:r>
            <a:r>
              <a:rPr lang="en-US" sz="1500" dirty="0" err="1">
                <a:solidFill>
                  <a:srgbClr val="000000"/>
                </a:solidFill>
                <a:latin typeface="Inter"/>
                <a:ea typeface="Inter"/>
                <a:cs typeface="Inter"/>
                <a:sym typeface="Inter"/>
              </a:rPr>
              <a:t>texte</a:t>
            </a:r>
            <a:endParaRPr lang="en-US" sz="1500" dirty="0">
              <a:solidFill>
                <a:srgbClr val="000000"/>
              </a:solidFill>
              <a:latin typeface="Inter"/>
              <a:ea typeface="Inter"/>
              <a:cs typeface="Inter"/>
              <a:sym typeface="Inter"/>
            </a:endParaRPr>
          </a:p>
        </p:txBody>
      </p:sp>
      <p:sp>
        <p:nvSpPr>
          <p:cNvPr id="60" name="TextBox 26">
            <a:extLst>
              <a:ext uri="{FF2B5EF4-FFF2-40B4-BE49-F238E27FC236}">
                <a16:creationId xmlns:a16="http://schemas.microsoft.com/office/drawing/2014/main" id="{0DBD98F0-A4E3-26A7-C339-679F6B083285}"/>
              </a:ext>
            </a:extLst>
          </p:cNvPr>
          <p:cNvSpPr txBox="1"/>
          <p:nvPr>
            <p:custDataLst>
              <p:tags r:id="rId23"/>
            </p:custDataLst>
          </p:nvPr>
        </p:nvSpPr>
        <p:spPr>
          <a:xfrm>
            <a:off x="8013351" y="6952502"/>
            <a:ext cx="1254756" cy="266673"/>
          </a:xfrm>
          <a:prstGeom prst="rect">
            <a:avLst/>
          </a:prstGeom>
        </p:spPr>
        <p:txBody>
          <a:bodyPr lIns="0" tIns="0" rIns="0" bIns="0" rtlCol="0" anchor="t">
            <a:spAutoFit/>
          </a:bodyPr>
          <a:lstStyle/>
          <a:p>
            <a:pPr algn="ctr">
              <a:lnSpc>
                <a:spcPts val="2100"/>
              </a:lnSpc>
            </a:pPr>
            <a:r>
              <a:rPr lang="en-US" sz="1500">
                <a:solidFill>
                  <a:srgbClr val="000000"/>
                </a:solidFill>
                <a:latin typeface="Inter"/>
                <a:ea typeface="Inter"/>
                <a:cs typeface="Inter"/>
                <a:sym typeface="Inter"/>
              </a:rPr>
              <a:t>Zone de </a:t>
            </a:r>
            <a:r>
              <a:rPr lang="en-US" sz="1500" err="1">
                <a:solidFill>
                  <a:srgbClr val="000000"/>
                </a:solidFill>
                <a:latin typeface="Inter"/>
                <a:ea typeface="Inter"/>
                <a:cs typeface="Inter"/>
                <a:sym typeface="Inter"/>
              </a:rPr>
              <a:t>texte</a:t>
            </a:r>
            <a:endParaRPr lang="en-US" sz="1500">
              <a:solidFill>
                <a:srgbClr val="000000"/>
              </a:solidFill>
              <a:latin typeface="Inter"/>
              <a:ea typeface="Inter"/>
              <a:cs typeface="Inter"/>
              <a:sym typeface="Inter"/>
            </a:endParaRPr>
          </a:p>
        </p:txBody>
      </p:sp>
      <p:sp>
        <p:nvSpPr>
          <p:cNvPr id="61" name="TextBox 27">
            <a:extLst>
              <a:ext uri="{FF2B5EF4-FFF2-40B4-BE49-F238E27FC236}">
                <a16:creationId xmlns:a16="http://schemas.microsoft.com/office/drawing/2014/main" id="{A0E0FFA9-FAE2-3D56-3592-9DF2F4445194}"/>
              </a:ext>
            </a:extLst>
          </p:cNvPr>
          <p:cNvSpPr txBox="1"/>
          <p:nvPr>
            <p:custDataLst>
              <p:tags r:id="rId24"/>
            </p:custDataLst>
          </p:nvPr>
        </p:nvSpPr>
        <p:spPr>
          <a:xfrm>
            <a:off x="14308283" y="6952502"/>
            <a:ext cx="1254756" cy="266673"/>
          </a:xfrm>
          <a:prstGeom prst="rect">
            <a:avLst/>
          </a:prstGeom>
        </p:spPr>
        <p:txBody>
          <a:bodyPr lIns="0" tIns="0" rIns="0" bIns="0" rtlCol="0" anchor="t">
            <a:spAutoFit/>
          </a:bodyPr>
          <a:lstStyle/>
          <a:p>
            <a:pPr algn="ctr">
              <a:lnSpc>
                <a:spcPts val="2100"/>
              </a:lnSpc>
            </a:pPr>
            <a:r>
              <a:rPr lang="en-US" sz="1500">
                <a:solidFill>
                  <a:srgbClr val="000000"/>
                </a:solidFill>
                <a:latin typeface="Inter"/>
                <a:ea typeface="Inter"/>
                <a:cs typeface="Inter"/>
                <a:sym typeface="Inter"/>
              </a:rPr>
              <a:t>Zone de </a:t>
            </a:r>
            <a:r>
              <a:rPr lang="en-US" sz="1500" err="1">
                <a:solidFill>
                  <a:srgbClr val="000000"/>
                </a:solidFill>
                <a:latin typeface="Inter"/>
                <a:ea typeface="Inter"/>
                <a:cs typeface="Inter"/>
                <a:sym typeface="Inter"/>
              </a:rPr>
              <a:t>texte</a:t>
            </a:r>
            <a:endParaRPr lang="en-US" sz="1500">
              <a:solidFill>
                <a:srgbClr val="000000"/>
              </a:solidFill>
              <a:latin typeface="Inter"/>
              <a:ea typeface="Inter"/>
              <a:cs typeface="Inter"/>
              <a:sym typeface="Inter"/>
            </a:endParaRPr>
          </a:p>
        </p:txBody>
      </p:sp>
      <p:sp>
        <p:nvSpPr>
          <p:cNvPr id="67" name="TextBox 3">
            <a:extLst>
              <a:ext uri="{FF2B5EF4-FFF2-40B4-BE49-F238E27FC236}">
                <a16:creationId xmlns:a16="http://schemas.microsoft.com/office/drawing/2014/main" id="{31EA3AC6-A64A-46B7-54E8-DAE0F20D223F}"/>
              </a:ext>
            </a:extLst>
          </p:cNvPr>
          <p:cNvSpPr txBox="1"/>
          <p:nvPr/>
        </p:nvSpPr>
        <p:spPr>
          <a:xfrm>
            <a:off x="-3806332" y="14927"/>
            <a:ext cx="3601541" cy="1013084"/>
          </a:xfrm>
          <a:prstGeom prst="rect">
            <a:avLst/>
          </a:prstGeom>
          <a:solidFill>
            <a:schemeClr val="bg1">
              <a:lumMod val="75000"/>
            </a:schemeClr>
          </a:solidFill>
          <a:ln>
            <a:noFill/>
          </a:ln>
        </p:spPr>
        <p:txBody>
          <a:bodyPr wrap="square" lIns="91440" tIns="182880" rIns="91440" bIns="91440" rtlCol="0">
            <a:noAutofit/>
          </a:bodyPr>
          <a:lstStyle/>
          <a:p>
            <a:pPr marL="512064" marR="0">
              <a:lnSpc>
                <a:spcPct val="107000"/>
              </a:lnSpc>
              <a:spcBef>
                <a:spcPts val="0"/>
              </a:spcBef>
              <a:spcAft>
                <a:spcPts val="800"/>
              </a:spcAft>
            </a:pPr>
            <a:endParaRPr lang="en-US" sz="1200">
              <a:solidFill>
                <a:srgbClr val="00A76D"/>
              </a:solidFill>
              <a:effectLst/>
            </a:endParaRPr>
          </a:p>
        </p:txBody>
      </p:sp>
      <p:sp>
        <p:nvSpPr>
          <p:cNvPr id="64" name="ZoneTexte 63">
            <a:extLst>
              <a:ext uri="{FF2B5EF4-FFF2-40B4-BE49-F238E27FC236}">
                <a16:creationId xmlns:a16="http://schemas.microsoft.com/office/drawing/2014/main" id="{B8E910F9-65AC-B704-1681-2C05B895B54D}"/>
              </a:ext>
            </a:extLst>
          </p:cNvPr>
          <p:cNvSpPr txBox="1"/>
          <p:nvPr/>
        </p:nvSpPr>
        <p:spPr>
          <a:xfrm>
            <a:off x="-3806332" y="613783"/>
            <a:ext cx="3590103" cy="430887"/>
          </a:xfrm>
          <a:prstGeom prst="rect">
            <a:avLst/>
          </a:prstGeom>
          <a:solidFill>
            <a:schemeClr val="bg1">
              <a:lumMod val="75000"/>
            </a:schemeClr>
          </a:solidFill>
        </p:spPr>
        <p:txBody>
          <a:bodyPr wrap="square" rtlCol="0">
            <a:spAutoFit/>
          </a:bodyPr>
          <a:lstStyle/>
          <a:p>
            <a:r>
              <a:rPr lang="fr-CA" sz="1100" dirty="0">
                <a:latin typeface="Inter" panose="02000503000000020004" pitchFamily="2" charset="0"/>
                <a:ea typeface="Inter" panose="02000503000000020004" pitchFamily="2" charset="0"/>
              </a:rPr>
              <a:t>Complétez </a:t>
            </a:r>
            <a:r>
              <a:rPr lang="fr-CA" sz="1100" b="1" dirty="0">
                <a:latin typeface="Inter" panose="02000503000000020004" pitchFamily="2" charset="0"/>
                <a:ea typeface="Inter" panose="02000503000000020004" pitchFamily="2" charset="0"/>
              </a:rPr>
              <a:t>votre mission, votre vision et vos valeurs </a:t>
            </a:r>
            <a:r>
              <a:rPr lang="fr-CA" sz="1100" dirty="0">
                <a:latin typeface="Inter" panose="02000503000000020004" pitchFamily="2" charset="0"/>
                <a:ea typeface="Inter" panose="02000503000000020004" pitchFamily="2" charset="0"/>
              </a:rPr>
              <a:t>aux endroits indiqués</a:t>
            </a:r>
          </a:p>
        </p:txBody>
      </p:sp>
      <p:pic>
        <p:nvPicPr>
          <p:cNvPr id="69" name="Graphique 68" descr="Scribble contour">
            <a:extLst>
              <a:ext uri="{FF2B5EF4-FFF2-40B4-BE49-F238E27FC236}">
                <a16:creationId xmlns:a16="http://schemas.microsoft.com/office/drawing/2014/main" id="{1E9E73BE-4EBA-7A06-9A74-01882E5C2C2E}"/>
              </a:ext>
            </a:extLst>
          </p:cNvPr>
          <p:cNvPicPr>
            <a:picLocks noChangeAspect="1"/>
          </p:cNvPicPr>
          <p:nvPr/>
        </p:nvPicPr>
        <p:blipFill>
          <a:blip>
            <a:extLst>
              <a:ext uri="{96DAC541-7B7A-43D3-8B79-37D633B846F1}">
                <asvg:svgBlip xmlns:asvg="http://schemas.microsoft.com/office/drawing/2016/SVG/main" r:embed="rId34"/>
              </a:ext>
            </a:extLst>
          </a:blip>
          <a:stretch>
            <a:fillRect/>
          </a:stretch>
        </p:blipFill>
        <p:spPr>
          <a:xfrm>
            <a:off x="-2294486" y="47373"/>
            <a:ext cx="566410" cy="56641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3E1E1"/>
        </a:solidFill>
        <a:effectLst/>
      </p:bgPr>
    </p:bg>
    <p:spTree>
      <p:nvGrpSpPr>
        <p:cNvPr id="1" name=""/>
        <p:cNvGrpSpPr/>
        <p:nvPr/>
      </p:nvGrpSpPr>
      <p:grpSpPr>
        <a:xfrm>
          <a:off x="0" y="0"/>
          <a:ext cx="0" cy="0"/>
          <a:chOff x="0" y="0"/>
          <a:chExt cx="0" cy="0"/>
        </a:xfrm>
      </p:grpSpPr>
      <p:sp>
        <p:nvSpPr>
          <p:cNvPr id="88" name="Espace réservé du numéro de diapositive 87">
            <a:extLst>
              <a:ext uri="{FF2B5EF4-FFF2-40B4-BE49-F238E27FC236}">
                <a16:creationId xmlns:a16="http://schemas.microsoft.com/office/drawing/2014/main" id="{5541D68C-DE8A-BED8-CD04-52437D92DC52}"/>
              </a:ext>
            </a:extLst>
          </p:cNvPr>
          <p:cNvSpPr>
            <a:spLocks noGrp="1" noRot="1" noMove="1" noResize="1" noEditPoints="1" noAdjustHandles="1" noChangeArrowheads="1" noChangeShapeType="1"/>
          </p:cNvSpPr>
          <p:nvPr>
            <p:ph type="sldNum" sz="quarter" idx="12"/>
            <p:custDataLst>
              <p:tags r:id="rId1"/>
            </p:custDataLst>
          </p:nvPr>
        </p:nvSpPr>
        <p:spPr/>
        <p:txBody>
          <a:bodyPr/>
          <a:lstStyle/>
          <a:p>
            <a:fld id="{B6F15528-21DE-4FAA-801E-634DDDAF4B2B}" type="slidenum">
              <a:rPr lang="en-US" smtClean="0"/>
              <a:pPr/>
              <a:t>7</a:t>
            </a:fld>
            <a:endParaRPr lang="en-US"/>
          </a:p>
        </p:txBody>
      </p:sp>
      <p:grpSp>
        <p:nvGrpSpPr>
          <p:cNvPr id="77" name="Groupe 76">
            <a:extLst>
              <a:ext uri="{FF2B5EF4-FFF2-40B4-BE49-F238E27FC236}">
                <a16:creationId xmlns:a16="http://schemas.microsoft.com/office/drawing/2014/main" id="{469BC566-1B44-E9B1-81C4-8B642910A418}"/>
              </a:ext>
            </a:extLst>
          </p:cNvPr>
          <p:cNvGrpSpPr/>
          <p:nvPr>
            <p:custDataLst>
              <p:tags r:id="rId2"/>
            </p:custDataLst>
          </p:nvPr>
        </p:nvGrpSpPr>
        <p:grpSpPr>
          <a:xfrm>
            <a:off x="-3850778" y="3718329"/>
            <a:ext cx="3562380" cy="1990033"/>
            <a:chOff x="-1888376" y="1201654"/>
            <a:chExt cx="1634880" cy="1343777"/>
          </a:xfrm>
        </p:grpSpPr>
        <p:sp>
          <p:nvSpPr>
            <p:cNvPr id="78" name="TextBox 3">
              <a:extLst>
                <a:ext uri="{FF2B5EF4-FFF2-40B4-BE49-F238E27FC236}">
                  <a16:creationId xmlns:a16="http://schemas.microsoft.com/office/drawing/2014/main" id="{EC3E4DEB-B3F6-0524-80BF-68CAEA18588C}"/>
                </a:ext>
              </a:extLst>
            </p:cNvPr>
            <p:cNvSpPr txBox="1"/>
            <p:nvPr/>
          </p:nvSpPr>
          <p:spPr>
            <a:xfrm>
              <a:off x="-1888376" y="1201654"/>
              <a:ext cx="1634880" cy="1343777"/>
            </a:xfrm>
            <a:prstGeom prst="rect">
              <a:avLst/>
            </a:prstGeom>
            <a:gradFill flip="none" rotWithShape="1">
              <a:gsLst>
                <a:gs pos="0">
                  <a:srgbClr val="EE262E">
                    <a:tint val="66000"/>
                    <a:satMod val="160000"/>
                  </a:srgbClr>
                </a:gs>
                <a:gs pos="50000">
                  <a:srgbClr val="EE262E">
                    <a:tint val="44500"/>
                    <a:satMod val="160000"/>
                  </a:srgbClr>
                </a:gs>
                <a:gs pos="100000">
                  <a:srgbClr val="EE262E">
                    <a:tint val="23500"/>
                    <a:satMod val="160000"/>
                  </a:srgbClr>
                </a:gs>
              </a:gsLst>
              <a:lin ang="2700000" scaled="1"/>
              <a:tileRect/>
            </a:gradFill>
            <a:ln>
              <a:noFill/>
            </a:ln>
          </p:spPr>
          <p:txBody>
            <a:bodyPr wrap="square" lIns="91440" tIns="182880" rIns="91440" bIns="91440" rtlCol="0">
              <a:noAutofit/>
            </a:bodyPr>
            <a:lstStyle/>
            <a:p>
              <a:pPr marL="512064" marR="0">
                <a:lnSpc>
                  <a:spcPct val="107000"/>
                </a:lnSpc>
                <a:spcBef>
                  <a:spcPts val="0"/>
                </a:spcBef>
                <a:spcAft>
                  <a:spcPts val="800"/>
                </a:spcAft>
              </a:pPr>
              <a:endParaRPr lang="en-US" sz="1200">
                <a:solidFill>
                  <a:srgbClr val="00A76D"/>
                </a:solidFill>
                <a:effectLst/>
              </a:endParaRPr>
            </a:p>
          </p:txBody>
        </p:sp>
        <p:sp>
          <p:nvSpPr>
            <p:cNvPr id="79" name="ZoneTexte 78">
              <a:extLst>
                <a:ext uri="{FF2B5EF4-FFF2-40B4-BE49-F238E27FC236}">
                  <a16:creationId xmlns:a16="http://schemas.microsoft.com/office/drawing/2014/main" id="{ECAFBBE8-A949-25D4-C545-1255BD0CBDBF}"/>
                </a:ext>
              </a:extLst>
            </p:cNvPr>
            <p:cNvSpPr txBox="1"/>
            <p:nvPr/>
          </p:nvSpPr>
          <p:spPr>
            <a:xfrm>
              <a:off x="-1888376" y="1914698"/>
              <a:ext cx="1634879" cy="519568"/>
            </a:xfrm>
            <a:prstGeom prst="rect">
              <a:avLst/>
            </a:prstGeom>
            <a:noFill/>
          </p:spPr>
          <p:txBody>
            <a:bodyPr wrap="square" rtlCol="0">
              <a:spAutoFit/>
            </a:bodyPr>
            <a:lstStyle/>
            <a:p>
              <a:r>
                <a:rPr lang="fr-CA" sz="1100" b="0" i="0">
                  <a:effectLst/>
                  <a:latin typeface="Inter" panose="02000503000000020004" pitchFamily="2" charset="0"/>
                  <a:ea typeface="Inter" panose="02000503000000020004" pitchFamily="2" charset="0"/>
                </a:rPr>
                <a:t>Nous vous suggérons de ne mentionner que le titre des fonctions et d’éviter d’y associer le nom du titulaire du poste pour assurer la pérennité de votre manuel.</a:t>
              </a:r>
              <a:endParaRPr lang="fr-CA" sz="1100">
                <a:latin typeface="Inter" panose="02000503000000020004" pitchFamily="2" charset="0"/>
                <a:ea typeface="Inter" panose="02000503000000020004" pitchFamily="2" charset="0"/>
              </a:endParaRPr>
            </a:p>
          </p:txBody>
        </p:sp>
      </p:grpSp>
      <p:pic>
        <p:nvPicPr>
          <p:cNvPr id="80" name="Picture 3">
            <a:extLst>
              <a:ext uri="{FF2B5EF4-FFF2-40B4-BE49-F238E27FC236}">
                <a16:creationId xmlns:a16="http://schemas.microsoft.com/office/drawing/2014/main" id="{74C041AD-7DB9-A528-EEC3-7031646A5A13}"/>
              </a:ext>
            </a:extLst>
          </p:cNvPr>
          <p:cNvPicPr>
            <a:picLocks noChangeAspect="1" noChangeArrowheads="1"/>
          </p:cNvPicPr>
          <p:nvPr>
            <p:custDataLst>
              <p:tags r:id="rId3"/>
            </p:custDataLst>
          </p:nvPr>
        </p:nvPicPr>
        <p:blipFill>
          <a:blip r:embed="rId6">
            <a:extLst>
              <a:ext uri="{28A0092B-C50C-407E-A947-70E740481C1C}">
                <a14:useLocalDpi xmlns:a14="http://schemas.microsoft.com/office/drawing/2010/main" val="0"/>
              </a:ext>
            </a:extLst>
          </a:blip>
          <a:srcRect/>
          <a:stretch>
            <a:fillRect/>
          </a:stretch>
        </p:blipFill>
        <p:spPr bwMode="auto">
          <a:xfrm>
            <a:off x="-2330162" y="3767317"/>
            <a:ext cx="684225" cy="728265"/>
          </a:xfrm>
          <a:prstGeom prst="rect">
            <a:avLst/>
          </a:prstGeom>
          <a:noFill/>
          <a:extLst>
            <a:ext uri="{909E8E84-426E-40DD-AFC4-6F175D3DCCD1}">
              <a14:hiddenFill xmlns:a14="http://schemas.microsoft.com/office/drawing/2010/main">
                <a:solidFill>
                  <a:srgbClr val="FFFFFF"/>
                </a:solidFill>
              </a14:hiddenFill>
            </a:ext>
          </a:extLst>
        </p:spPr>
      </p:pic>
      <p:grpSp>
        <p:nvGrpSpPr>
          <p:cNvPr id="85" name="Groupe 84">
            <a:extLst>
              <a:ext uri="{FF2B5EF4-FFF2-40B4-BE49-F238E27FC236}">
                <a16:creationId xmlns:a16="http://schemas.microsoft.com/office/drawing/2014/main" id="{9C01B65B-EAC9-BD87-6DE8-B524F732C03F}"/>
              </a:ext>
            </a:extLst>
          </p:cNvPr>
          <p:cNvGrpSpPr/>
          <p:nvPr>
            <p:custDataLst>
              <p:tags r:id="rId4"/>
            </p:custDataLst>
          </p:nvPr>
        </p:nvGrpSpPr>
        <p:grpSpPr>
          <a:xfrm>
            <a:off x="-3850780" y="413373"/>
            <a:ext cx="3562380" cy="2046014"/>
            <a:chOff x="-1888376" y="1479162"/>
            <a:chExt cx="1634880" cy="1669421"/>
          </a:xfrm>
          <a:solidFill>
            <a:schemeClr val="bg1">
              <a:lumMod val="75000"/>
            </a:schemeClr>
          </a:solidFill>
        </p:grpSpPr>
        <p:sp>
          <p:nvSpPr>
            <p:cNvPr id="86" name="TextBox 3">
              <a:extLst>
                <a:ext uri="{FF2B5EF4-FFF2-40B4-BE49-F238E27FC236}">
                  <a16:creationId xmlns:a16="http://schemas.microsoft.com/office/drawing/2014/main" id="{2D968092-32FC-83D6-DC9F-7BA4FB1C2138}"/>
                </a:ext>
              </a:extLst>
            </p:cNvPr>
            <p:cNvSpPr txBox="1"/>
            <p:nvPr/>
          </p:nvSpPr>
          <p:spPr>
            <a:xfrm>
              <a:off x="-1888376" y="1479162"/>
              <a:ext cx="1634880" cy="1579804"/>
            </a:xfrm>
            <a:prstGeom prst="rect">
              <a:avLst/>
            </a:prstGeom>
            <a:grpFill/>
            <a:ln>
              <a:noFill/>
            </a:ln>
          </p:spPr>
          <p:txBody>
            <a:bodyPr wrap="square" lIns="91440" tIns="182880" rIns="91440" bIns="91440" rtlCol="0">
              <a:noAutofit/>
            </a:bodyPr>
            <a:lstStyle/>
            <a:p>
              <a:pPr marL="512064" marR="0">
                <a:lnSpc>
                  <a:spcPct val="107000"/>
                </a:lnSpc>
                <a:spcBef>
                  <a:spcPts val="0"/>
                </a:spcBef>
                <a:spcAft>
                  <a:spcPts val="800"/>
                </a:spcAft>
              </a:pPr>
              <a:endParaRPr lang="en-US" sz="1200">
                <a:solidFill>
                  <a:srgbClr val="00A76D"/>
                </a:solidFill>
                <a:effectLst/>
              </a:endParaRPr>
            </a:p>
          </p:txBody>
        </p:sp>
        <p:sp>
          <p:nvSpPr>
            <p:cNvPr id="87" name="ZoneTexte 86">
              <a:extLst>
                <a:ext uri="{FF2B5EF4-FFF2-40B4-BE49-F238E27FC236}">
                  <a16:creationId xmlns:a16="http://schemas.microsoft.com/office/drawing/2014/main" id="{455E6129-ED2C-8FAD-A78B-E5FA868126E8}"/>
                </a:ext>
              </a:extLst>
            </p:cNvPr>
            <p:cNvSpPr txBox="1"/>
            <p:nvPr/>
          </p:nvSpPr>
          <p:spPr>
            <a:xfrm>
              <a:off x="-1888376" y="2382646"/>
              <a:ext cx="1634879" cy="765937"/>
            </a:xfrm>
            <a:prstGeom prst="rect">
              <a:avLst/>
            </a:prstGeom>
            <a:grpFill/>
          </p:spPr>
          <p:txBody>
            <a:bodyPr wrap="square" rtlCol="0">
              <a:spAutoFit/>
            </a:bodyPr>
            <a:lstStyle/>
            <a:p>
              <a:r>
                <a:rPr lang="fr-CA" sz="1100" b="1" i="0">
                  <a:effectLst/>
                  <a:latin typeface="Inter" panose="02000503000000020004" pitchFamily="2" charset="0"/>
                  <a:ea typeface="Inter" panose="02000503000000020004" pitchFamily="2" charset="0"/>
                </a:rPr>
                <a:t>Présentez ici la structure de votre équipe</a:t>
              </a:r>
              <a:r>
                <a:rPr lang="fr-CA" sz="1100" i="0">
                  <a:effectLst/>
                  <a:latin typeface="Inter" panose="02000503000000020004" pitchFamily="2" charset="0"/>
                  <a:ea typeface="Inter" panose="02000503000000020004" pitchFamily="2" charset="0"/>
                </a:rPr>
                <a:t>.</a:t>
              </a:r>
            </a:p>
            <a:p>
              <a:endParaRPr lang="fr-CA" sz="1100">
                <a:latin typeface="Inter" panose="02000503000000020004" pitchFamily="2" charset="0"/>
                <a:ea typeface="Inter" panose="02000503000000020004" pitchFamily="2" charset="0"/>
              </a:endParaRPr>
            </a:p>
            <a:p>
              <a:r>
                <a:rPr lang="fr-CA" sz="1100">
                  <a:latin typeface="Inter" panose="02000503000000020004" pitchFamily="2" charset="0"/>
                  <a:ea typeface="Inter" panose="02000503000000020004" pitchFamily="2" charset="0"/>
                </a:rPr>
                <a:t>Réorganisez suivant votre propre organigramme en supprimant ou en ajoutant des niveaux et/ou des employé(e)s</a:t>
              </a:r>
            </a:p>
          </p:txBody>
        </p:sp>
      </p:grpSp>
      <p:pic>
        <p:nvPicPr>
          <p:cNvPr id="89" name="Graphique 88" descr="Scribble contour">
            <a:extLst>
              <a:ext uri="{FF2B5EF4-FFF2-40B4-BE49-F238E27FC236}">
                <a16:creationId xmlns:a16="http://schemas.microsoft.com/office/drawing/2014/main" id="{374619C6-B3C0-7D8F-7AE4-C32731E1483B}"/>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2330162" y="566310"/>
            <a:ext cx="566410" cy="566410"/>
          </a:xfrm>
          <a:prstGeom prst="rect">
            <a:avLst/>
          </a:prstGeom>
        </p:spPr>
      </p:pic>
      <p:grpSp>
        <p:nvGrpSpPr>
          <p:cNvPr id="81" name="Group 2">
            <a:extLst>
              <a:ext uri="{FF2B5EF4-FFF2-40B4-BE49-F238E27FC236}">
                <a16:creationId xmlns:a16="http://schemas.microsoft.com/office/drawing/2014/main" id="{5C1C578F-E062-5DDA-63E4-34E5FE4A748E}"/>
              </a:ext>
            </a:extLst>
          </p:cNvPr>
          <p:cNvGrpSpPr/>
          <p:nvPr/>
        </p:nvGrpSpPr>
        <p:grpSpPr>
          <a:xfrm>
            <a:off x="404131" y="302304"/>
            <a:ext cx="2827126" cy="1179800"/>
            <a:chOff x="0" y="0"/>
            <a:chExt cx="973846" cy="406400"/>
          </a:xfrm>
        </p:grpSpPr>
        <p:sp>
          <p:nvSpPr>
            <p:cNvPr id="82" name="Freeform 3">
              <a:extLst>
                <a:ext uri="{FF2B5EF4-FFF2-40B4-BE49-F238E27FC236}">
                  <a16:creationId xmlns:a16="http://schemas.microsoft.com/office/drawing/2014/main" id="{44491924-88BB-96CA-A50A-C960975B5A19}"/>
                </a:ext>
              </a:extLst>
            </p:cNvPr>
            <p:cNvSpPr/>
            <p:nvPr/>
          </p:nvSpPr>
          <p:spPr>
            <a:xfrm>
              <a:off x="0" y="0"/>
              <a:ext cx="973846" cy="406400"/>
            </a:xfrm>
            <a:custGeom>
              <a:avLst/>
              <a:gdLst/>
              <a:ahLst/>
              <a:cxnLst/>
              <a:rect l="l" t="t" r="r" b="b"/>
              <a:pathLst>
                <a:path w="973846" h="406400">
                  <a:moveTo>
                    <a:pt x="770647" y="0"/>
                  </a:moveTo>
                  <a:cubicBezTo>
                    <a:pt x="882871" y="0"/>
                    <a:pt x="973846" y="90976"/>
                    <a:pt x="973846" y="203200"/>
                  </a:cubicBezTo>
                  <a:cubicBezTo>
                    <a:pt x="973846" y="315424"/>
                    <a:pt x="882871" y="406400"/>
                    <a:pt x="770647" y="406400"/>
                  </a:cubicBezTo>
                  <a:lnTo>
                    <a:pt x="203200" y="406400"/>
                  </a:lnTo>
                  <a:cubicBezTo>
                    <a:pt x="90976" y="406400"/>
                    <a:pt x="0" y="315424"/>
                    <a:pt x="0" y="203200"/>
                  </a:cubicBezTo>
                  <a:cubicBezTo>
                    <a:pt x="0" y="90976"/>
                    <a:pt x="90976" y="0"/>
                    <a:pt x="203200" y="0"/>
                  </a:cubicBezTo>
                  <a:close/>
                </a:path>
              </a:pathLst>
            </a:custGeom>
            <a:solidFill>
              <a:srgbClr val="EE2E24"/>
            </a:solidFill>
          </p:spPr>
          <p:txBody>
            <a:bodyPr/>
            <a:lstStyle/>
            <a:p>
              <a:endParaRPr lang="fr-CA"/>
            </a:p>
          </p:txBody>
        </p:sp>
        <p:sp>
          <p:nvSpPr>
            <p:cNvPr id="83" name="TextBox 4">
              <a:extLst>
                <a:ext uri="{FF2B5EF4-FFF2-40B4-BE49-F238E27FC236}">
                  <a16:creationId xmlns:a16="http://schemas.microsoft.com/office/drawing/2014/main" id="{8F69B075-DCA0-1C89-7F83-5C846F15DCAB}"/>
                </a:ext>
              </a:extLst>
            </p:cNvPr>
            <p:cNvSpPr txBox="1"/>
            <p:nvPr/>
          </p:nvSpPr>
          <p:spPr>
            <a:xfrm>
              <a:off x="0" y="-38100"/>
              <a:ext cx="973846" cy="444500"/>
            </a:xfrm>
            <a:prstGeom prst="rect">
              <a:avLst/>
            </a:prstGeom>
          </p:spPr>
          <p:txBody>
            <a:bodyPr lIns="50800" tIns="50800" rIns="50800" bIns="50800" rtlCol="0" anchor="ctr"/>
            <a:lstStyle/>
            <a:p>
              <a:pPr algn="ctr">
                <a:lnSpc>
                  <a:spcPts val="3217"/>
                </a:lnSpc>
              </a:pPr>
              <a:endParaRPr/>
            </a:p>
          </p:txBody>
        </p:sp>
      </p:grpSp>
      <p:sp>
        <p:nvSpPr>
          <p:cNvPr id="84" name="Freeform 5">
            <a:extLst>
              <a:ext uri="{FF2B5EF4-FFF2-40B4-BE49-F238E27FC236}">
                <a16:creationId xmlns:a16="http://schemas.microsoft.com/office/drawing/2014/main" id="{66F27310-25B5-AB04-E162-C32BF559131D}"/>
              </a:ext>
            </a:extLst>
          </p:cNvPr>
          <p:cNvSpPr>
            <a:spLocks noGrp="1" noRot="1" noMove="1" noResize="1" noEditPoints="1" noAdjustHandles="1" noChangeArrowheads="1" noChangeShapeType="1"/>
          </p:cNvSpPr>
          <p:nvPr/>
        </p:nvSpPr>
        <p:spPr>
          <a:xfrm>
            <a:off x="8432933" y="566310"/>
            <a:ext cx="1422134" cy="1560640"/>
          </a:xfrm>
          <a:custGeom>
            <a:avLst/>
            <a:gdLst/>
            <a:ahLst/>
            <a:cxnLst/>
            <a:rect l="l" t="t" r="r" b="b"/>
            <a:pathLst>
              <a:path w="1422134" h="1560640">
                <a:moveTo>
                  <a:pt x="0" y="0"/>
                </a:moveTo>
                <a:lnTo>
                  <a:pt x="1422134" y="0"/>
                </a:lnTo>
                <a:lnTo>
                  <a:pt x="1422134" y="1560640"/>
                </a:lnTo>
                <a:lnTo>
                  <a:pt x="0" y="1560640"/>
                </a:lnTo>
                <a:lnTo>
                  <a:pt x="0" y="0"/>
                </a:lnTo>
                <a:close/>
              </a:path>
            </a:pathLst>
          </a:custGeom>
          <a:blipFill>
            <a:blip>
              <a:extLst>
                <a:ext uri="{96DAC541-7B7A-43D3-8B79-37D633B846F1}">
                  <asvg:svgBlip xmlns:asvg="http://schemas.microsoft.com/office/drawing/2016/SVG/main" r:embed="rId8"/>
                </a:ext>
              </a:extLst>
            </a:blip>
            <a:stretch>
              <a:fillRect/>
            </a:stretch>
          </a:blipFill>
        </p:spPr>
        <p:txBody>
          <a:bodyPr/>
          <a:lstStyle/>
          <a:p>
            <a:endParaRPr lang="fr-CA"/>
          </a:p>
        </p:txBody>
      </p:sp>
      <p:sp>
        <p:nvSpPr>
          <p:cNvPr id="90" name="AutoShape 6">
            <a:extLst>
              <a:ext uri="{FF2B5EF4-FFF2-40B4-BE49-F238E27FC236}">
                <a16:creationId xmlns:a16="http://schemas.microsoft.com/office/drawing/2014/main" id="{8099A127-C444-CD04-6B36-5B4BA14DBC55}"/>
              </a:ext>
            </a:extLst>
          </p:cNvPr>
          <p:cNvSpPr>
            <a:spLocks noGrp="1" noRot="1" noMove="1" noResize="1" noEditPoints="1" noAdjustHandles="1" noChangeArrowheads="1" noChangeShapeType="1"/>
          </p:cNvSpPr>
          <p:nvPr/>
        </p:nvSpPr>
        <p:spPr>
          <a:xfrm>
            <a:off x="11342429" y="2186737"/>
            <a:ext cx="0" cy="1104521"/>
          </a:xfrm>
          <a:prstGeom prst="line">
            <a:avLst/>
          </a:prstGeom>
          <a:ln w="38100" cap="flat">
            <a:solidFill>
              <a:srgbClr val="000000"/>
            </a:solidFill>
            <a:prstDash val="solid"/>
            <a:headEnd type="none" w="sm" len="sm"/>
            <a:tailEnd type="arrow" w="med" len="sm"/>
          </a:ln>
        </p:spPr>
        <p:txBody>
          <a:bodyPr/>
          <a:lstStyle/>
          <a:p>
            <a:endParaRPr lang="fr-CA"/>
          </a:p>
        </p:txBody>
      </p:sp>
      <p:sp>
        <p:nvSpPr>
          <p:cNvPr id="91" name="AutoShape 7">
            <a:extLst>
              <a:ext uri="{FF2B5EF4-FFF2-40B4-BE49-F238E27FC236}">
                <a16:creationId xmlns:a16="http://schemas.microsoft.com/office/drawing/2014/main" id="{1BF3D730-9DB3-EE6A-1C8E-921256CA077C}"/>
              </a:ext>
            </a:extLst>
          </p:cNvPr>
          <p:cNvSpPr>
            <a:spLocks noGrp="1" noRot="1" noMove="1" noResize="1" noEditPoints="1" noAdjustHandles="1" noChangeArrowheads="1" noChangeShapeType="1"/>
          </p:cNvSpPr>
          <p:nvPr/>
        </p:nvSpPr>
        <p:spPr>
          <a:xfrm>
            <a:off x="6867173" y="2205787"/>
            <a:ext cx="0" cy="1104521"/>
          </a:xfrm>
          <a:prstGeom prst="line">
            <a:avLst/>
          </a:prstGeom>
          <a:ln w="38100" cap="flat">
            <a:solidFill>
              <a:srgbClr val="000000"/>
            </a:solidFill>
            <a:prstDash val="solid"/>
            <a:headEnd type="none" w="sm" len="sm"/>
            <a:tailEnd type="arrow" w="med" len="sm"/>
          </a:ln>
        </p:spPr>
        <p:txBody>
          <a:bodyPr/>
          <a:lstStyle/>
          <a:p>
            <a:endParaRPr lang="fr-CA"/>
          </a:p>
        </p:txBody>
      </p:sp>
      <p:sp>
        <p:nvSpPr>
          <p:cNvPr id="92" name="Freeform 8">
            <a:extLst>
              <a:ext uri="{FF2B5EF4-FFF2-40B4-BE49-F238E27FC236}">
                <a16:creationId xmlns:a16="http://schemas.microsoft.com/office/drawing/2014/main" id="{F6DAB678-8BB4-4FB7-485A-53CDDFBB5A41}"/>
              </a:ext>
            </a:extLst>
          </p:cNvPr>
          <p:cNvSpPr/>
          <p:nvPr/>
        </p:nvSpPr>
        <p:spPr>
          <a:xfrm>
            <a:off x="7888209" y="1869127"/>
            <a:ext cx="2511582" cy="635221"/>
          </a:xfrm>
          <a:custGeom>
            <a:avLst/>
            <a:gdLst/>
            <a:ahLst/>
            <a:cxnLst/>
            <a:rect l="l" t="t" r="r" b="b"/>
            <a:pathLst>
              <a:path w="2511582" h="635221">
                <a:moveTo>
                  <a:pt x="0" y="0"/>
                </a:moveTo>
                <a:lnTo>
                  <a:pt x="2511582" y="0"/>
                </a:lnTo>
                <a:lnTo>
                  <a:pt x="2511582" y="635221"/>
                </a:lnTo>
                <a:lnTo>
                  <a:pt x="0" y="635221"/>
                </a:lnTo>
                <a:lnTo>
                  <a:pt x="0" y="0"/>
                </a:lnTo>
                <a:close/>
              </a:path>
            </a:pathLst>
          </a:custGeom>
          <a:blipFill>
            <a:blip>
              <a:extLst>
                <a:ext uri="{96DAC541-7B7A-43D3-8B79-37D633B846F1}">
                  <asvg:svgBlip xmlns:asvg="http://schemas.microsoft.com/office/drawing/2016/SVG/main" r:embed="rId9"/>
                </a:ext>
              </a:extLst>
            </a:blip>
            <a:stretch>
              <a:fillRect/>
            </a:stretch>
          </a:blipFill>
        </p:spPr>
        <p:txBody>
          <a:bodyPr/>
          <a:lstStyle/>
          <a:p>
            <a:endParaRPr lang="fr-CA"/>
          </a:p>
        </p:txBody>
      </p:sp>
      <p:grpSp>
        <p:nvGrpSpPr>
          <p:cNvPr id="93" name="Group 26">
            <a:extLst>
              <a:ext uri="{FF2B5EF4-FFF2-40B4-BE49-F238E27FC236}">
                <a16:creationId xmlns:a16="http://schemas.microsoft.com/office/drawing/2014/main" id="{442C6F36-B3E8-03AB-C362-32DD7027A657}"/>
              </a:ext>
            </a:extLst>
          </p:cNvPr>
          <p:cNvGrpSpPr>
            <a:grpSpLocks noGrp="1" noUngrp="1" noRot="1" noMove="1" noResize="1"/>
          </p:cNvGrpSpPr>
          <p:nvPr/>
        </p:nvGrpSpPr>
        <p:grpSpPr>
          <a:xfrm>
            <a:off x="198819" y="7273382"/>
            <a:ext cx="17890362" cy="1808316"/>
            <a:chOff x="0" y="0"/>
            <a:chExt cx="23853816" cy="2411088"/>
          </a:xfrm>
        </p:grpSpPr>
        <p:sp>
          <p:nvSpPr>
            <p:cNvPr id="94" name="Freeform 27">
              <a:extLst>
                <a:ext uri="{FF2B5EF4-FFF2-40B4-BE49-F238E27FC236}">
                  <a16:creationId xmlns:a16="http://schemas.microsoft.com/office/drawing/2014/main" id="{A7A8B271-CDF7-7A49-92DC-BA35E3C9346E}"/>
                </a:ext>
              </a:extLst>
            </p:cNvPr>
            <p:cNvSpPr>
              <a:spLocks noGrp="1" noRot="1" noMove="1" noResize="1" noEditPoints="1" noAdjustHandles="1" noChangeArrowheads="1" noChangeShapeType="1"/>
            </p:cNvSpPr>
            <p:nvPr/>
          </p:nvSpPr>
          <p:spPr>
            <a:xfrm>
              <a:off x="357617" y="0"/>
              <a:ext cx="1896178" cy="2080854"/>
            </a:xfrm>
            <a:custGeom>
              <a:avLst/>
              <a:gdLst/>
              <a:ahLst/>
              <a:cxnLst/>
              <a:rect l="l" t="t" r="r" b="b"/>
              <a:pathLst>
                <a:path w="1896178" h="2080854">
                  <a:moveTo>
                    <a:pt x="0" y="0"/>
                  </a:moveTo>
                  <a:lnTo>
                    <a:pt x="1896178" y="0"/>
                  </a:lnTo>
                  <a:lnTo>
                    <a:pt x="1896178" y="2080854"/>
                  </a:lnTo>
                  <a:lnTo>
                    <a:pt x="0" y="2080854"/>
                  </a:lnTo>
                  <a:lnTo>
                    <a:pt x="0" y="0"/>
                  </a:lnTo>
                  <a:close/>
                </a:path>
              </a:pathLst>
            </a:custGeom>
            <a:blipFill>
              <a:blip>
                <a:extLst>
                  <a:ext uri="{96DAC541-7B7A-43D3-8B79-37D633B846F1}">
                    <asvg:svgBlip xmlns:asvg="http://schemas.microsoft.com/office/drawing/2016/SVG/main" r:embed="rId10"/>
                  </a:ext>
                </a:extLst>
              </a:blip>
              <a:stretch>
                <a:fillRect/>
              </a:stretch>
            </a:blipFill>
          </p:spPr>
          <p:txBody>
            <a:bodyPr/>
            <a:lstStyle/>
            <a:p>
              <a:endParaRPr lang="fr-CA"/>
            </a:p>
          </p:txBody>
        </p:sp>
        <p:sp>
          <p:nvSpPr>
            <p:cNvPr id="95" name="Freeform 28">
              <a:extLst>
                <a:ext uri="{FF2B5EF4-FFF2-40B4-BE49-F238E27FC236}">
                  <a16:creationId xmlns:a16="http://schemas.microsoft.com/office/drawing/2014/main" id="{AC3C2433-293F-72A9-8703-AD58ECD305CA}"/>
                </a:ext>
              </a:extLst>
            </p:cNvPr>
            <p:cNvSpPr>
              <a:spLocks noGrp="1" noRot="1" noMove="1" noResize="1" noEditPoints="1" noAdjustHandles="1" noChangeArrowheads="1" noChangeShapeType="1"/>
            </p:cNvSpPr>
            <p:nvPr/>
          </p:nvSpPr>
          <p:spPr>
            <a:xfrm>
              <a:off x="0" y="1750619"/>
              <a:ext cx="2611411" cy="660469"/>
            </a:xfrm>
            <a:custGeom>
              <a:avLst/>
              <a:gdLst/>
              <a:ahLst/>
              <a:cxnLst/>
              <a:rect l="l" t="t" r="r" b="b"/>
              <a:pathLst>
                <a:path w="2611411" h="660469">
                  <a:moveTo>
                    <a:pt x="0" y="0"/>
                  </a:moveTo>
                  <a:lnTo>
                    <a:pt x="2611411" y="0"/>
                  </a:lnTo>
                  <a:lnTo>
                    <a:pt x="2611411" y="660469"/>
                  </a:lnTo>
                  <a:lnTo>
                    <a:pt x="0" y="660469"/>
                  </a:lnTo>
                  <a:lnTo>
                    <a:pt x="0" y="0"/>
                  </a:lnTo>
                  <a:close/>
                </a:path>
              </a:pathLst>
            </a:custGeom>
            <a:blipFill>
              <a:blip>
                <a:extLst>
                  <a:ext uri="{96DAC541-7B7A-43D3-8B79-37D633B846F1}">
                    <asvg:svgBlip xmlns:asvg="http://schemas.microsoft.com/office/drawing/2016/SVG/main" r:embed="rId9"/>
                  </a:ext>
                </a:extLst>
              </a:blip>
              <a:stretch>
                <a:fillRect/>
              </a:stretch>
            </a:blipFill>
          </p:spPr>
          <p:txBody>
            <a:bodyPr/>
            <a:lstStyle/>
            <a:p>
              <a:endParaRPr lang="fr-CA"/>
            </a:p>
          </p:txBody>
        </p:sp>
        <p:sp>
          <p:nvSpPr>
            <p:cNvPr id="96" name="Freeform 29">
              <a:extLst>
                <a:ext uri="{FF2B5EF4-FFF2-40B4-BE49-F238E27FC236}">
                  <a16:creationId xmlns:a16="http://schemas.microsoft.com/office/drawing/2014/main" id="{4C5BA11B-AA0C-FE12-95B8-D220C6C1E4D3}"/>
                </a:ext>
              </a:extLst>
            </p:cNvPr>
            <p:cNvSpPr>
              <a:spLocks noGrp="1" noRot="1" noMove="1" noResize="1" noEditPoints="1" noAdjustHandles="1" noChangeArrowheads="1" noChangeShapeType="1"/>
            </p:cNvSpPr>
            <p:nvPr/>
          </p:nvSpPr>
          <p:spPr>
            <a:xfrm>
              <a:off x="3388128" y="0"/>
              <a:ext cx="1896178" cy="2080854"/>
            </a:xfrm>
            <a:custGeom>
              <a:avLst/>
              <a:gdLst/>
              <a:ahLst/>
              <a:cxnLst/>
              <a:rect l="l" t="t" r="r" b="b"/>
              <a:pathLst>
                <a:path w="1896178" h="2080854">
                  <a:moveTo>
                    <a:pt x="0" y="0"/>
                  </a:moveTo>
                  <a:lnTo>
                    <a:pt x="1896178" y="0"/>
                  </a:lnTo>
                  <a:lnTo>
                    <a:pt x="1896178" y="2080854"/>
                  </a:lnTo>
                  <a:lnTo>
                    <a:pt x="0" y="2080854"/>
                  </a:lnTo>
                  <a:lnTo>
                    <a:pt x="0" y="0"/>
                  </a:lnTo>
                  <a:close/>
                </a:path>
              </a:pathLst>
            </a:custGeom>
            <a:blipFill>
              <a:blip>
                <a:extLst>
                  <a:ext uri="{96DAC541-7B7A-43D3-8B79-37D633B846F1}">
                    <asvg:svgBlip xmlns:asvg="http://schemas.microsoft.com/office/drawing/2016/SVG/main" r:embed="rId11"/>
                  </a:ext>
                </a:extLst>
              </a:blip>
              <a:stretch>
                <a:fillRect/>
              </a:stretch>
            </a:blipFill>
          </p:spPr>
          <p:txBody>
            <a:bodyPr/>
            <a:lstStyle/>
            <a:p>
              <a:endParaRPr lang="fr-CA"/>
            </a:p>
          </p:txBody>
        </p:sp>
        <p:sp>
          <p:nvSpPr>
            <p:cNvPr id="97" name="Freeform 30">
              <a:extLst>
                <a:ext uri="{FF2B5EF4-FFF2-40B4-BE49-F238E27FC236}">
                  <a16:creationId xmlns:a16="http://schemas.microsoft.com/office/drawing/2014/main" id="{38FE89BA-EC61-89E7-F25D-957517C29192}"/>
                </a:ext>
              </a:extLst>
            </p:cNvPr>
            <p:cNvSpPr>
              <a:spLocks noGrp="1" noRot="1" noMove="1" noResize="1" noEditPoints="1" noAdjustHandles="1" noChangeArrowheads="1" noChangeShapeType="1"/>
            </p:cNvSpPr>
            <p:nvPr/>
          </p:nvSpPr>
          <p:spPr>
            <a:xfrm>
              <a:off x="3030511" y="1750619"/>
              <a:ext cx="2611411" cy="660469"/>
            </a:xfrm>
            <a:custGeom>
              <a:avLst/>
              <a:gdLst/>
              <a:ahLst/>
              <a:cxnLst/>
              <a:rect l="l" t="t" r="r" b="b"/>
              <a:pathLst>
                <a:path w="2611411" h="660469">
                  <a:moveTo>
                    <a:pt x="0" y="0"/>
                  </a:moveTo>
                  <a:lnTo>
                    <a:pt x="2611411" y="0"/>
                  </a:lnTo>
                  <a:lnTo>
                    <a:pt x="2611411" y="660469"/>
                  </a:lnTo>
                  <a:lnTo>
                    <a:pt x="0" y="660469"/>
                  </a:lnTo>
                  <a:lnTo>
                    <a:pt x="0" y="0"/>
                  </a:lnTo>
                  <a:close/>
                </a:path>
              </a:pathLst>
            </a:custGeom>
            <a:blipFill>
              <a:blip>
                <a:extLst>
                  <a:ext uri="{96DAC541-7B7A-43D3-8B79-37D633B846F1}">
                    <asvg:svgBlip xmlns:asvg="http://schemas.microsoft.com/office/drawing/2016/SVG/main" r:embed="rId9"/>
                  </a:ext>
                </a:extLst>
              </a:blip>
              <a:stretch>
                <a:fillRect/>
              </a:stretch>
            </a:blipFill>
          </p:spPr>
          <p:txBody>
            <a:bodyPr/>
            <a:lstStyle/>
            <a:p>
              <a:endParaRPr lang="fr-CA"/>
            </a:p>
          </p:txBody>
        </p:sp>
        <p:sp>
          <p:nvSpPr>
            <p:cNvPr id="98" name="Freeform 31">
              <a:extLst>
                <a:ext uri="{FF2B5EF4-FFF2-40B4-BE49-F238E27FC236}">
                  <a16:creationId xmlns:a16="http://schemas.microsoft.com/office/drawing/2014/main" id="{93F6E0BC-250D-DDD7-94BA-E36ED7C70B82}"/>
                </a:ext>
              </a:extLst>
            </p:cNvPr>
            <p:cNvSpPr>
              <a:spLocks noGrp="1" noRot="1" noMove="1" noResize="1" noEditPoints="1" noAdjustHandles="1" noChangeArrowheads="1" noChangeShapeType="1"/>
            </p:cNvSpPr>
            <p:nvPr/>
          </p:nvSpPr>
          <p:spPr>
            <a:xfrm>
              <a:off x="6423443" y="0"/>
              <a:ext cx="1896178" cy="2080854"/>
            </a:xfrm>
            <a:custGeom>
              <a:avLst/>
              <a:gdLst/>
              <a:ahLst/>
              <a:cxnLst/>
              <a:rect l="l" t="t" r="r" b="b"/>
              <a:pathLst>
                <a:path w="1896178" h="2080854">
                  <a:moveTo>
                    <a:pt x="0" y="0"/>
                  </a:moveTo>
                  <a:lnTo>
                    <a:pt x="1896178" y="0"/>
                  </a:lnTo>
                  <a:lnTo>
                    <a:pt x="1896178" y="2080854"/>
                  </a:lnTo>
                  <a:lnTo>
                    <a:pt x="0" y="2080854"/>
                  </a:lnTo>
                  <a:lnTo>
                    <a:pt x="0" y="0"/>
                  </a:lnTo>
                  <a:close/>
                </a:path>
              </a:pathLst>
            </a:custGeom>
            <a:blipFill>
              <a:blip>
                <a:extLst>
                  <a:ext uri="{96DAC541-7B7A-43D3-8B79-37D633B846F1}">
                    <asvg:svgBlip xmlns:asvg="http://schemas.microsoft.com/office/drawing/2016/SVG/main" r:embed="rId11"/>
                  </a:ext>
                </a:extLst>
              </a:blip>
              <a:stretch>
                <a:fillRect/>
              </a:stretch>
            </a:blipFill>
          </p:spPr>
          <p:txBody>
            <a:bodyPr/>
            <a:lstStyle/>
            <a:p>
              <a:endParaRPr lang="fr-CA"/>
            </a:p>
          </p:txBody>
        </p:sp>
        <p:sp>
          <p:nvSpPr>
            <p:cNvPr id="99" name="Freeform 32">
              <a:extLst>
                <a:ext uri="{FF2B5EF4-FFF2-40B4-BE49-F238E27FC236}">
                  <a16:creationId xmlns:a16="http://schemas.microsoft.com/office/drawing/2014/main" id="{CF78D1C4-4D10-3CBC-B063-8381EBBFAB59}"/>
                </a:ext>
              </a:extLst>
            </p:cNvPr>
            <p:cNvSpPr>
              <a:spLocks noGrp="1" noRot="1" noMove="1" noResize="1" noEditPoints="1" noAdjustHandles="1" noChangeArrowheads="1" noChangeShapeType="1"/>
            </p:cNvSpPr>
            <p:nvPr/>
          </p:nvSpPr>
          <p:spPr>
            <a:xfrm>
              <a:off x="6065827" y="1750619"/>
              <a:ext cx="2611411" cy="660469"/>
            </a:xfrm>
            <a:custGeom>
              <a:avLst/>
              <a:gdLst/>
              <a:ahLst/>
              <a:cxnLst/>
              <a:rect l="l" t="t" r="r" b="b"/>
              <a:pathLst>
                <a:path w="2611411" h="660469">
                  <a:moveTo>
                    <a:pt x="0" y="0"/>
                  </a:moveTo>
                  <a:lnTo>
                    <a:pt x="2611411" y="0"/>
                  </a:lnTo>
                  <a:lnTo>
                    <a:pt x="2611411" y="660469"/>
                  </a:lnTo>
                  <a:lnTo>
                    <a:pt x="0" y="660469"/>
                  </a:lnTo>
                  <a:lnTo>
                    <a:pt x="0" y="0"/>
                  </a:lnTo>
                  <a:close/>
                </a:path>
              </a:pathLst>
            </a:custGeom>
            <a:blipFill>
              <a:blip>
                <a:extLst>
                  <a:ext uri="{96DAC541-7B7A-43D3-8B79-37D633B846F1}">
                    <asvg:svgBlip xmlns:asvg="http://schemas.microsoft.com/office/drawing/2016/SVG/main" r:embed="rId9"/>
                  </a:ext>
                </a:extLst>
              </a:blip>
              <a:stretch>
                <a:fillRect/>
              </a:stretch>
            </a:blipFill>
          </p:spPr>
          <p:txBody>
            <a:bodyPr/>
            <a:lstStyle/>
            <a:p>
              <a:endParaRPr lang="fr-CA"/>
            </a:p>
          </p:txBody>
        </p:sp>
        <p:sp>
          <p:nvSpPr>
            <p:cNvPr id="100" name="Freeform 33">
              <a:extLst>
                <a:ext uri="{FF2B5EF4-FFF2-40B4-BE49-F238E27FC236}">
                  <a16:creationId xmlns:a16="http://schemas.microsoft.com/office/drawing/2014/main" id="{5F35707A-FB0D-2B0D-2C23-4C1A091416D2}"/>
                </a:ext>
              </a:extLst>
            </p:cNvPr>
            <p:cNvSpPr>
              <a:spLocks noGrp="1" noRot="1" noMove="1" noResize="1" noEditPoints="1" noAdjustHandles="1" noChangeArrowheads="1" noChangeShapeType="1"/>
            </p:cNvSpPr>
            <p:nvPr/>
          </p:nvSpPr>
          <p:spPr>
            <a:xfrm>
              <a:off x="9458759" y="0"/>
              <a:ext cx="1896178" cy="2080854"/>
            </a:xfrm>
            <a:custGeom>
              <a:avLst/>
              <a:gdLst/>
              <a:ahLst/>
              <a:cxnLst/>
              <a:rect l="l" t="t" r="r" b="b"/>
              <a:pathLst>
                <a:path w="1896178" h="2080854">
                  <a:moveTo>
                    <a:pt x="0" y="0"/>
                  </a:moveTo>
                  <a:lnTo>
                    <a:pt x="1896178" y="0"/>
                  </a:lnTo>
                  <a:lnTo>
                    <a:pt x="1896178" y="2080854"/>
                  </a:lnTo>
                  <a:lnTo>
                    <a:pt x="0" y="2080854"/>
                  </a:lnTo>
                  <a:lnTo>
                    <a:pt x="0" y="0"/>
                  </a:lnTo>
                  <a:close/>
                </a:path>
              </a:pathLst>
            </a:custGeom>
            <a:blipFill>
              <a:blip>
                <a:extLst>
                  <a:ext uri="{96DAC541-7B7A-43D3-8B79-37D633B846F1}">
                    <asvg:svgBlip xmlns:asvg="http://schemas.microsoft.com/office/drawing/2016/SVG/main" r:embed="rId11"/>
                  </a:ext>
                </a:extLst>
              </a:blip>
              <a:stretch>
                <a:fillRect/>
              </a:stretch>
            </a:blipFill>
          </p:spPr>
          <p:txBody>
            <a:bodyPr/>
            <a:lstStyle/>
            <a:p>
              <a:endParaRPr lang="fr-CA"/>
            </a:p>
          </p:txBody>
        </p:sp>
        <p:sp>
          <p:nvSpPr>
            <p:cNvPr id="101" name="Freeform 34">
              <a:extLst>
                <a:ext uri="{FF2B5EF4-FFF2-40B4-BE49-F238E27FC236}">
                  <a16:creationId xmlns:a16="http://schemas.microsoft.com/office/drawing/2014/main" id="{20831AA2-63F9-FCF9-C676-A2041EF8194E}"/>
                </a:ext>
              </a:extLst>
            </p:cNvPr>
            <p:cNvSpPr>
              <a:spLocks noGrp="1" noRot="1" noMove="1" noResize="1" noEditPoints="1" noAdjustHandles="1" noChangeArrowheads="1" noChangeShapeType="1"/>
            </p:cNvSpPr>
            <p:nvPr/>
          </p:nvSpPr>
          <p:spPr>
            <a:xfrm>
              <a:off x="9101142" y="1750619"/>
              <a:ext cx="2611411" cy="660469"/>
            </a:xfrm>
            <a:custGeom>
              <a:avLst/>
              <a:gdLst/>
              <a:ahLst/>
              <a:cxnLst/>
              <a:rect l="l" t="t" r="r" b="b"/>
              <a:pathLst>
                <a:path w="2611411" h="660469">
                  <a:moveTo>
                    <a:pt x="0" y="0"/>
                  </a:moveTo>
                  <a:lnTo>
                    <a:pt x="2611411" y="0"/>
                  </a:lnTo>
                  <a:lnTo>
                    <a:pt x="2611411" y="660469"/>
                  </a:lnTo>
                  <a:lnTo>
                    <a:pt x="0" y="660469"/>
                  </a:lnTo>
                  <a:lnTo>
                    <a:pt x="0" y="0"/>
                  </a:lnTo>
                  <a:close/>
                </a:path>
              </a:pathLst>
            </a:custGeom>
            <a:blipFill>
              <a:blip>
                <a:extLst>
                  <a:ext uri="{96DAC541-7B7A-43D3-8B79-37D633B846F1}">
                    <asvg:svgBlip xmlns:asvg="http://schemas.microsoft.com/office/drawing/2016/SVG/main" r:embed="rId9"/>
                  </a:ext>
                </a:extLst>
              </a:blip>
              <a:stretch>
                <a:fillRect/>
              </a:stretch>
            </a:blipFill>
          </p:spPr>
          <p:txBody>
            <a:bodyPr/>
            <a:lstStyle/>
            <a:p>
              <a:endParaRPr lang="fr-CA"/>
            </a:p>
          </p:txBody>
        </p:sp>
        <p:sp>
          <p:nvSpPr>
            <p:cNvPr id="102" name="Freeform 35">
              <a:extLst>
                <a:ext uri="{FF2B5EF4-FFF2-40B4-BE49-F238E27FC236}">
                  <a16:creationId xmlns:a16="http://schemas.microsoft.com/office/drawing/2014/main" id="{86A1D88A-B9E8-67CA-A156-7FC3896447EC}"/>
                </a:ext>
              </a:extLst>
            </p:cNvPr>
            <p:cNvSpPr>
              <a:spLocks noGrp="1" noRot="1" noMove="1" noResize="1" noEditPoints="1" noAdjustHandles="1" noChangeArrowheads="1" noChangeShapeType="1"/>
            </p:cNvSpPr>
            <p:nvPr/>
          </p:nvSpPr>
          <p:spPr>
            <a:xfrm>
              <a:off x="12494074" y="0"/>
              <a:ext cx="1896178" cy="2080854"/>
            </a:xfrm>
            <a:custGeom>
              <a:avLst/>
              <a:gdLst/>
              <a:ahLst/>
              <a:cxnLst/>
              <a:rect l="l" t="t" r="r" b="b"/>
              <a:pathLst>
                <a:path w="1896178" h="2080854">
                  <a:moveTo>
                    <a:pt x="0" y="0"/>
                  </a:moveTo>
                  <a:lnTo>
                    <a:pt x="1896178" y="0"/>
                  </a:lnTo>
                  <a:lnTo>
                    <a:pt x="1896178" y="2080854"/>
                  </a:lnTo>
                  <a:lnTo>
                    <a:pt x="0" y="2080854"/>
                  </a:lnTo>
                  <a:lnTo>
                    <a:pt x="0" y="0"/>
                  </a:lnTo>
                  <a:close/>
                </a:path>
              </a:pathLst>
            </a:custGeom>
            <a:blipFill>
              <a:blip>
                <a:extLst>
                  <a:ext uri="{96DAC541-7B7A-43D3-8B79-37D633B846F1}">
                    <asvg:svgBlip xmlns:asvg="http://schemas.microsoft.com/office/drawing/2016/SVG/main" r:embed="rId11"/>
                  </a:ext>
                </a:extLst>
              </a:blip>
              <a:stretch>
                <a:fillRect/>
              </a:stretch>
            </a:blipFill>
          </p:spPr>
          <p:txBody>
            <a:bodyPr/>
            <a:lstStyle/>
            <a:p>
              <a:endParaRPr lang="fr-CA"/>
            </a:p>
          </p:txBody>
        </p:sp>
        <p:sp>
          <p:nvSpPr>
            <p:cNvPr id="103" name="Freeform 36">
              <a:extLst>
                <a:ext uri="{FF2B5EF4-FFF2-40B4-BE49-F238E27FC236}">
                  <a16:creationId xmlns:a16="http://schemas.microsoft.com/office/drawing/2014/main" id="{A7F67D41-4376-D525-E4AE-59375957ACDD}"/>
                </a:ext>
              </a:extLst>
            </p:cNvPr>
            <p:cNvSpPr>
              <a:spLocks noGrp="1" noRot="1" noMove="1" noResize="1" noEditPoints="1" noAdjustHandles="1" noChangeArrowheads="1" noChangeShapeType="1"/>
            </p:cNvSpPr>
            <p:nvPr/>
          </p:nvSpPr>
          <p:spPr>
            <a:xfrm>
              <a:off x="12136458" y="1750619"/>
              <a:ext cx="2611411" cy="660469"/>
            </a:xfrm>
            <a:custGeom>
              <a:avLst/>
              <a:gdLst/>
              <a:ahLst/>
              <a:cxnLst/>
              <a:rect l="l" t="t" r="r" b="b"/>
              <a:pathLst>
                <a:path w="2611411" h="660469">
                  <a:moveTo>
                    <a:pt x="0" y="0"/>
                  </a:moveTo>
                  <a:lnTo>
                    <a:pt x="2611411" y="0"/>
                  </a:lnTo>
                  <a:lnTo>
                    <a:pt x="2611411" y="660469"/>
                  </a:lnTo>
                  <a:lnTo>
                    <a:pt x="0" y="660469"/>
                  </a:lnTo>
                  <a:lnTo>
                    <a:pt x="0" y="0"/>
                  </a:lnTo>
                  <a:close/>
                </a:path>
              </a:pathLst>
            </a:custGeom>
            <a:blipFill>
              <a:blip>
                <a:extLst>
                  <a:ext uri="{96DAC541-7B7A-43D3-8B79-37D633B846F1}">
                    <asvg:svgBlip xmlns:asvg="http://schemas.microsoft.com/office/drawing/2016/SVG/main" r:embed="rId9"/>
                  </a:ext>
                </a:extLst>
              </a:blip>
              <a:stretch>
                <a:fillRect/>
              </a:stretch>
            </a:blipFill>
          </p:spPr>
          <p:txBody>
            <a:bodyPr/>
            <a:lstStyle/>
            <a:p>
              <a:endParaRPr lang="fr-CA"/>
            </a:p>
          </p:txBody>
        </p:sp>
        <p:sp>
          <p:nvSpPr>
            <p:cNvPr id="104" name="Freeform 37">
              <a:extLst>
                <a:ext uri="{FF2B5EF4-FFF2-40B4-BE49-F238E27FC236}">
                  <a16:creationId xmlns:a16="http://schemas.microsoft.com/office/drawing/2014/main" id="{52FCB3D8-B073-57CA-AC30-E9F286C6B6C7}"/>
                </a:ext>
              </a:extLst>
            </p:cNvPr>
            <p:cNvSpPr>
              <a:spLocks noGrp="1" noRot="1" noMove="1" noResize="1" noEditPoints="1" noAdjustHandles="1" noChangeArrowheads="1" noChangeShapeType="1"/>
            </p:cNvSpPr>
            <p:nvPr/>
          </p:nvSpPr>
          <p:spPr>
            <a:xfrm>
              <a:off x="15529390" y="0"/>
              <a:ext cx="1896178" cy="2080854"/>
            </a:xfrm>
            <a:custGeom>
              <a:avLst/>
              <a:gdLst/>
              <a:ahLst/>
              <a:cxnLst/>
              <a:rect l="l" t="t" r="r" b="b"/>
              <a:pathLst>
                <a:path w="1896178" h="2080854">
                  <a:moveTo>
                    <a:pt x="0" y="0"/>
                  </a:moveTo>
                  <a:lnTo>
                    <a:pt x="1896178" y="0"/>
                  </a:lnTo>
                  <a:lnTo>
                    <a:pt x="1896178" y="2080854"/>
                  </a:lnTo>
                  <a:lnTo>
                    <a:pt x="0" y="2080854"/>
                  </a:lnTo>
                  <a:lnTo>
                    <a:pt x="0" y="0"/>
                  </a:lnTo>
                  <a:close/>
                </a:path>
              </a:pathLst>
            </a:custGeom>
            <a:blipFill>
              <a:blip>
                <a:extLst>
                  <a:ext uri="{96DAC541-7B7A-43D3-8B79-37D633B846F1}">
                    <asvg:svgBlip xmlns:asvg="http://schemas.microsoft.com/office/drawing/2016/SVG/main" r:embed="rId11"/>
                  </a:ext>
                </a:extLst>
              </a:blip>
              <a:stretch>
                <a:fillRect/>
              </a:stretch>
            </a:blipFill>
          </p:spPr>
          <p:txBody>
            <a:bodyPr/>
            <a:lstStyle/>
            <a:p>
              <a:endParaRPr lang="fr-CA"/>
            </a:p>
          </p:txBody>
        </p:sp>
        <p:sp>
          <p:nvSpPr>
            <p:cNvPr id="105" name="Freeform 38">
              <a:extLst>
                <a:ext uri="{FF2B5EF4-FFF2-40B4-BE49-F238E27FC236}">
                  <a16:creationId xmlns:a16="http://schemas.microsoft.com/office/drawing/2014/main" id="{A8DE751A-35DA-9F1A-9712-B6AA09E10EE0}"/>
                </a:ext>
              </a:extLst>
            </p:cNvPr>
            <p:cNvSpPr>
              <a:spLocks noGrp="1" noRot="1" noMove="1" noResize="1" noEditPoints="1" noAdjustHandles="1" noChangeArrowheads="1" noChangeShapeType="1"/>
            </p:cNvSpPr>
            <p:nvPr/>
          </p:nvSpPr>
          <p:spPr>
            <a:xfrm>
              <a:off x="15171773" y="1750619"/>
              <a:ext cx="2611411" cy="660469"/>
            </a:xfrm>
            <a:custGeom>
              <a:avLst/>
              <a:gdLst/>
              <a:ahLst/>
              <a:cxnLst/>
              <a:rect l="l" t="t" r="r" b="b"/>
              <a:pathLst>
                <a:path w="2611411" h="660469">
                  <a:moveTo>
                    <a:pt x="0" y="0"/>
                  </a:moveTo>
                  <a:lnTo>
                    <a:pt x="2611412" y="0"/>
                  </a:lnTo>
                  <a:lnTo>
                    <a:pt x="2611412" y="660469"/>
                  </a:lnTo>
                  <a:lnTo>
                    <a:pt x="0" y="660469"/>
                  </a:lnTo>
                  <a:lnTo>
                    <a:pt x="0" y="0"/>
                  </a:lnTo>
                  <a:close/>
                </a:path>
              </a:pathLst>
            </a:custGeom>
            <a:blipFill>
              <a:blip>
                <a:extLst>
                  <a:ext uri="{96DAC541-7B7A-43D3-8B79-37D633B846F1}">
                    <asvg:svgBlip xmlns:asvg="http://schemas.microsoft.com/office/drawing/2016/SVG/main" r:embed="rId9"/>
                  </a:ext>
                </a:extLst>
              </a:blip>
              <a:stretch>
                <a:fillRect/>
              </a:stretch>
            </a:blipFill>
          </p:spPr>
          <p:txBody>
            <a:bodyPr/>
            <a:lstStyle/>
            <a:p>
              <a:endParaRPr lang="fr-CA"/>
            </a:p>
          </p:txBody>
        </p:sp>
        <p:sp>
          <p:nvSpPr>
            <p:cNvPr id="106" name="Freeform 39">
              <a:extLst>
                <a:ext uri="{FF2B5EF4-FFF2-40B4-BE49-F238E27FC236}">
                  <a16:creationId xmlns:a16="http://schemas.microsoft.com/office/drawing/2014/main" id="{A88F3231-215C-3829-8FE8-42B344DEBDB0}"/>
                </a:ext>
              </a:extLst>
            </p:cNvPr>
            <p:cNvSpPr>
              <a:spLocks noGrp="1" noRot="1" noMove="1" noResize="1" noEditPoints="1" noAdjustHandles="1" noChangeArrowheads="1" noChangeShapeType="1"/>
            </p:cNvSpPr>
            <p:nvPr/>
          </p:nvSpPr>
          <p:spPr>
            <a:xfrm>
              <a:off x="18564705" y="0"/>
              <a:ext cx="1896178" cy="2080854"/>
            </a:xfrm>
            <a:custGeom>
              <a:avLst/>
              <a:gdLst/>
              <a:ahLst/>
              <a:cxnLst/>
              <a:rect l="l" t="t" r="r" b="b"/>
              <a:pathLst>
                <a:path w="1896178" h="2080854">
                  <a:moveTo>
                    <a:pt x="0" y="0"/>
                  </a:moveTo>
                  <a:lnTo>
                    <a:pt x="1896178" y="0"/>
                  </a:lnTo>
                  <a:lnTo>
                    <a:pt x="1896178" y="2080854"/>
                  </a:lnTo>
                  <a:lnTo>
                    <a:pt x="0" y="2080854"/>
                  </a:lnTo>
                  <a:lnTo>
                    <a:pt x="0" y="0"/>
                  </a:lnTo>
                  <a:close/>
                </a:path>
              </a:pathLst>
            </a:custGeom>
            <a:blipFill>
              <a:blip>
                <a:extLst>
                  <a:ext uri="{96DAC541-7B7A-43D3-8B79-37D633B846F1}">
                    <asvg:svgBlip xmlns:asvg="http://schemas.microsoft.com/office/drawing/2016/SVG/main" r:embed="rId11"/>
                  </a:ext>
                </a:extLst>
              </a:blip>
              <a:stretch>
                <a:fillRect/>
              </a:stretch>
            </a:blipFill>
          </p:spPr>
          <p:txBody>
            <a:bodyPr/>
            <a:lstStyle/>
            <a:p>
              <a:endParaRPr lang="fr-CA"/>
            </a:p>
          </p:txBody>
        </p:sp>
        <p:sp>
          <p:nvSpPr>
            <p:cNvPr id="107" name="Freeform 40">
              <a:extLst>
                <a:ext uri="{FF2B5EF4-FFF2-40B4-BE49-F238E27FC236}">
                  <a16:creationId xmlns:a16="http://schemas.microsoft.com/office/drawing/2014/main" id="{D23A6A01-A08E-05F7-9193-E6B9FAC2FD6B}"/>
                </a:ext>
              </a:extLst>
            </p:cNvPr>
            <p:cNvSpPr>
              <a:spLocks noGrp="1" noRot="1" noMove="1" noResize="1" noEditPoints="1" noAdjustHandles="1" noChangeArrowheads="1" noChangeShapeType="1"/>
            </p:cNvSpPr>
            <p:nvPr/>
          </p:nvSpPr>
          <p:spPr>
            <a:xfrm>
              <a:off x="18207089" y="1750619"/>
              <a:ext cx="2611411" cy="660469"/>
            </a:xfrm>
            <a:custGeom>
              <a:avLst/>
              <a:gdLst/>
              <a:ahLst/>
              <a:cxnLst/>
              <a:rect l="l" t="t" r="r" b="b"/>
              <a:pathLst>
                <a:path w="2611411" h="660469">
                  <a:moveTo>
                    <a:pt x="0" y="0"/>
                  </a:moveTo>
                  <a:lnTo>
                    <a:pt x="2611411" y="0"/>
                  </a:lnTo>
                  <a:lnTo>
                    <a:pt x="2611411" y="660469"/>
                  </a:lnTo>
                  <a:lnTo>
                    <a:pt x="0" y="660469"/>
                  </a:lnTo>
                  <a:lnTo>
                    <a:pt x="0" y="0"/>
                  </a:lnTo>
                  <a:close/>
                </a:path>
              </a:pathLst>
            </a:custGeom>
            <a:blipFill>
              <a:blip>
                <a:extLst>
                  <a:ext uri="{96DAC541-7B7A-43D3-8B79-37D633B846F1}">
                    <asvg:svgBlip xmlns:asvg="http://schemas.microsoft.com/office/drawing/2016/SVG/main" r:embed="rId9"/>
                  </a:ext>
                </a:extLst>
              </a:blip>
              <a:stretch>
                <a:fillRect/>
              </a:stretch>
            </a:blipFill>
          </p:spPr>
          <p:txBody>
            <a:bodyPr/>
            <a:lstStyle/>
            <a:p>
              <a:endParaRPr lang="fr-CA"/>
            </a:p>
          </p:txBody>
        </p:sp>
        <p:sp>
          <p:nvSpPr>
            <p:cNvPr id="108" name="Freeform 41">
              <a:extLst>
                <a:ext uri="{FF2B5EF4-FFF2-40B4-BE49-F238E27FC236}">
                  <a16:creationId xmlns:a16="http://schemas.microsoft.com/office/drawing/2014/main" id="{15319FCD-4A36-7463-4FEF-F9B0CB47E6BA}"/>
                </a:ext>
              </a:extLst>
            </p:cNvPr>
            <p:cNvSpPr>
              <a:spLocks noGrp="1" noRot="1" noMove="1" noResize="1" noEditPoints="1" noAdjustHandles="1" noChangeArrowheads="1" noChangeShapeType="1"/>
            </p:cNvSpPr>
            <p:nvPr/>
          </p:nvSpPr>
          <p:spPr>
            <a:xfrm>
              <a:off x="21600021" y="0"/>
              <a:ext cx="1896178" cy="2080854"/>
            </a:xfrm>
            <a:custGeom>
              <a:avLst/>
              <a:gdLst/>
              <a:ahLst/>
              <a:cxnLst/>
              <a:rect l="l" t="t" r="r" b="b"/>
              <a:pathLst>
                <a:path w="1896178" h="2080854">
                  <a:moveTo>
                    <a:pt x="0" y="0"/>
                  </a:moveTo>
                  <a:lnTo>
                    <a:pt x="1896178" y="0"/>
                  </a:lnTo>
                  <a:lnTo>
                    <a:pt x="1896178" y="2080854"/>
                  </a:lnTo>
                  <a:lnTo>
                    <a:pt x="0" y="2080854"/>
                  </a:lnTo>
                  <a:lnTo>
                    <a:pt x="0" y="0"/>
                  </a:lnTo>
                  <a:close/>
                </a:path>
              </a:pathLst>
            </a:custGeom>
            <a:blipFill>
              <a:blip>
                <a:extLst>
                  <a:ext uri="{96DAC541-7B7A-43D3-8B79-37D633B846F1}">
                    <asvg:svgBlip xmlns:asvg="http://schemas.microsoft.com/office/drawing/2016/SVG/main" r:embed="rId11"/>
                  </a:ext>
                </a:extLst>
              </a:blip>
              <a:stretch>
                <a:fillRect/>
              </a:stretch>
            </a:blipFill>
          </p:spPr>
          <p:txBody>
            <a:bodyPr/>
            <a:lstStyle/>
            <a:p>
              <a:endParaRPr lang="fr-CA"/>
            </a:p>
          </p:txBody>
        </p:sp>
        <p:sp>
          <p:nvSpPr>
            <p:cNvPr id="109" name="Freeform 42">
              <a:extLst>
                <a:ext uri="{FF2B5EF4-FFF2-40B4-BE49-F238E27FC236}">
                  <a16:creationId xmlns:a16="http://schemas.microsoft.com/office/drawing/2014/main" id="{F1EB0B48-0DF1-5C1C-2ADF-BF6E5EDBC69B}"/>
                </a:ext>
              </a:extLst>
            </p:cNvPr>
            <p:cNvSpPr>
              <a:spLocks noGrp="1" noRot="1" noMove="1" noResize="1" noEditPoints="1" noAdjustHandles="1" noChangeArrowheads="1" noChangeShapeType="1"/>
            </p:cNvSpPr>
            <p:nvPr/>
          </p:nvSpPr>
          <p:spPr>
            <a:xfrm>
              <a:off x="21242404" y="1750619"/>
              <a:ext cx="2611411" cy="660469"/>
            </a:xfrm>
            <a:custGeom>
              <a:avLst/>
              <a:gdLst/>
              <a:ahLst/>
              <a:cxnLst/>
              <a:rect l="l" t="t" r="r" b="b"/>
              <a:pathLst>
                <a:path w="2611411" h="660469">
                  <a:moveTo>
                    <a:pt x="0" y="0"/>
                  </a:moveTo>
                  <a:lnTo>
                    <a:pt x="2611412" y="0"/>
                  </a:lnTo>
                  <a:lnTo>
                    <a:pt x="2611412" y="660469"/>
                  </a:lnTo>
                  <a:lnTo>
                    <a:pt x="0" y="660469"/>
                  </a:lnTo>
                  <a:lnTo>
                    <a:pt x="0" y="0"/>
                  </a:lnTo>
                  <a:close/>
                </a:path>
              </a:pathLst>
            </a:custGeom>
            <a:blipFill>
              <a:blip>
                <a:extLst>
                  <a:ext uri="{96DAC541-7B7A-43D3-8B79-37D633B846F1}">
                    <asvg:svgBlip xmlns:asvg="http://schemas.microsoft.com/office/drawing/2016/SVG/main" r:embed="rId9"/>
                  </a:ext>
                </a:extLst>
              </a:blip>
              <a:stretch>
                <a:fillRect/>
              </a:stretch>
            </a:blipFill>
          </p:spPr>
          <p:txBody>
            <a:bodyPr/>
            <a:lstStyle/>
            <a:p>
              <a:endParaRPr lang="fr-CA"/>
            </a:p>
          </p:txBody>
        </p:sp>
      </p:grpSp>
      <p:sp>
        <p:nvSpPr>
          <p:cNvPr id="110" name="TextBox 43">
            <a:extLst>
              <a:ext uri="{FF2B5EF4-FFF2-40B4-BE49-F238E27FC236}">
                <a16:creationId xmlns:a16="http://schemas.microsoft.com/office/drawing/2014/main" id="{BAA309D8-C96B-5B82-018F-069C3E21617C}"/>
              </a:ext>
            </a:extLst>
          </p:cNvPr>
          <p:cNvSpPr txBox="1"/>
          <p:nvPr/>
        </p:nvSpPr>
        <p:spPr>
          <a:xfrm>
            <a:off x="8405822" y="2053401"/>
            <a:ext cx="1476356" cy="248017"/>
          </a:xfrm>
          <a:prstGeom prst="rect">
            <a:avLst/>
          </a:prstGeom>
        </p:spPr>
        <p:txBody>
          <a:bodyPr lIns="0" tIns="0" rIns="0" bIns="0" rtlCol="0" anchor="t">
            <a:spAutoFit/>
          </a:bodyPr>
          <a:lstStyle/>
          <a:p>
            <a:pPr algn="ctr">
              <a:lnSpc>
                <a:spcPts val="2100"/>
              </a:lnSpc>
            </a:pPr>
            <a:r>
              <a:rPr lang="en-US" sz="1500" b="1">
                <a:solidFill>
                  <a:srgbClr val="000000"/>
                </a:solidFill>
                <a:latin typeface="Inter Bold"/>
                <a:ea typeface="Inter Bold"/>
                <a:cs typeface="Inter Bold"/>
                <a:sym typeface="Inter Bold"/>
              </a:rPr>
              <a:t>Directeur(trice)</a:t>
            </a:r>
          </a:p>
        </p:txBody>
      </p:sp>
      <p:sp>
        <p:nvSpPr>
          <p:cNvPr id="111" name="TextBox 44">
            <a:extLst>
              <a:ext uri="{FF2B5EF4-FFF2-40B4-BE49-F238E27FC236}">
                <a16:creationId xmlns:a16="http://schemas.microsoft.com/office/drawing/2014/main" id="{E25F399B-61F4-6EE4-4D52-61269A7EE34D}"/>
              </a:ext>
            </a:extLst>
          </p:cNvPr>
          <p:cNvSpPr txBox="1"/>
          <p:nvPr/>
        </p:nvSpPr>
        <p:spPr>
          <a:xfrm>
            <a:off x="520864" y="712870"/>
            <a:ext cx="2593658" cy="330092"/>
          </a:xfrm>
          <a:prstGeom prst="rect">
            <a:avLst/>
          </a:prstGeom>
        </p:spPr>
        <p:txBody>
          <a:bodyPr lIns="0" tIns="0" rIns="0" bIns="0" rtlCol="0" anchor="t">
            <a:spAutoFit/>
          </a:bodyPr>
          <a:lstStyle/>
          <a:p>
            <a:pPr algn="ctr">
              <a:lnSpc>
                <a:spcPts val="2799"/>
              </a:lnSpc>
            </a:pPr>
            <a:r>
              <a:rPr lang="en-US" sz="1999" b="1">
                <a:solidFill>
                  <a:srgbClr val="FFFFFF"/>
                </a:solidFill>
                <a:latin typeface="Playfair Display Bold"/>
                <a:ea typeface="Playfair Display Bold"/>
                <a:cs typeface="Playfair Display Bold"/>
                <a:sym typeface="Playfair Display Bold"/>
              </a:rPr>
              <a:t>Structure de l’équipe</a:t>
            </a:r>
          </a:p>
        </p:txBody>
      </p:sp>
      <p:sp>
        <p:nvSpPr>
          <p:cNvPr id="112" name="AutoShape 45">
            <a:extLst>
              <a:ext uri="{FF2B5EF4-FFF2-40B4-BE49-F238E27FC236}">
                <a16:creationId xmlns:a16="http://schemas.microsoft.com/office/drawing/2014/main" id="{8CD745A7-2095-E03D-3A9E-EEA754B870E3}"/>
              </a:ext>
            </a:extLst>
          </p:cNvPr>
          <p:cNvSpPr>
            <a:spLocks noGrp="1" noRot="1" noMove="1" noResize="1" noEditPoints="1" noAdjustHandles="1" noChangeArrowheads="1" noChangeShapeType="1"/>
          </p:cNvSpPr>
          <p:nvPr/>
        </p:nvSpPr>
        <p:spPr>
          <a:xfrm>
            <a:off x="15994175" y="2203590"/>
            <a:ext cx="1" cy="1109913"/>
          </a:xfrm>
          <a:prstGeom prst="line">
            <a:avLst/>
          </a:prstGeom>
          <a:ln w="38100" cap="flat">
            <a:solidFill>
              <a:srgbClr val="000000"/>
            </a:solidFill>
            <a:prstDash val="solid"/>
            <a:headEnd type="none" w="sm" len="sm"/>
            <a:tailEnd type="arrow" w="med" len="sm"/>
          </a:ln>
        </p:spPr>
        <p:txBody>
          <a:bodyPr/>
          <a:lstStyle/>
          <a:p>
            <a:endParaRPr lang="fr-CA"/>
          </a:p>
        </p:txBody>
      </p:sp>
      <p:sp>
        <p:nvSpPr>
          <p:cNvPr id="113" name="AutoShape 46">
            <a:extLst>
              <a:ext uri="{FF2B5EF4-FFF2-40B4-BE49-F238E27FC236}">
                <a16:creationId xmlns:a16="http://schemas.microsoft.com/office/drawing/2014/main" id="{AA1D84C7-836C-5EB6-84E3-5B4F34EDF39C}"/>
              </a:ext>
            </a:extLst>
          </p:cNvPr>
          <p:cNvSpPr/>
          <p:nvPr/>
        </p:nvSpPr>
        <p:spPr>
          <a:xfrm>
            <a:off x="10424460" y="2165490"/>
            <a:ext cx="6607888" cy="19050"/>
          </a:xfrm>
          <a:prstGeom prst="line">
            <a:avLst/>
          </a:prstGeom>
          <a:ln w="38100" cap="flat">
            <a:solidFill>
              <a:srgbClr val="000000"/>
            </a:solidFill>
            <a:prstDash val="solid"/>
            <a:headEnd type="none" w="sm" len="sm"/>
            <a:tailEnd type="none" w="sm" len="sm"/>
          </a:ln>
        </p:spPr>
        <p:txBody>
          <a:bodyPr/>
          <a:lstStyle/>
          <a:p>
            <a:endParaRPr lang="fr-CA"/>
          </a:p>
        </p:txBody>
      </p:sp>
      <p:sp>
        <p:nvSpPr>
          <p:cNvPr id="114" name="AutoShape 47">
            <a:extLst>
              <a:ext uri="{FF2B5EF4-FFF2-40B4-BE49-F238E27FC236}">
                <a16:creationId xmlns:a16="http://schemas.microsoft.com/office/drawing/2014/main" id="{967EF4CE-C987-3592-5E70-86337CFCA094}"/>
              </a:ext>
            </a:extLst>
          </p:cNvPr>
          <p:cNvSpPr>
            <a:spLocks noGrp="1" noRot="1" noMove="1" noResize="1" noEditPoints="1" noAdjustHandles="1" noChangeArrowheads="1" noChangeShapeType="1"/>
          </p:cNvSpPr>
          <p:nvPr/>
        </p:nvSpPr>
        <p:spPr>
          <a:xfrm>
            <a:off x="1359866" y="2184540"/>
            <a:ext cx="6528343" cy="21247"/>
          </a:xfrm>
          <a:prstGeom prst="line">
            <a:avLst/>
          </a:prstGeom>
          <a:ln w="38100" cap="flat">
            <a:solidFill>
              <a:srgbClr val="000000"/>
            </a:solidFill>
            <a:prstDash val="solid"/>
            <a:headEnd type="none" w="sm" len="sm"/>
            <a:tailEnd type="none" w="sm" len="sm"/>
          </a:ln>
        </p:spPr>
        <p:txBody>
          <a:bodyPr/>
          <a:lstStyle/>
          <a:p>
            <a:endParaRPr lang="fr-CA"/>
          </a:p>
        </p:txBody>
      </p:sp>
      <p:sp>
        <p:nvSpPr>
          <p:cNvPr id="115" name="AutoShape 51">
            <a:extLst>
              <a:ext uri="{FF2B5EF4-FFF2-40B4-BE49-F238E27FC236}">
                <a16:creationId xmlns:a16="http://schemas.microsoft.com/office/drawing/2014/main" id="{0EFAFFB5-C2AA-3466-0F7F-39C02008E455}"/>
              </a:ext>
            </a:extLst>
          </p:cNvPr>
          <p:cNvSpPr>
            <a:spLocks noGrp="1" noRot="1" noMove="1" noResize="1" noEditPoints="1" noAdjustHandles="1" noChangeArrowheads="1" noChangeShapeType="1"/>
          </p:cNvSpPr>
          <p:nvPr/>
        </p:nvSpPr>
        <p:spPr>
          <a:xfrm>
            <a:off x="2339145" y="2205787"/>
            <a:ext cx="0" cy="1104521"/>
          </a:xfrm>
          <a:prstGeom prst="line">
            <a:avLst/>
          </a:prstGeom>
          <a:ln w="38100" cap="flat">
            <a:solidFill>
              <a:srgbClr val="000000"/>
            </a:solidFill>
            <a:prstDash val="solid"/>
            <a:headEnd type="none" w="sm" len="sm"/>
            <a:tailEnd type="arrow" w="med" len="sm"/>
          </a:ln>
        </p:spPr>
        <p:txBody>
          <a:bodyPr/>
          <a:lstStyle/>
          <a:p>
            <a:endParaRPr lang="fr-CA"/>
          </a:p>
        </p:txBody>
      </p:sp>
      <p:sp>
        <p:nvSpPr>
          <p:cNvPr id="116" name="TextBox 69">
            <a:extLst>
              <a:ext uri="{FF2B5EF4-FFF2-40B4-BE49-F238E27FC236}">
                <a16:creationId xmlns:a16="http://schemas.microsoft.com/office/drawing/2014/main" id="{E79A9DF1-EC1C-5CED-D4D9-752B1BA18A7E}"/>
              </a:ext>
            </a:extLst>
          </p:cNvPr>
          <p:cNvSpPr txBox="1"/>
          <p:nvPr/>
        </p:nvSpPr>
        <p:spPr>
          <a:xfrm>
            <a:off x="616537" y="8664321"/>
            <a:ext cx="1220205" cy="400050"/>
          </a:xfrm>
          <a:prstGeom prst="rect">
            <a:avLst/>
          </a:prstGeom>
        </p:spPr>
        <p:txBody>
          <a:bodyPr wrap="square" lIns="0" tIns="0" rIns="0" bIns="0" rtlCol="0" anchor="t">
            <a:spAutoFit/>
          </a:bodyPr>
          <a:lstStyle/>
          <a:p>
            <a:pPr algn="ctr">
              <a:lnSpc>
                <a:spcPts val="1500"/>
              </a:lnSpc>
            </a:pPr>
            <a:r>
              <a:rPr lang="en-US" sz="1500" b="1">
                <a:solidFill>
                  <a:srgbClr val="000000"/>
                </a:solidFill>
                <a:latin typeface="Inter Bold"/>
                <a:ea typeface="Inter Bold"/>
                <a:cs typeface="Inter Bold"/>
                <a:sym typeface="Inter Bold"/>
              </a:rPr>
              <a:t>Assistant(e) gérant(e)</a:t>
            </a:r>
          </a:p>
        </p:txBody>
      </p:sp>
      <p:sp>
        <p:nvSpPr>
          <p:cNvPr id="117" name="TextBox 70">
            <a:extLst>
              <a:ext uri="{FF2B5EF4-FFF2-40B4-BE49-F238E27FC236}">
                <a16:creationId xmlns:a16="http://schemas.microsoft.com/office/drawing/2014/main" id="{166661AF-A9A8-00F5-B3BF-AA5A77807452}"/>
              </a:ext>
            </a:extLst>
          </p:cNvPr>
          <p:cNvSpPr txBox="1"/>
          <p:nvPr/>
        </p:nvSpPr>
        <p:spPr>
          <a:xfrm>
            <a:off x="2847357" y="8635384"/>
            <a:ext cx="1388168" cy="400050"/>
          </a:xfrm>
          <a:prstGeom prst="rect">
            <a:avLst/>
          </a:prstGeom>
        </p:spPr>
        <p:txBody>
          <a:bodyPr wrap="square" lIns="0" tIns="0" rIns="0" bIns="0" rtlCol="0" anchor="t">
            <a:spAutoFit/>
          </a:bodyPr>
          <a:lstStyle/>
          <a:p>
            <a:pPr algn="ctr">
              <a:lnSpc>
                <a:spcPts val="1500"/>
              </a:lnSpc>
            </a:pPr>
            <a:r>
              <a:rPr lang="en-US" sz="1500" b="1">
                <a:solidFill>
                  <a:srgbClr val="000000"/>
                </a:solidFill>
                <a:latin typeface="Inter Bold"/>
                <a:ea typeface="Inter Bold"/>
                <a:cs typeface="Inter Bold"/>
                <a:sym typeface="Inter Bold"/>
              </a:rPr>
              <a:t>Assistant(e) gérant(e)</a:t>
            </a:r>
          </a:p>
        </p:txBody>
      </p:sp>
      <p:grpSp>
        <p:nvGrpSpPr>
          <p:cNvPr id="124" name="Groupe 123">
            <a:extLst>
              <a:ext uri="{FF2B5EF4-FFF2-40B4-BE49-F238E27FC236}">
                <a16:creationId xmlns:a16="http://schemas.microsoft.com/office/drawing/2014/main" id="{A89B5788-C4E3-6866-C7CD-5E7CA1EA1588}"/>
              </a:ext>
            </a:extLst>
          </p:cNvPr>
          <p:cNvGrpSpPr>
            <a:grpSpLocks noGrp="1" noUngrp="1" noRot="1" noMove="1" noResize="1"/>
          </p:cNvGrpSpPr>
          <p:nvPr/>
        </p:nvGrpSpPr>
        <p:grpSpPr>
          <a:xfrm>
            <a:off x="1359866" y="4012744"/>
            <a:ext cx="15647813" cy="2827091"/>
            <a:chOff x="1359866" y="4012744"/>
            <a:chExt cx="15647813" cy="2827091"/>
          </a:xfrm>
        </p:grpSpPr>
        <p:grpSp>
          <p:nvGrpSpPr>
            <p:cNvPr id="125" name="Groupe 124">
              <a:extLst>
                <a:ext uri="{FF2B5EF4-FFF2-40B4-BE49-F238E27FC236}">
                  <a16:creationId xmlns:a16="http://schemas.microsoft.com/office/drawing/2014/main" id="{6278FE5A-B12E-4ED6-7BF4-3A4A3F3E5BF9}"/>
                </a:ext>
              </a:extLst>
            </p:cNvPr>
            <p:cNvGrpSpPr>
              <a:grpSpLocks noGrp="1" noUngrp="1" noRot="1" noMove="1" noResize="1"/>
            </p:cNvGrpSpPr>
            <p:nvPr/>
          </p:nvGrpSpPr>
          <p:grpSpPr>
            <a:xfrm>
              <a:off x="1359866" y="4012744"/>
              <a:ext cx="1958558" cy="2816877"/>
              <a:chOff x="1359866" y="4012744"/>
              <a:chExt cx="1958558" cy="2816877"/>
            </a:xfrm>
          </p:grpSpPr>
          <p:sp>
            <p:nvSpPr>
              <p:cNvPr id="147" name="AutoShape 55">
                <a:extLst>
                  <a:ext uri="{FF2B5EF4-FFF2-40B4-BE49-F238E27FC236}">
                    <a16:creationId xmlns:a16="http://schemas.microsoft.com/office/drawing/2014/main" id="{E9AD5444-72CA-C9C9-3212-8AC02A9DD767}"/>
                  </a:ext>
                </a:extLst>
              </p:cNvPr>
              <p:cNvSpPr>
                <a:spLocks noGrp="1" noRot="1" noMove="1" noResize="1" noEditPoints="1" noAdjustHandles="1" noChangeArrowheads="1" noChangeShapeType="1"/>
              </p:cNvSpPr>
              <p:nvPr/>
            </p:nvSpPr>
            <p:spPr>
              <a:xfrm>
                <a:off x="1447800" y="5725100"/>
                <a:ext cx="0" cy="1104521"/>
              </a:xfrm>
              <a:prstGeom prst="line">
                <a:avLst/>
              </a:prstGeom>
              <a:ln w="38100" cap="flat">
                <a:solidFill>
                  <a:srgbClr val="000000"/>
                </a:solidFill>
                <a:prstDash val="solid"/>
                <a:headEnd type="none" w="sm" len="sm"/>
                <a:tailEnd type="arrow" w="med" len="sm"/>
              </a:ln>
            </p:spPr>
            <p:txBody>
              <a:bodyPr/>
              <a:lstStyle/>
              <a:p>
                <a:endParaRPr lang="fr-CA"/>
              </a:p>
            </p:txBody>
          </p:sp>
          <p:sp>
            <p:nvSpPr>
              <p:cNvPr id="148" name="AutoShape 55">
                <a:extLst>
                  <a:ext uri="{FF2B5EF4-FFF2-40B4-BE49-F238E27FC236}">
                    <a16:creationId xmlns:a16="http://schemas.microsoft.com/office/drawing/2014/main" id="{10BC1B47-0164-6686-BD36-BD79CD964E20}"/>
                  </a:ext>
                </a:extLst>
              </p:cNvPr>
              <p:cNvSpPr>
                <a:spLocks noGrp="1" noRot="1" noMove="1" noResize="1" noEditPoints="1" noAdjustHandles="1" noChangeArrowheads="1" noChangeShapeType="1"/>
              </p:cNvSpPr>
              <p:nvPr/>
            </p:nvSpPr>
            <p:spPr>
              <a:xfrm>
                <a:off x="3231257" y="5725100"/>
                <a:ext cx="0" cy="1104521"/>
              </a:xfrm>
              <a:prstGeom prst="line">
                <a:avLst/>
              </a:prstGeom>
              <a:ln w="38100" cap="flat">
                <a:solidFill>
                  <a:srgbClr val="000000"/>
                </a:solidFill>
                <a:prstDash val="solid"/>
                <a:headEnd type="none" w="sm" len="sm"/>
                <a:tailEnd type="arrow" w="med" len="sm"/>
              </a:ln>
            </p:spPr>
            <p:txBody>
              <a:bodyPr/>
              <a:lstStyle/>
              <a:p>
                <a:endParaRPr lang="fr-CA"/>
              </a:p>
            </p:txBody>
          </p:sp>
          <p:grpSp>
            <p:nvGrpSpPr>
              <p:cNvPr id="149" name="Groupe 148">
                <a:extLst>
                  <a:ext uri="{FF2B5EF4-FFF2-40B4-BE49-F238E27FC236}">
                    <a16:creationId xmlns:a16="http://schemas.microsoft.com/office/drawing/2014/main" id="{38380808-1E94-7DFE-8272-82F9BB0B66E7}"/>
                  </a:ext>
                </a:extLst>
              </p:cNvPr>
              <p:cNvGrpSpPr>
                <a:grpSpLocks noGrp="1" noUngrp="1" noRot="1" noMove="1" noResize="1"/>
              </p:cNvGrpSpPr>
              <p:nvPr/>
            </p:nvGrpSpPr>
            <p:grpSpPr>
              <a:xfrm>
                <a:off x="1359866" y="4012744"/>
                <a:ext cx="1958558" cy="1808316"/>
                <a:chOff x="4748189" y="3883045"/>
                <a:chExt cx="1958558" cy="1808316"/>
              </a:xfrm>
            </p:grpSpPr>
            <p:sp>
              <p:nvSpPr>
                <p:cNvPr id="150" name="Freeform 14">
                  <a:extLst>
                    <a:ext uri="{FF2B5EF4-FFF2-40B4-BE49-F238E27FC236}">
                      <a16:creationId xmlns:a16="http://schemas.microsoft.com/office/drawing/2014/main" id="{B2A6CD35-E502-A766-7540-D122135DEBBD}"/>
                    </a:ext>
                  </a:extLst>
                </p:cNvPr>
                <p:cNvSpPr>
                  <a:spLocks noGrp="1" noRot="1" noMove="1" noResize="1" noEditPoints="1" noAdjustHandles="1" noChangeArrowheads="1" noChangeShapeType="1"/>
                </p:cNvSpPr>
                <p:nvPr/>
              </p:nvSpPr>
              <p:spPr>
                <a:xfrm>
                  <a:off x="5016401" y="3883045"/>
                  <a:ext cx="1422134" cy="1560641"/>
                </a:xfrm>
                <a:custGeom>
                  <a:avLst/>
                  <a:gdLst/>
                  <a:ahLst/>
                  <a:cxnLst/>
                  <a:rect l="l" t="t" r="r" b="b"/>
                  <a:pathLst>
                    <a:path w="1896178" h="2080854">
                      <a:moveTo>
                        <a:pt x="0" y="0"/>
                      </a:moveTo>
                      <a:lnTo>
                        <a:pt x="1896178" y="0"/>
                      </a:lnTo>
                      <a:lnTo>
                        <a:pt x="1896178" y="2080854"/>
                      </a:lnTo>
                      <a:lnTo>
                        <a:pt x="0" y="2080854"/>
                      </a:lnTo>
                      <a:lnTo>
                        <a:pt x="0" y="0"/>
                      </a:lnTo>
                      <a:close/>
                    </a:path>
                  </a:pathLst>
                </a:custGeom>
                <a:blipFill>
                  <a:blip>
                    <a:extLst>
                      <a:ext uri="{96DAC541-7B7A-43D3-8B79-37D633B846F1}">
                        <asvg:svgBlip xmlns:asvg="http://schemas.microsoft.com/office/drawing/2016/SVG/main" r:embed="rId12"/>
                      </a:ext>
                    </a:extLst>
                  </a:blip>
                  <a:stretch>
                    <a:fillRect/>
                  </a:stretch>
                </a:blipFill>
              </p:spPr>
              <p:txBody>
                <a:bodyPr/>
                <a:lstStyle/>
                <a:p>
                  <a:endParaRPr lang="fr-CA"/>
                </a:p>
              </p:txBody>
            </p:sp>
            <p:sp>
              <p:nvSpPr>
                <p:cNvPr id="151" name="Freeform 15">
                  <a:extLst>
                    <a:ext uri="{FF2B5EF4-FFF2-40B4-BE49-F238E27FC236}">
                      <a16:creationId xmlns:a16="http://schemas.microsoft.com/office/drawing/2014/main" id="{C1FBD63A-61E6-7D92-35A1-E3DB3B4F7B19}"/>
                    </a:ext>
                  </a:extLst>
                </p:cNvPr>
                <p:cNvSpPr>
                  <a:spLocks noGrp="1" noRot="1" noMove="1" noResize="1" noEditPoints="1" noAdjustHandles="1" noChangeArrowheads="1" noChangeShapeType="1"/>
                </p:cNvSpPr>
                <p:nvPr/>
              </p:nvSpPr>
              <p:spPr>
                <a:xfrm>
                  <a:off x="4748189" y="5196009"/>
                  <a:ext cx="1958558" cy="495352"/>
                </a:xfrm>
                <a:custGeom>
                  <a:avLst/>
                  <a:gdLst/>
                  <a:ahLst/>
                  <a:cxnLst/>
                  <a:rect l="l" t="t" r="r" b="b"/>
                  <a:pathLst>
                    <a:path w="2611411" h="660469">
                      <a:moveTo>
                        <a:pt x="0" y="0"/>
                      </a:moveTo>
                      <a:lnTo>
                        <a:pt x="2611411" y="0"/>
                      </a:lnTo>
                      <a:lnTo>
                        <a:pt x="2611411" y="660469"/>
                      </a:lnTo>
                      <a:lnTo>
                        <a:pt x="0" y="660469"/>
                      </a:lnTo>
                      <a:lnTo>
                        <a:pt x="0" y="0"/>
                      </a:lnTo>
                      <a:close/>
                    </a:path>
                  </a:pathLst>
                </a:custGeom>
                <a:blipFill>
                  <a:blip>
                    <a:extLst>
                      <a:ext uri="{96DAC541-7B7A-43D3-8B79-37D633B846F1}">
                        <asvg:svgBlip xmlns:asvg="http://schemas.microsoft.com/office/drawing/2016/SVG/main" r:embed="rId13"/>
                      </a:ext>
                    </a:extLst>
                  </a:blip>
                  <a:stretch>
                    <a:fillRect/>
                  </a:stretch>
                </a:blipFill>
              </p:spPr>
              <p:txBody>
                <a:bodyPr/>
                <a:lstStyle/>
                <a:p>
                  <a:endParaRPr lang="fr-CA"/>
                </a:p>
              </p:txBody>
            </p:sp>
            <p:sp>
              <p:nvSpPr>
                <p:cNvPr id="152" name="TextBox 63">
                  <a:extLst>
                    <a:ext uri="{FF2B5EF4-FFF2-40B4-BE49-F238E27FC236}">
                      <a16:creationId xmlns:a16="http://schemas.microsoft.com/office/drawing/2014/main" id="{DE89A20A-8AB9-FE20-0EA1-94696CEC723A}"/>
                    </a:ext>
                  </a:extLst>
                </p:cNvPr>
                <p:cNvSpPr txBox="1">
                  <a:spLocks noGrp="1" noRot="1" noMove="1" noResize="1" noEditPoints="1" noAdjustHandles="1" noChangeArrowheads="1" noChangeShapeType="1"/>
                </p:cNvSpPr>
                <p:nvPr/>
              </p:nvSpPr>
              <p:spPr>
                <a:xfrm>
                  <a:off x="5169527" y="5283675"/>
                  <a:ext cx="1090740" cy="248017"/>
                </a:xfrm>
                <a:prstGeom prst="rect">
                  <a:avLst/>
                </a:prstGeom>
              </p:spPr>
              <p:txBody>
                <a:bodyPr lIns="0" tIns="0" rIns="0" bIns="0" rtlCol="0" anchor="t">
                  <a:spAutoFit/>
                </a:bodyPr>
                <a:lstStyle/>
                <a:p>
                  <a:pPr algn="ctr">
                    <a:lnSpc>
                      <a:spcPts val="2100"/>
                    </a:lnSpc>
                  </a:pPr>
                  <a:r>
                    <a:rPr lang="en-US" sz="1500" b="1">
                      <a:solidFill>
                        <a:srgbClr val="000000"/>
                      </a:solidFill>
                      <a:latin typeface="Inter Bold"/>
                      <a:ea typeface="Inter Bold"/>
                      <a:cs typeface="Inter Bold"/>
                      <a:sym typeface="Inter Bold"/>
                    </a:rPr>
                    <a:t>Gérant(e)</a:t>
                  </a:r>
                </a:p>
              </p:txBody>
            </p:sp>
          </p:grpSp>
        </p:grpSp>
        <p:grpSp>
          <p:nvGrpSpPr>
            <p:cNvPr id="126" name="Groupe 125">
              <a:extLst>
                <a:ext uri="{FF2B5EF4-FFF2-40B4-BE49-F238E27FC236}">
                  <a16:creationId xmlns:a16="http://schemas.microsoft.com/office/drawing/2014/main" id="{928FC165-45D9-52D2-FA70-F43A77B72CF9}"/>
                </a:ext>
              </a:extLst>
            </p:cNvPr>
            <p:cNvGrpSpPr>
              <a:grpSpLocks noGrp="1" noUngrp="1" noRot="1" noMove="1" noResize="1"/>
            </p:cNvGrpSpPr>
            <p:nvPr/>
          </p:nvGrpSpPr>
          <p:grpSpPr>
            <a:xfrm>
              <a:off x="5925561" y="4018579"/>
              <a:ext cx="1958558" cy="2816877"/>
              <a:chOff x="1359866" y="4012744"/>
              <a:chExt cx="1958558" cy="2816877"/>
            </a:xfrm>
          </p:grpSpPr>
          <p:sp>
            <p:nvSpPr>
              <p:cNvPr id="141" name="AutoShape 55">
                <a:extLst>
                  <a:ext uri="{FF2B5EF4-FFF2-40B4-BE49-F238E27FC236}">
                    <a16:creationId xmlns:a16="http://schemas.microsoft.com/office/drawing/2014/main" id="{AD5654B1-D3B4-591B-75E3-C2C08B4E0A85}"/>
                  </a:ext>
                </a:extLst>
              </p:cNvPr>
              <p:cNvSpPr>
                <a:spLocks noGrp="1" noRot="1" noMove="1" noResize="1" noEditPoints="1" noAdjustHandles="1" noChangeArrowheads="1" noChangeShapeType="1"/>
              </p:cNvSpPr>
              <p:nvPr/>
            </p:nvSpPr>
            <p:spPr>
              <a:xfrm>
                <a:off x="1447800" y="5725100"/>
                <a:ext cx="0" cy="1104521"/>
              </a:xfrm>
              <a:prstGeom prst="line">
                <a:avLst/>
              </a:prstGeom>
              <a:ln w="38100" cap="flat">
                <a:solidFill>
                  <a:srgbClr val="000000"/>
                </a:solidFill>
                <a:prstDash val="solid"/>
                <a:headEnd type="none" w="sm" len="sm"/>
                <a:tailEnd type="arrow" w="med" len="sm"/>
              </a:ln>
            </p:spPr>
            <p:txBody>
              <a:bodyPr/>
              <a:lstStyle/>
              <a:p>
                <a:endParaRPr lang="fr-CA"/>
              </a:p>
            </p:txBody>
          </p:sp>
          <p:sp>
            <p:nvSpPr>
              <p:cNvPr id="142" name="AutoShape 55">
                <a:extLst>
                  <a:ext uri="{FF2B5EF4-FFF2-40B4-BE49-F238E27FC236}">
                    <a16:creationId xmlns:a16="http://schemas.microsoft.com/office/drawing/2014/main" id="{A551762C-A0F2-4815-FAD9-59088820FEB9}"/>
                  </a:ext>
                </a:extLst>
              </p:cNvPr>
              <p:cNvSpPr>
                <a:spLocks noGrp="1" noRot="1" noMove="1" noResize="1" noEditPoints="1" noAdjustHandles="1" noChangeArrowheads="1" noChangeShapeType="1"/>
              </p:cNvSpPr>
              <p:nvPr/>
            </p:nvSpPr>
            <p:spPr>
              <a:xfrm>
                <a:off x="3231257" y="5725100"/>
                <a:ext cx="0" cy="1104521"/>
              </a:xfrm>
              <a:prstGeom prst="line">
                <a:avLst/>
              </a:prstGeom>
              <a:ln w="38100" cap="flat">
                <a:solidFill>
                  <a:srgbClr val="000000"/>
                </a:solidFill>
                <a:prstDash val="solid"/>
                <a:headEnd type="none" w="sm" len="sm"/>
                <a:tailEnd type="arrow" w="med" len="sm"/>
              </a:ln>
            </p:spPr>
            <p:txBody>
              <a:bodyPr/>
              <a:lstStyle/>
              <a:p>
                <a:endParaRPr lang="fr-CA"/>
              </a:p>
            </p:txBody>
          </p:sp>
          <p:grpSp>
            <p:nvGrpSpPr>
              <p:cNvPr id="143" name="Groupe 142">
                <a:extLst>
                  <a:ext uri="{FF2B5EF4-FFF2-40B4-BE49-F238E27FC236}">
                    <a16:creationId xmlns:a16="http://schemas.microsoft.com/office/drawing/2014/main" id="{01B68774-14C0-0A86-80AE-12ADFCF7897A}"/>
                  </a:ext>
                </a:extLst>
              </p:cNvPr>
              <p:cNvGrpSpPr>
                <a:grpSpLocks noGrp="1" noUngrp="1" noRot="1" noMove="1" noResize="1"/>
              </p:cNvGrpSpPr>
              <p:nvPr/>
            </p:nvGrpSpPr>
            <p:grpSpPr>
              <a:xfrm>
                <a:off x="1359866" y="4012744"/>
                <a:ext cx="1958558" cy="1808316"/>
                <a:chOff x="4748189" y="3883045"/>
                <a:chExt cx="1958558" cy="1808316"/>
              </a:xfrm>
            </p:grpSpPr>
            <p:sp>
              <p:nvSpPr>
                <p:cNvPr id="144" name="Freeform 14">
                  <a:extLst>
                    <a:ext uri="{FF2B5EF4-FFF2-40B4-BE49-F238E27FC236}">
                      <a16:creationId xmlns:a16="http://schemas.microsoft.com/office/drawing/2014/main" id="{15A7409C-5756-BC68-7A07-D6FE22561D11}"/>
                    </a:ext>
                  </a:extLst>
                </p:cNvPr>
                <p:cNvSpPr>
                  <a:spLocks noGrp="1" noRot="1" noMove="1" noResize="1" noEditPoints="1" noAdjustHandles="1" noChangeArrowheads="1" noChangeShapeType="1"/>
                </p:cNvSpPr>
                <p:nvPr/>
              </p:nvSpPr>
              <p:spPr>
                <a:xfrm>
                  <a:off x="5016401" y="3883045"/>
                  <a:ext cx="1422134" cy="1560641"/>
                </a:xfrm>
                <a:custGeom>
                  <a:avLst/>
                  <a:gdLst/>
                  <a:ahLst/>
                  <a:cxnLst/>
                  <a:rect l="l" t="t" r="r" b="b"/>
                  <a:pathLst>
                    <a:path w="1896178" h="2080854">
                      <a:moveTo>
                        <a:pt x="0" y="0"/>
                      </a:moveTo>
                      <a:lnTo>
                        <a:pt x="1896178" y="0"/>
                      </a:lnTo>
                      <a:lnTo>
                        <a:pt x="1896178" y="2080854"/>
                      </a:lnTo>
                      <a:lnTo>
                        <a:pt x="0" y="2080854"/>
                      </a:lnTo>
                      <a:lnTo>
                        <a:pt x="0" y="0"/>
                      </a:lnTo>
                      <a:close/>
                    </a:path>
                  </a:pathLst>
                </a:custGeom>
                <a:blipFill>
                  <a:blip>
                    <a:extLst>
                      <a:ext uri="{96DAC541-7B7A-43D3-8B79-37D633B846F1}">
                        <asvg:svgBlip xmlns:asvg="http://schemas.microsoft.com/office/drawing/2016/SVG/main" r:embed="rId12"/>
                      </a:ext>
                    </a:extLst>
                  </a:blip>
                  <a:stretch>
                    <a:fillRect/>
                  </a:stretch>
                </a:blipFill>
              </p:spPr>
              <p:txBody>
                <a:bodyPr/>
                <a:lstStyle/>
                <a:p>
                  <a:endParaRPr lang="fr-CA"/>
                </a:p>
              </p:txBody>
            </p:sp>
            <p:sp>
              <p:nvSpPr>
                <p:cNvPr id="145" name="Freeform 15">
                  <a:extLst>
                    <a:ext uri="{FF2B5EF4-FFF2-40B4-BE49-F238E27FC236}">
                      <a16:creationId xmlns:a16="http://schemas.microsoft.com/office/drawing/2014/main" id="{D6ECFF30-5C7D-AD33-EF5E-3B5A284D958B}"/>
                    </a:ext>
                  </a:extLst>
                </p:cNvPr>
                <p:cNvSpPr>
                  <a:spLocks noGrp="1" noRot="1" noMove="1" noResize="1" noEditPoints="1" noAdjustHandles="1" noChangeArrowheads="1" noChangeShapeType="1"/>
                </p:cNvSpPr>
                <p:nvPr/>
              </p:nvSpPr>
              <p:spPr>
                <a:xfrm>
                  <a:off x="4748189" y="5196009"/>
                  <a:ext cx="1958558" cy="495352"/>
                </a:xfrm>
                <a:custGeom>
                  <a:avLst/>
                  <a:gdLst/>
                  <a:ahLst/>
                  <a:cxnLst/>
                  <a:rect l="l" t="t" r="r" b="b"/>
                  <a:pathLst>
                    <a:path w="2611411" h="660469">
                      <a:moveTo>
                        <a:pt x="0" y="0"/>
                      </a:moveTo>
                      <a:lnTo>
                        <a:pt x="2611411" y="0"/>
                      </a:lnTo>
                      <a:lnTo>
                        <a:pt x="2611411" y="660469"/>
                      </a:lnTo>
                      <a:lnTo>
                        <a:pt x="0" y="660469"/>
                      </a:lnTo>
                      <a:lnTo>
                        <a:pt x="0" y="0"/>
                      </a:lnTo>
                      <a:close/>
                    </a:path>
                  </a:pathLst>
                </a:custGeom>
                <a:blipFill>
                  <a:blip>
                    <a:extLst>
                      <a:ext uri="{96DAC541-7B7A-43D3-8B79-37D633B846F1}">
                        <asvg:svgBlip xmlns:asvg="http://schemas.microsoft.com/office/drawing/2016/SVG/main" r:embed="rId13"/>
                      </a:ext>
                    </a:extLst>
                  </a:blip>
                  <a:stretch>
                    <a:fillRect/>
                  </a:stretch>
                </a:blipFill>
              </p:spPr>
              <p:txBody>
                <a:bodyPr/>
                <a:lstStyle/>
                <a:p>
                  <a:endParaRPr lang="fr-CA"/>
                </a:p>
              </p:txBody>
            </p:sp>
            <p:sp>
              <p:nvSpPr>
                <p:cNvPr id="146" name="TextBox 63">
                  <a:extLst>
                    <a:ext uri="{FF2B5EF4-FFF2-40B4-BE49-F238E27FC236}">
                      <a16:creationId xmlns:a16="http://schemas.microsoft.com/office/drawing/2014/main" id="{B87CA20B-FDC8-BB1D-B148-88A91A3E64DB}"/>
                    </a:ext>
                  </a:extLst>
                </p:cNvPr>
                <p:cNvSpPr txBox="1">
                  <a:spLocks noGrp="1" noRot="1" noMove="1" noResize="1" noEditPoints="1" noAdjustHandles="1" noChangeArrowheads="1" noChangeShapeType="1"/>
                </p:cNvSpPr>
                <p:nvPr/>
              </p:nvSpPr>
              <p:spPr>
                <a:xfrm>
                  <a:off x="5169527" y="5283675"/>
                  <a:ext cx="1090740" cy="248017"/>
                </a:xfrm>
                <a:prstGeom prst="rect">
                  <a:avLst/>
                </a:prstGeom>
              </p:spPr>
              <p:txBody>
                <a:bodyPr lIns="0" tIns="0" rIns="0" bIns="0" rtlCol="0" anchor="t">
                  <a:spAutoFit/>
                </a:bodyPr>
                <a:lstStyle/>
                <a:p>
                  <a:pPr algn="ctr">
                    <a:lnSpc>
                      <a:spcPts val="2100"/>
                    </a:lnSpc>
                  </a:pPr>
                  <a:r>
                    <a:rPr lang="en-US" sz="1500" b="1">
                      <a:solidFill>
                        <a:srgbClr val="000000"/>
                      </a:solidFill>
                      <a:latin typeface="Inter Bold"/>
                      <a:ea typeface="Inter Bold"/>
                      <a:cs typeface="Inter Bold"/>
                      <a:sym typeface="Inter Bold"/>
                    </a:rPr>
                    <a:t>Gérant(e)</a:t>
                  </a:r>
                </a:p>
              </p:txBody>
            </p:sp>
          </p:grpSp>
        </p:grpSp>
        <p:grpSp>
          <p:nvGrpSpPr>
            <p:cNvPr id="127" name="Groupe 126">
              <a:extLst>
                <a:ext uri="{FF2B5EF4-FFF2-40B4-BE49-F238E27FC236}">
                  <a16:creationId xmlns:a16="http://schemas.microsoft.com/office/drawing/2014/main" id="{88A642C2-60E9-43F9-24BA-D22A7111A1AB}"/>
                </a:ext>
              </a:extLst>
            </p:cNvPr>
            <p:cNvGrpSpPr>
              <a:grpSpLocks noGrp="1" noUngrp="1" noRot="1" noMove="1" noResize="1"/>
            </p:cNvGrpSpPr>
            <p:nvPr/>
          </p:nvGrpSpPr>
          <p:grpSpPr>
            <a:xfrm>
              <a:off x="15049121" y="4022958"/>
              <a:ext cx="1958558" cy="2816877"/>
              <a:chOff x="1359866" y="4012744"/>
              <a:chExt cx="1958558" cy="2816877"/>
            </a:xfrm>
          </p:grpSpPr>
          <p:sp>
            <p:nvSpPr>
              <p:cNvPr id="135" name="AutoShape 55">
                <a:extLst>
                  <a:ext uri="{FF2B5EF4-FFF2-40B4-BE49-F238E27FC236}">
                    <a16:creationId xmlns:a16="http://schemas.microsoft.com/office/drawing/2014/main" id="{82CEFD1C-E266-49D1-137A-7A3D2A844D62}"/>
                  </a:ext>
                </a:extLst>
              </p:cNvPr>
              <p:cNvSpPr>
                <a:spLocks noGrp="1" noRot="1" noMove="1" noResize="1" noEditPoints="1" noAdjustHandles="1" noChangeArrowheads="1" noChangeShapeType="1"/>
              </p:cNvSpPr>
              <p:nvPr/>
            </p:nvSpPr>
            <p:spPr>
              <a:xfrm>
                <a:off x="1447800" y="5725100"/>
                <a:ext cx="0" cy="1104521"/>
              </a:xfrm>
              <a:prstGeom prst="line">
                <a:avLst/>
              </a:prstGeom>
              <a:ln w="38100" cap="flat">
                <a:solidFill>
                  <a:srgbClr val="000000"/>
                </a:solidFill>
                <a:prstDash val="solid"/>
                <a:headEnd type="none" w="sm" len="sm"/>
                <a:tailEnd type="arrow" w="med" len="sm"/>
              </a:ln>
            </p:spPr>
            <p:txBody>
              <a:bodyPr/>
              <a:lstStyle/>
              <a:p>
                <a:endParaRPr lang="fr-CA"/>
              </a:p>
            </p:txBody>
          </p:sp>
          <p:sp>
            <p:nvSpPr>
              <p:cNvPr id="136" name="AutoShape 55">
                <a:extLst>
                  <a:ext uri="{FF2B5EF4-FFF2-40B4-BE49-F238E27FC236}">
                    <a16:creationId xmlns:a16="http://schemas.microsoft.com/office/drawing/2014/main" id="{5BFFE743-4710-1C9C-A704-A4567284CA58}"/>
                  </a:ext>
                </a:extLst>
              </p:cNvPr>
              <p:cNvSpPr>
                <a:spLocks noGrp="1" noRot="1" noMove="1" noResize="1" noEditPoints="1" noAdjustHandles="1" noChangeArrowheads="1" noChangeShapeType="1"/>
              </p:cNvSpPr>
              <p:nvPr/>
            </p:nvSpPr>
            <p:spPr>
              <a:xfrm>
                <a:off x="3231257" y="5725100"/>
                <a:ext cx="0" cy="1104521"/>
              </a:xfrm>
              <a:prstGeom prst="line">
                <a:avLst/>
              </a:prstGeom>
              <a:ln w="38100" cap="flat">
                <a:solidFill>
                  <a:srgbClr val="000000"/>
                </a:solidFill>
                <a:prstDash val="solid"/>
                <a:headEnd type="none" w="sm" len="sm"/>
                <a:tailEnd type="arrow" w="med" len="sm"/>
              </a:ln>
            </p:spPr>
            <p:txBody>
              <a:bodyPr/>
              <a:lstStyle/>
              <a:p>
                <a:endParaRPr lang="fr-CA"/>
              </a:p>
            </p:txBody>
          </p:sp>
          <p:grpSp>
            <p:nvGrpSpPr>
              <p:cNvPr id="137" name="Groupe 136">
                <a:extLst>
                  <a:ext uri="{FF2B5EF4-FFF2-40B4-BE49-F238E27FC236}">
                    <a16:creationId xmlns:a16="http://schemas.microsoft.com/office/drawing/2014/main" id="{0C8E44F1-7E43-4A4D-D650-ECCD9FFFF7B1}"/>
                  </a:ext>
                </a:extLst>
              </p:cNvPr>
              <p:cNvGrpSpPr>
                <a:grpSpLocks noGrp="1" noUngrp="1" noRot="1" noMove="1" noResize="1"/>
              </p:cNvGrpSpPr>
              <p:nvPr/>
            </p:nvGrpSpPr>
            <p:grpSpPr>
              <a:xfrm>
                <a:off x="1359866" y="4012744"/>
                <a:ext cx="1958558" cy="1808316"/>
                <a:chOff x="4748189" y="3883045"/>
                <a:chExt cx="1958558" cy="1808316"/>
              </a:xfrm>
            </p:grpSpPr>
            <p:sp>
              <p:nvSpPr>
                <p:cNvPr id="138" name="Freeform 14">
                  <a:extLst>
                    <a:ext uri="{FF2B5EF4-FFF2-40B4-BE49-F238E27FC236}">
                      <a16:creationId xmlns:a16="http://schemas.microsoft.com/office/drawing/2014/main" id="{44264E7D-D557-4EDD-F3C4-9B6176907C9D}"/>
                    </a:ext>
                  </a:extLst>
                </p:cNvPr>
                <p:cNvSpPr>
                  <a:spLocks noGrp="1" noRot="1" noMove="1" noResize="1" noEditPoints="1" noAdjustHandles="1" noChangeArrowheads="1" noChangeShapeType="1"/>
                </p:cNvSpPr>
                <p:nvPr/>
              </p:nvSpPr>
              <p:spPr>
                <a:xfrm>
                  <a:off x="5016401" y="3883045"/>
                  <a:ext cx="1422134" cy="1560641"/>
                </a:xfrm>
                <a:custGeom>
                  <a:avLst/>
                  <a:gdLst/>
                  <a:ahLst/>
                  <a:cxnLst/>
                  <a:rect l="l" t="t" r="r" b="b"/>
                  <a:pathLst>
                    <a:path w="1896178" h="2080854">
                      <a:moveTo>
                        <a:pt x="0" y="0"/>
                      </a:moveTo>
                      <a:lnTo>
                        <a:pt x="1896178" y="0"/>
                      </a:lnTo>
                      <a:lnTo>
                        <a:pt x="1896178" y="2080854"/>
                      </a:lnTo>
                      <a:lnTo>
                        <a:pt x="0" y="2080854"/>
                      </a:lnTo>
                      <a:lnTo>
                        <a:pt x="0" y="0"/>
                      </a:lnTo>
                      <a:close/>
                    </a:path>
                  </a:pathLst>
                </a:custGeom>
                <a:blipFill>
                  <a:blip>
                    <a:extLst>
                      <a:ext uri="{96DAC541-7B7A-43D3-8B79-37D633B846F1}">
                        <asvg:svgBlip xmlns:asvg="http://schemas.microsoft.com/office/drawing/2016/SVG/main" r:embed="rId12"/>
                      </a:ext>
                    </a:extLst>
                  </a:blip>
                  <a:stretch>
                    <a:fillRect/>
                  </a:stretch>
                </a:blipFill>
              </p:spPr>
              <p:txBody>
                <a:bodyPr/>
                <a:lstStyle/>
                <a:p>
                  <a:endParaRPr lang="fr-CA"/>
                </a:p>
              </p:txBody>
            </p:sp>
            <p:sp>
              <p:nvSpPr>
                <p:cNvPr id="139" name="Freeform 15">
                  <a:extLst>
                    <a:ext uri="{FF2B5EF4-FFF2-40B4-BE49-F238E27FC236}">
                      <a16:creationId xmlns:a16="http://schemas.microsoft.com/office/drawing/2014/main" id="{9AF1D26B-D87F-9724-91E9-34CC6BBF502D}"/>
                    </a:ext>
                  </a:extLst>
                </p:cNvPr>
                <p:cNvSpPr>
                  <a:spLocks noGrp="1" noRot="1" noMove="1" noResize="1" noEditPoints="1" noAdjustHandles="1" noChangeArrowheads="1" noChangeShapeType="1"/>
                </p:cNvSpPr>
                <p:nvPr/>
              </p:nvSpPr>
              <p:spPr>
                <a:xfrm>
                  <a:off x="4748189" y="5196009"/>
                  <a:ext cx="1958558" cy="495352"/>
                </a:xfrm>
                <a:custGeom>
                  <a:avLst/>
                  <a:gdLst/>
                  <a:ahLst/>
                  <a:cxnLst/>
                  <a:rect l="l" t="t" r="r" b="b"/>
                  <a:pathLst>
                    <a:path w="2611411" h="660469">
                      <a:moveTo>
                        <a:pt x="0" y="0"/>
                      </a:moveTo>
                      <a:lnTo>
                        <a:pt x="2611411" y="0"/>
                      </a:lnTo>
                      <a:lnTo>
                        <a:pt x="2611411" y="660469"/>
                      </a:lnTo>
                      <a:lnTo>
                        <a:pt x="0" y="660469"/>
                      </a:lnTo>
                      <a:lnTo>
                        <a:pt x="0" y="0"/>
                      </a:lnTo>
                      <a:close/>
                    </a:path>
                  </a:pathLst>
                </a:custGeom>
                <a:blipFill>
                  <a:blip>
                    <a:extLst>
                      <a:ext uri="{96DAC541-7B7A-43D3-8B79-37D633B846F1}">
                        <asvg:svgBlip xmlns:asvg="http://schemas.microsoft.com/office/drawing/2016/SVG/main" r:embed="rId13"/>
                      </a:ext>
                    </a:extLst>
                  </a:blip>
                  <a:stretch>
                    <a:fillRect/>
                  </a:stretch>
                </a:blipFill>
              </p:spPr>
              <p:txBody>
                <a:bodyPr/>
                <a:lstStyle/>
                <a:p>
                  <a:endParaRPr lang="fr-CA"/>
                </a:p>
              </p:txBody>
            </p:sp>
            <p:sp>
              <p:nvSpPr>
                <p:cNvPr id="140" name="TextBox 63">
                  <a:extLst>
                    <a:ext uri="{FF2B5EF4-FFF2-40B4-BE49-F238E27FC236}">
                      <a16:creationId xmlns:a16="http://schemas.microsoft.com/office/drawing/2014/main" id="{9C8C3BFD-821A-5FCE-F9D4-905E4406F895}"/>
                    </a:ext>
                  </a:extLst>
                </p:cNvPr>
                <p:cNvSpPr txBox="1">
                  <a:spLocks noGrp="1" noRot="1" noMove="1" noResize="1" noEditPoints="1" noAdjustHandles="1" noChangeArrowheads="1" noChangeShapeType="1"/>
                </p:cNvSpPr>
                <p:nvPr/>
              </p:nvSpPr>
              <p:spPr>
                <a:xfrm>
                  <a:off x="5169527" y="5283675"/>
                  <a:ext cx="1090740" cy="248017"/>
                </a:xfrm>
                <a:prstGeom prst="rect">
                  <a:avLst/>
                </a:prstGeom>
              </p:spPr>
              <p:txBody>
                <a:bodyPr lIns="0" tIns="0" rIns="0" bIns="0" rtlCol="0" anchor="t">
                  <a:spAutoFit/>
                </a:bodyPr>
                <a:lstStyle/>
                <a:p>
                  <a:pPr algn="ctr">
                    <a:lnSpc>
                      <a:spcPts val="2100"/>
                    </a:lnSpc>
                  </a:pPr>
                  <a:r>
                    <a:rPr lang="en-US" sz="1500" b="1">
                      <a:solidFill>
                        <a:srgbClr val="000000"/>
                      </a:solidFill>
                      <a:latin typeface="Inter Bold"/>
                      <a:ea typeface="Inter Bold"/>
                      <a:cs typeface="Inter Bold"/>
                      <a:sym typeface="Inter Bold"/>
                    </a:rPr>
                    <a:t>Gérant(e)</a:t>
                  </a:r>
                </a:p>
              </p:txBody>
            </p:sp>
          </p:grpSp>
        </p:grpSp>
        <p:grpSp>
          <p:nvGrpSpPr>
            <p:cNvPr id="128" name="Groupe 127">
              <a:extLst>
                <a:ext uri="{FF2B5EF4-FFF2-40B4-BE49-F238E27FC236}">
                  <a16:creationId xmlns:a16="http://schemas.microsoft.com/office/drawing/2014/main" id="{1EE98D30-B32B-2F6F-7F06-98E8A599ABAC}"/>
                </a:ext>
              </a:extLst>
            </p:cNvPr>
            <p:cNvGrpSpPr>
              <a:grpSpLocks noGrp="1" noUngrp="1" noRot="1" noMove="1" noResize="1"/>
            </p:cNvGrpSpPr>
            <p:nvPr/>
          </p:nvGrpSpPr>
          <p:grpSpPr>
            <a:xfrm>
              <a:off x="10399791" y="4022958"/>
              <a:ext cx="1958558" cy="2816877"/>
              <a:chOff x="1359866" y="4012744"/>
              <a:chExt cx="1958558" cy="2816877"/>
            </a:xfrm>
          </p:grpSpPr>
          <p:sp>
            <p:nvSpPr>
              <p:cNvPr id="129" name="AutoShape 55">
                <a:extLst>
                  <a:ext uri="{FF2B5EF4-FFF2-40B4-BE49-F238E27FC236}">
                    <a16:creationId xmlns:a16="http://schemas.microsoft.com/office/drawing/2014/main" id="{13386EA1-4286-381E-E703-FAA13FAB067C}"/>
                  </a:ext>
                </a:extLst>
              </p:cNvPr>
              <p:cNvSpPr>
                <a:spLocks noGrp="1" noRot="1" noMove="1" noResize="1" noEditPoints="1" noAdjustHandles="1" noChangeArrowheads="1" noChangeShapeType="1"/>
              </p:cNvSpPr>
              <p:nvPr/>
            </p:nvSpPr>
            <p:spPr>
              <a:xfrm>
                <a:off x="1447800" y="5725100"/>
                <a:ext cx="0" cy="1104521"/>
              </a:xfrm>
              <a:prstGeom prst="line">
                <a:avLst/>
              </a:prstGeom>
              <a:ln w="38100" cap="flat">
                <a:solidFill>
                  <a:srgbClr val="000000"/>
                </a:solidFill>
                <a:prstDash val="solid"/>
                <a:headEnd type="none" w="sm" len="sm"/>
                <a:tailEnd type="arrow" w="med" len="sm"/>
              </a:ln>
            </p:spPr>
            <p:txBody>
              <a:bodyPr/>
              <a:lstStyle/>
              <a:p>
                <a:endParaRPr lang="fr-CA"/>
              </a:p>
            </p:txBody>
          </p:sp>
          <p:sp>
            <p:nvSpPr>
              <p:cNvPr id="130" name="AutoShape 55">
                <a:extLst>
                  <a:ext uri="{FF2B5EF4-FFF2-40B4-BE49-F238E27FC236}">
                    <a16:creationId xmlns:a16="http://schemas.microsoft.com/office/drawing/2014/main" id="{45738403-AC90-66A4-C59A-7C6242ED71D7}"/>
                  </a:ext>
                </a:extLst>
              </p:cNvPr>
              <p:cNvSpPr>
                <a:spLocks noGrp="1" noRot="1" noMove="1" noResize="1" noEditPoints="1" noAdjustHandles="1" noChangeArrowheads="1" noChangeShapeType="1"/>
              </p:cNvSpPr>
              <p:nvPr/>
            </p:nvSpPr>
            <p:spPr>
              <a:xfrm>
                <a:off x="3231257" y="5725100"/>
                <a:ext cx="0" cy="1104521"/>
              </a:xfrm>
              <a:prstGeom prst="line">
                <a:avLst/>
              </a:prstGeom>
              <a:ln w="38100" cap="flat">
                <a:solidFill>
                  <a:srgbClr val="000000"/>
                </a:solidFill>
                <a:prstDash val="solid"/>
                <a:headEnd type="none" w="sm" len="sm"/>
                <a:tailEnd type="arrow" w="med" len="sm"/>
              </a:ln>
            </p:spPr>
            <p:txBody>
              <a:bodyPr/>
              <a:lstStyle/>
              <a:p>
                <a:endParaRPr lang="fr-CA"/>
              </a:p>
            </p:txBody>
          </p:sp>
          <p:grpSp>
            <p:nvGrpSpPr>
              <p:cNvPr id="131" name="Groupe 130">
                <a:extLst>
                  <a:ext uri="{FF2B5EF4-FFF2-40B4-BE49-F238E27FC236}">
                    <a16:creationId xmlns:a16="http://schemas.microsoft.com/office/drawing/2014/main" id="{D186FD79-8E0D-8120-8C9A-5D8998026F2A}"/>
                  </a:ext>
                </a:extLst>
              </p:cNvPr>
              <p:cNvGrpSpPr>
                <a:grpSpLocks noGrp="1" noUngrp="1" noRot="1" noMove="1" noResize="1"/>
              </p:cNvGrpSpPr>
              <p:nvPr/>
            </p:nvGrpSpPr>
            <p:grpSpPr>
              <a:xfrm>
                <a:off x="1359866" y="4012744"/>
                <a:ext cx="1958558" cy="1808316"/>
                <a:chOff x="4748189" y="3883045"/>
                <a:chExt cx="1958558" cy="1808316"/>
              </a:xfrm>
            </p:grpSpPr>
            <p:sp>
              <p:nvSpPr>
                <p:cNvPr id="132" name="Freeform 14">
                  <a:extLst>
                    <a:ext uri="{FF2B5EF4-FFF2-40B4-BE49-F238E27FC236}">
                      <a16:creationId xmlns:a16="http://schemas.microsoft.com/office/drawing/2014/main" id="{6DF1D6E0-F414-6C7B-2B58-78F6FE30EE5D}"/>
                    </a:ext>
                  </a:extLst>
                </p:cNvPr>
                <p:cNvSpPr>
                  <a:spLocks noGrp="1" noRot="1" noMove="1" noResize="1" noEditPoints="1" noAdjustHandles="1" noChangeArrowheads="1" noChangeShapeType="1"/>
                </p:cNvSpPr>
                <p:nvPr/>
              </p:nvSpPr>
              <p:spPr>
                <a:xfrm>
                  <a:off x="5016401" y="3883045"/>
                  <a:ext cx="1422134" cy="1560641"/>
                </a:xfrm>
                <a:custGeom>
                  <a:avLst/>
                  <a:gdLst/>
                  <a:ahLst/>
                  <a:cxnLst/>
                  <a:rect l="l" t="t" r="r" b="b"/>
                  <a:pathLst>
                    <a:path w="1896178" h="2080854">
                      <a:moveTo>
                        <a:pt x="0" y="0"/>
                      </a:moveTo>
                      <a:lnTo>
                        <a:pt x="1896178" y="0"/>
                      </a:lnTo>
                      <a:lnTo>
                        <a:pt x="1896178" y="2080854"/>
                      </a:lnTo>
                      <a:lnTo>
                        <a:pt x="0" y="2080854"/>
                      </a:lnTo>
                      <a:lnTo>
                        <a:pt x="0" y="0"/>
                      </a:lnTo>
                      <a:close/>
                    </a:path>
                  </a:pathLst>
                </a:custGeom>
                <a:blipFill>
                  <a:blip>
                    <a:extLst>
                      <a:ext uri="{96DAC541-7B7A-43D3-8B79-37D633B846F1}">
                        <asvg:svgBlip xmlns:asvg="http://schemas.microsoft.com/office/drawing/2016/SVG/main" r:embed="rId12"/>
                      </a:ext>
                    </a:extLst>
                  </a:blip>
                  <a:stretch>
                    <a:fillRect/>
                  </a:stretch>
                </a:blipFill>
              </p:spPr>
              <p:txBody>
                <a:bodyPr/>
                <a:lstStyle/>
                <a:p>
                  <a:endParaRPr lang="fr-CA"/>
                </a:p>
              </p:txBody>
            </p:sp>
            <p:sp>
              <p:nvSpPr>
                <p:cNvPr id="133" name="Freeform 15">
                  <a:extLst>
                    <a:ext uri="{FF2B5EF4-FFF2-40B4-BE49-F238E27FC236}">
                      <a16:creationId xmlns:a16="http://schemas.microsoft.com/office/drawing/2014/main" id="{70CADD9B-D97B-FE31-FDB3-08E80AE15428}"/>
                    </a:ext>
                  </a:extLst>
                </p:cNvPr>
                <p:cNvSpPr>
                  <a:spLocks noGrp="1" noRot="1" noMove="1" noResize="1" noEditPoints="1" noAdjustHandles="1" noChangeArrowheads="1" noChangeShapeType="1"/>
                </p:cNvSpPr>
                <p:nvPr/>
              </p:nvSpPr>
              <p:spPr>
                <a:xfrm>
                  <a:off x="4748189" y="5196009"/>
                  <a:ext cx="1958558" cy="495352"/>
                </a:xfrm>
                <a:custGeom>
                  <a:avLst/>
                  <a:gdLst/>
                  <a:ahLst/>
                  <a:cxnLst/>
                  <a:rect l="l" t="t" r="r" b="b"/>
                  <a:pathLst>
                    <a:path w="2611411" h="660469">
                      <a:moveTo>
                        <a:pt x="0" y="0"/>
                      </a:moveTo>
                      <a:lnTo>
                        <a:pt x="2611411" y="0"/>
                      </a:lnTo>
                      <a:lnTo>
                        <a:pt x="2611411" y="660469"/>
                      </a:lnTo>
                      <a:lnTo>
                        <a:pt x="0" y="660469"/>
                      </a:lnTo>
                      <a:lnTo>
                        <a:pt x="0" y="0"/>
                      </a:lnTo>
                      <a:close/>
                    </a:path>
                  </a:pathLst>
                </a:custGeom>
                <a:blipFill>
                  <a:blip>
                    <a:extLst>
                      <a:ext uri="{96DAC541-7B7A-43D3-8B79-37D633B846F1}">
                        <asvg:svgBlip xmlns:asvg="http://schemas.microsoft.com/office/drawing/2016/SVG/main" r:embed="rId13"/>
                      </a:ext>
                    </a:extLst>
                  </a:blip>
                  <a:stretch>
                    <a:fillRect/>
                  </a:stretch>
                </a:blipFill>
              </p:spPr>
              <p:txBody>
                <a:bodyPr/>
                <a:lstStyle/>
                <a:p>
                  <a:endParaRPr lang="fr-CA"/>
                </a:p>
              </p:txBody>
            </p:sp>
            <p:sp>
              <p:nvSpPr>
                <p:cNvPr id="134" name="TextBox 63">
                  <a:extLst>
                    <a:ext uri="{FF2B5EF4-FFF2-40B4-BE49-F238E27FC236}">
                      <a16:creationId xmlns:a16="http://schemas.microsoft.com/office/drawing/2014/main" id="{D7A0F58B-9110-058E-263B-C81E49D68490}"/>
                    </a:ext>
                  </a:extLst>
                </p:cNvPr>
                <p:cNvSpPr txBox="1">
                  <a:spLocks noGrp="1" noRot="1" noMove="1" noResize="1" noEditPoints="1" noAdjustHandles="1" noChangeArrowheads="1" noChangeShapeType="1"/>
                </p:cNvSpPr>
                <p:nvPr/>
              </p:nvSpPr>
              <p:spPr>
                <a:xfrm>
                  <a:off x="5169527" y="5283675"/>
                  <a:ext cx="1090740" cy="248017"/>
                </a:xfrm>
                <a:prstGeom prst="rect">
                  <a:avLst/>
                </a:prstGeom>
              </p:spPr>
              <p:txBody>
                <a:bodyPr lIns="0" tIns="0" rIns="0" bIns="0" rtlCol="0" anchor="t">
                  <a:spAutoFit/>
                </a:bodyPr>
                <a:lstStyle/>
                <a:p>
                  <a:pPr algn="ctr">
                    <a:lnSpc>
                      <a:spcPts val="2100"/>
                    </a:lnSpc>
                  </a:pPr>
                  <a:r>
                    <a:rPr lang="en-US" sz="1500" b="1">
                      <a:solidFill>
                        <a:srgbClr val="000000"/>
                      </a:solidFill>
                      <a:latin typeface="Inter Bold"/>
                      <a:ea typeface="Inter Bold"/>
                      <a:cs typeface="Inter Bold"/>
                      <a:sym typeface="Inter Bold"/>
                    </a:rPr>
                    <a:t>Gérant(e)</a:t>
                  </a:r>
                </a:p>
              </p:txBody>
            </p:sp>
          </p:grpSp>
        </p:grpSp>
      </p:grpSp>
      <p:sp>
        <p:nvSpPr>
          <p:cNvPr id="2" name="TextBox 70">
            <a:extLst>
              <a:ext uri="{FF2B5EF4-FFF2-40B4-BE49-F238E27FC236}">
                <a16:creationId xmlns:a16="http://schemas.microsoft.com/office/drawing/2014/main" id="{A5063CFE-5789-7C54-B05E-C1852098FC45}"/>
              </a:ext>
            </a:extLst>
          </p:cNvPr>
          <p:cNvSpPr txBox="1"/>
          <p:nvPr/>
        </p:nvSpPr>
        <p:spPr>
          <a:xfrm>
            <a:off x="5012798" y="8650148"/>
            <a:ext cx="1388168" cy="400050"/>
          </a:xfrm>
          <a:prstGeom prst="rect">
            <a:avLst/>
          </a:prstGeom>
        </p:spPr>
        <p:txBody>
          <a:bodyPr wrap="square" lIns="0" tIns="0" rIns="0" bIns="0" rtlCol="0" anchor="t">
            <a:spAutoFit/>
          </a:bodyPr>
          <a:lstStyle/>
          <a:p>
            <a:pPr algn="ctr">
              <a:lnSpc>
                <a:spcPts val="1500"/>
              </a:lnSpc>
            </a:pPr>
            <a:r>
              <a:rPr lang="en-US" sz="1500" b="1">
                <a:solidFill>
                  <a:srgbClr val="000000"/>
                </a:solidFill>
                <a:latin typeface="Inter Bold"/>
                <a:ea typeface="Inter Bold"/>
                <a:cs typeface="Inter Bold"/>
                <a:sym typeface="Inter Bold"/>
              </a:rPr>
              <a:t>Assistant(e) gérant(e)</a:t>
            </a:r>
          </a:p>
        </p:txBody>
      </p:sp>
      <p:sp>
        <p:nvSpPr>
          <p:cNvPr id="3" name="TextBox 70">
            <a:extLst>
              <a:ext uri="{FF2B5EF4-FFF2-40B4-BE49-F238E27FC236}">
                <a16:creationId xmlns:a16="http://schemas.microsoft.com/office/drawing/2014/main" id="{2D38FE95-71E7-75FD-01B0-3C0DE9AD9970}"/>
              </a:ext>
            </a:extLst>
          </p:cNvPr>
          <p:cNvSpPr txBox="1"/>
          <p:nvPr/>
        </p:nvSpPr>
        <p:spPr>
          <a:xfrm>
            <a:off x="7362619" y="8664321"/>
            <a:ext cx="1388168" cy="400050"/>
          </a:xfrm>
          <a:prstGeom prst="rect">
            <a:avLst/>
          </a:prstGeom>
        </p:spPr>
        <p:txBody>
          <a:bodyPr wrap="square" lIns="0" tIns="0" rIns="0" bIns="0" rtlCol="0" anchor="t">
            <a:spAutoFit/>
          </a:bodyPr>
          <a:lstStyle/>
          <a:p>
            <a:pPr algn="ctr">
              <a:lnSpc>
                <a:spcPts val="1500"/>
              </a:lnSpc>
            </a:pPr>
            <a:r>
              <a:rPr lang="en-US" sz="1500" b="1">
                <a:solidFill>
                  <a:srgbClr val="000000"/>
                </a:solidFill>
                <a:latin typeface="Inter Bold"/>
                <a:ea typeface="Inter Bold"/>
                <a:cs typeface="Inter Bold"/>
                <a:sym typeface="Inter Bold"/>
              </a:rPr>
              <a:t>Assistant(e) gérant(e)</a:t>
            </a:r>
          </a:p>
        </p:txBody>
      </p:sp>
      <p:sp>
        <p:nvSpPr>
          <p:cNvPr id="4" name="TextBox 70">
            <a:extLst>
              <a:ext uri="{FF2B5EF4-FFF2-40B4-BE49-F238E27FC236}">
                <a16:creationId xmlns:a16="http://schemas.microsoft.com/office/drawing/2014/main" id="{FBAC31A7-219B-7FDC-5A40-17D3D7594744}"/>
              </a:ext>
            </a:extLst>
          </p:cNvPr>
          <p:cNvSpPr txBox="1"/>
          <p:nvPr/>
        </p:nvSpPr>
        <p:spPr>
          <a:xfrm>
            <a:off x="9620391" y="8662848"/>
            <a:ext cx="1388168" cy="400050"/>
          </a:xfrm>
          <a:prstGeom prst="rect">
            <a:avLst/>
          </a:prstGeom>
        </p:spPr>
        <p:txBody>
          <a:bodyPr wrap="square" lIns="0" tIns="0" rIns="0" bIns="0" rtlCol="0" anchor="t">
            <a:spAutoFit/>
          </a:bodyPr>
          <a:lstStyle/>
          <a:p>
            <a:pPr algn="ctr">
              <a:lnSpc>
                <a:spcPts val="1500"/>
              </a:lnSpc>
            </a:pPr>
            <a:r>
              <a:rPr lang="en-US" sz="1500" b="1">
                <a:solidFill>
                  <a:srgbClr val="000000"/>
                </a:solidFill>
                <a:latin typeface="Inter Bold"/>
                <a:ea typeface="Inter Bold"/>
                <a:cs typeface="Inter Bold"/>
                <a:sym typeface="Inter Bold"/>
              </a:rPr>
              <a:t>Assistant(e) gérant(e)</a:t>
            </a:r>
          </a:p>
        </p:txBody>
      </p:sp>
      <p:sp>
        <p:nvSpPr>
          <p:cNvPr id="5" name="TextBox 70">
            <a:extLst>
              <a:ext uri="{FF2B5EF4-FFF2-40B4-BE49-F238E27FC236}">
                <a16:creationId xmlns:a16="http://schemas.microsoft.com/office/drawing/2014/main" id="{50E2855B-26E4-4176-89DA-9E15092E077A}"/>
              </a:ext>
            </a:extLst>
          </p:cNvPr>
          <p:cNvSpPr txBox="1"/>
          <p:nvPr/>
        </p:nvSpPr>
        <p:spPr>
          <a:xfrm>
            <a:off x="11911355" y="8650148"/>
            <a:ext cx="1388168" cy="400050"/>
          </a:xfrm>
          <a:prstGeom prst="rect">
            <a:avLst/>
          </a:prstGeom>
        </p:spPr>
        <p:txBody>
          <a:bodyPr wrap="square" lIns="0" tIns="0" rIns="0" bIns="0" rtlCol="0" anchor="t">
            <a:spAutoFit/>
          </a:bodyPr>
          <a:lstStyle/>
          <a:p>
            <a:pPr algn="ctr">
              <a:lnSpc>
                <a:spcPts val="1500"/>
              </a:lnSpc>
            </a:pPr>
            <a:r>
              <a:rPr lang="en-US" sz="1500" b="1">
                <a:solidFill>
                  <a:srgbClr val="000000"/>
                </a:solidFill>
                <a:latin typeface="Inter Bold"/>
                <a:ea typeface="Inter Bold"/>
                <a:cs typeface="Inter Bold"/>
                <a:sym typeface="Inter Bold"/>
              </a:rPr>
              <a:t>Assistant(e) gérant(e)</a:t>
            </a:r>
          </a:p>
        </p:txBody>
      </p:sp>
      <p:sp>
        <p:nvSpPr>
          <p:cNvPr id="6" name="TextBox 70">
            <a:extLst>
              <a:ext uri="{FF2B5EF4-FFF2-40B4-BE49-F238E27FC236}">
                <a16:creationId xmlns:a16="http://schemas.microsoft.com/office/drawing/2014/main" id="{3A581A53-D3A1-3FCD-1387-A89E067A4CBE}"/>
              </a:ext>
            </a:extLst>
          </p:cNvPr>
          <p:cNvSpPr txBox="1"/>
          <p:nvPr/>
        </p:nvSpPr>
        <p:spPr>
          <a:xfrm>
            <a:off x="14182477" y="8662848"/>
            <a:ext cx="1388168" cy="400050"/>
          </a:xfrm>
          <a:prstGeom prst="rect">
            <a:avLst/>
          </a:prstGeom>
        </p:spPr>
        <p:txBody>
          <a:bodyPr wrap="square" lIns="0" tIns="0" rIns="0" bIns="0" rtlCol="0" anchor="t">
            <a:spAutoFit/>
          </a:bodyPr>
          <a:lstStyle/>
          <a:p>
            <a:pPr algn="ctr">
              <a:lnSpc>
                <a:spcPts val="1500"/>
              </a:lnSpc>
            </a:pPr>
            <a:r>
              <a:rPr lang="en-US" sz="1500" b="1">
                <a:solidFill>
                  <a:srgbClr val="000000"/>
                </a:solidFill>
                <a:latin typeface="Inter Bold"/>
                <a:ea typeface="Inter Bold"/>
                <a:cs typeface="Inter Bold"/>
                <a:sym typeface="Inter Bold"/>
              </a:rPr>
              <a:t>Assistant(e) gérant(e)</a:t>
            </a:r>
          </a:p>
        </p:txBody>
      </p:sp>
      <p:sp>
        <p:nvSpPr>
          <p:cNvPr id="7" name="TextBox 70">
            <a:extLst>
              <a:ext uri="{FF2B5EF4-FFF2-40B4-BE49-F238E27FC236}">
                <a16:creationId xmlns:a16="http://schemas.microsoft.com/office/drawing/2014/main" id="{7361332D-C89A-91DF-DCA1-3E9ABA14657C}"/>
              </a:ext>
            </a:extLst>
          </p:cNvPr>
          <p:cNvSpPr txBox="1"/>
          <p:nvPr/>
        </p:nvSpPr>
        <p:spPr>
          <a:xfrm>
            <a:off x="16432800" y="8650148"/>
            <a:ext cx="1388168" cy="400050"/>
          </a:xfrm>
          <a:prstGeom prst="rect">
            <a:avLst/>
          </a:prstGeom>
        </p:spPr>
        <p:txBody>
          <a:bodyPr wrap="square" lIns="0" tIns="0" rIns="0" bIns="0" rtlCol="0" anchor="t">
            <a:spAutoFit/>
          </a:bodyPr>
          <a:lstStyle/>
          <a:p>
            <a:pPr algn="ctr">
              <a:lnSpc>
                <a:spcPts val="1500"/>
              </a:lnSpc>
            </a:pPr>
            <a:r>
              <a:rPr lang="en-US" sz="1500" b="1">
                <a:solidFill>
                  <a:srgbClr val="000000"/>
                </a:solidFill>
                <a:latin typeface="Inter Bold"/>
                <a:ea typeface="Inter Bold"/>
                <a:cs typeface="Inter Bold"/>
                <a:sym typeface="Inter Bold"/>
              </a:rPr>
              <a:t>Assistant(e) gérant(e)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3E1E1"/>
        </a:solidFill>
        <a:effectLst/>
      </p:bgPr>
    </p:bg>
    <p:spTree>
      <p:nvGrpSpPr>
        <p:cNvPr id="1" name=""/>
        <p:cNvGrpSpPr/>
        <p:nvPr/>
      </p:nvGrpSpPr>
      <p:grpSpPr>
        <a:xfrm>
          <a:off x="0" y="0"/>
          <a:ext cx="0" cy="0"/>
          <a:chOff x="0" y="0"/>
          <a:chExt cx="0" cy="0"/>
        </a:xfrm>
      </p:grpSpPr>
      <p:sp>
        <p:nvSpPr>
          <p:cNvPr id="2" name="TextBox 2"/>
          <p:cNvSpPr txBox="1"/>
          <p:nvPr>
            <p:custDataLst>
              <p:tags r:id="rId1"/>
            </p:custDataLst>
          </p:nvPr>
        </p:nvSpPr>
        <p:spPr>
          <a:xfrm>
            <a:off x="402560" y="5494916"/>
            <a:ext cx="17072861" cy="908582"/>
          </a:xfrm>
          <a:prstGeom prst="rect">
            <a:avLst/>
          </a:prstGeom>
        </p:spPr>
        <p:txBody>
          <a:bodyPr lIns="0" tIns="0" rIns="0" bIns="0" rtlCol="0" anchor="t">
            <a:spAutoFit/>
          </a:bodyPr>
          <a:lstStyle/>
          <a:p>
            <a:pPr algn="just">
              <a:lnSpc>
                <a:spcPts val="1820"/>
              </a:lnSpc>
              <a:spcBef>
                <a:spcPct val="0"/>
              </a:spcBef>
            </a:pPr>
            <a:r>
              <a:rPr lang="fr-CA" sz="1400">
                <a:solidFill>
                  <a:srgbClr val="000000"/>
                </a:solidFill>
                <a:latin typeface="Inter"/>
                <a:ea typeface="Inter"/>
                <a:cs typeface="Inter"/>
                <a:sym typeface="Inter"/>
              </a:rPr>
              <a:t>Nous croyons que la communication est la clé d’un environnement sain. Par conséquent, nos employé(e)s sont invité(e)s à communiquer avec leur supérieur(e) immédiat(e) pour tout commentaire ou questionnement relatif à des pratiques ou à des procédures. </a:t>
            </a:r>
          </a:p>
          <a:p>
            <a:pPr algn="just">
              <a:lnSpc>
                <a:spcPts val="1820"/>
              </a:lnSpc>
              <a:spcBef>
                <a:spcPct val="0"/>
              </a:spcBef>
            </a:pPr>
            <a:endParaRPr lang="fr-CA" sz="1400">
              <a:solidFill>
                <a:srgbClr val="000000"/>
              </a:solidFill>
              <a:latin typeface="Inter"/>
              <a:ea typeface="Inter"/>
              <a:cs typeface="Inter"/>
              <a:sym typeface="Inter"/>
            </a:endParaRPr>
          </a:p>
          <a:p>
            <a:pPr algn="just">
              <a:lnSpc>
                <a:spcPts val="1820"/>
              </a:lnSpc>
              <a:spcBef>
                <a:spcPct val="0"/>
              </a:spcBef>
            </a:pPr>
            <a:r>
              <a:rPr lang="fr-CA" sz="1400">
                <a:solidFill>
                  <a:srgbClr val="000000"/>
                </a:solidFill>
                <a:latin typeface="Inter"/>
                <a:ea typeface="Inter"/>
                <a:cs typeface="Inter"/>
                <a:sym typeface="Inter"/>
              </a:rPr>
              <a:t>Si vous ne vous sentez pas à l’aise de communiquer avec votre supérieur(e), vous devez vous référer à la personne responsable. </a:t>
            </a:r>
          </a:p>
        </p:txBody>
      </p:sp>
      <p:grpSp>
        <p:nvGrpSpPr>
          <p:cNvPr id="3" name="Group 3"/>
          <p:cNvGrpSpPr>
            <a:grpSpLocks noGrp="1" noUngrp="1" noRot="1" noMove="1" noResize="1"/>
          </p:cNvGrpSpPr>
          <p:nvPr>
            <p:custDataLst>
              <p:tags r:id="rId2"/>
            </p:custDataLst>
          </p:nvPr>
        </p:nvGrpSpPr>
        <p:grpSpPr>
          <a:xfrm>
            <a:off x="404131" y="302304"/>
            <a:ext cx="2827126" cy="1179800"/>
            <a:chOff x="0" y="0"/>
            <a:chExt cx="973846" cy="406400"/>
          </a:xfrm>
        </p:grpSpPr>
        <p:sp>
          <p:nvSpPr>
            <p:cNvPr id="4" name="Freeform 4"/>
            <p:cNvSpPr>
              <a:spLocks noGrp="1" noRot="1" noMove="1" noResize="1" noEditPoints="1" noAdjustHandles="1" noChangeArrowheads="1" noChangeShapeType="1"/>
            </p:cNvSpPr>
            <p:nvPr/>
          </p:nvSpPr>
          <p:spPr>
            <a:xfrm>
              <a:off x="0" y="0"/>
              <a:ext cx="973846" cy="406400"/>
            </a:xfrm>
            <a:custGeom>
              <a:avLst/>
              <a:gdLst/>
              <a:ahLst/>
              <a:cxnLst/>
              <a:rect l="l" t="t" r="r" b="b"/>
              <a:pathLst>
                <a:path w="973846" h="406400">
                  <a:moveTo>
                    <a:pt x="770647" y="0"/>
                  </a:moveTo>
                  <a:cubicBezTo>
                    <a:pt x="882871" y="0"/>
                    <a:pt x="973846" y="90976"/>
                    <a:pt x="973846" y="203200"/>
                  </a:cubicBezTo>
                  <a:cubicBezTo>
                    <a:pt x="973846" y="315424"/>
                    <a:pt x="882871" y="406400"/>
                    <a:pt x="770647" y="406400"/>
                  </a:cubicBezTo>
                  <a:lnTo>
                    <a:pt x="203200" y="406400"/>
                  </a:lnTo>
                  <a:cubicBezTo>
                    <a:pt x="90976" y="406400"/>
                    <a:pt x="0" y="315424"/>
                    <a:pt x="0" y="203200"/>
                  </a:cubicBezTo>
                  <a:cubicBezTo>
                    <a:pt x="0" y="90976"/>
                    <a:pt x="90976" y="0"/>
                    <a:pt x="203200" y="0"/>
                  </a:cubicBezTo>
                  <a:close/>
                </a:path>
              </a:pathLst>
            </a:custGeom>
            <a:solidFill>
              <a:srgbClr val="EE2E24"/>
            </a:solidFill>
          </p:spPr>
          <p:txBody>
            <a:bodyPr/>
            <a:lstStyle/>
            <a:p>
              <a:endParaRPr lang="fr-CA"/>
            </a:p>
          </p:txBody>
        </p:sp>
        <p:sp>
          <p:nvSpPr>
            <p:cNvPr id="5" name="TextBox 5"/>
            <p:cNvSpPr txBox="1">
              <a:spLocks noGrp="1" noRot="1" noMove="1" noResize="1" noEditPoints="1" noAdjustHandles="1" noChangeArrowheads="1" noChangeShapeType="1"/>
            </p:cNvSpPr>
            <p:nvPr/>
          </p:nvSpPr>
          <p:spPr>
            <a:xfrm>
              <a:off x="0" y="-38100"/>
              <a:ext cx="973846" cy="444500"/>
            </a:xfrm>
            <a:prstGeom prst="rect">
              <a:avLst/>
            </a:prstGeom>
          </p:spPr>
          <p:txBody>
            <a:bodyPr lIns="50800" tIns="50800" rIns="50800" bIns="50800" rtlCol="0" anchor="ctr"/>
            <a:lstStyle/>
            <a:p>
              <a:pPr algn="ctr">
                <a:lnSpc>
                  <a:spcPts val="3217"/>
                </a:lnSpc>
              </a:pPr>
              <a:endParaRPr/>
            </a:p>
          </p:txBody>
        </p:sp>
      </p:grpSp>
      <p:sp>
        <p:nvSpPr>
          <p:cNvPr id="6" name="TextBox 6"/>
          <p:cNvSpPr txBox="1">
            <a:spLocks noGrp="1" noRot="1" noMove="1" noResize="1" noEditPoints="1" noAdjustHandles="1" noChangeArrowheads="1" noChangeShapeType="1"/>
          </p:cNvSpPr>
          <p:nvPr>
            <p:custDataLst>
              <p:tags r:id="rId3"/>
            </p:custDataLst>
          </p:nvPr>
        </p:nvSpPr>
        <p:spPr>
          <a:xfrm>
            <a:off x="460013" y="704075"/>
            <a:ext cx="2489305" cy="330092"/>
          </a:xfrm>
          <a:prstGeom prst="rect">
            <a:avLst/>
          </a:prstGeom>
        </p:spPr>
        <p:txBody>
          <a:bodyPr lIns="0" tIns="0" rIns="0" bIns="0" rtlCol="0" anchor="t">
            <a:spAutoFit/>
          </a:bodyPr>
          <a:lstStyle/>
          <a:p>
            <a:pPr algn="ctr">
              <a:lnSpc>
                <a:spcPts val="2799"/>
              </a:lnSpc>
            </a:pPr>
            <a:r>
              <a:rPr lang="en-US" sz="1999">
                <a:solidFill>
                  <a:srgbClr val="FFFFFF"/>
                </a:solidFill>
                <a:latin typeface="Playfair Display Bold"/>
                <a:ea typeface="Playfair Display Bold"/>
                <a:cs typeface="Playfair Display Bold"/>
                <a:sym typeface="Playfair Display Bold"/>
              </a:rPr>
              <a:t>Bonheur au travail</a:t>
            </a:r>
          </a:p>
        </p:txBody>
      </p:sp>
      <p:grpSp>
        <p:nvGrpSpPr>
          <p:cNvPr id="7" name="Group 7"/>
          <p:cNvGrpSpPr>
            <a:grpSpLocks noGrp="1" noUngrp="1" noRot="1" noMove="1" noResize="1"/>
          </p:cNvGrpSpPr>
          <p:nvPr>
            <p:custDataLst>
              <p:tags r:id="rId4"/>
            </p:custDataLst>
          </p:nvPr>
        </p:nvGrpSpPr>
        <p:grpSpPr>
          <a:xfrm>
            <a:off x="460013" y="3638841"/>
            <a:ext cx="2827126" cy="1179800"/>
            <a:chOff x="0" y="0"/>
            <a:chExt cx="3769501" cy="1573066"/>
          </a:xfrm>
        </p:grpSpPr>
        <p:grpSp>
          <p:nvGrpSpPr>
            <p:cNvPr id="8" name="Group 8"/>
            <p:cNvGrpSpPr>
              <a:grpSpLocks noGrp="1" noUngrp="1" noRot="1" noMove="1" noResize="1"/>
            </p:cNvGrpSpPr>
            <p:nvPr/>
          </p:nvGrpSpPr>
          <p:grpSpPr>
            <a:xfrm>
              <a:off x="0" y="0"/>
              <a:ext cx="3769501" cy="1573066"/>
              <a:chOff x="0" y="0"/>
              <a:chExt cx="973846" cy="406400"/>
            </a:xfrm>
          </p:grpSpPr>
          <p:sp>
            <p:nvSpPr>
              <p:cNvPr id="9" name="Freeform 9"/>
              <p:cNvSpPr>
                <a:spLocks noGrp="1" noRot="1" noMove="1" noResize="1" noEditPoints="1" noAdjustHandles="1" noChangeArrowheads="1" noChangeShapeType="1"/>
              </p:cNvSpPr>
              <p:nvPr/>
            </p:nvSpPr>
            <p:spPr>
              <a:xfrm>
                <a:off x="0" y="0"/>
                <a:ext cx="973846" cy="406400"/>
              </a:xfrm>
              <a:custGeom>
                <a:avLst/>
                <a:gdLst/>
                <a:ahLst/>
                <a:cxnLst/>
                <a:rect l="l" t="t" r="r" b="b"/>
                <a:pathLst>
                  <a:path w="973846" h="406400">
                    <a:moveTo>
                      <a:pt x="770647" y="0"/>
                    </a:moveTo>
                    <a:cubicBezTo>
                      <a:pt x="882871" y="0"/>
                      <a:pt x="973846" y="90976"/>
                      <a:pt x="973846" y="203200"/>
                    </a:cubicBezTo>
                    <a:cubicBezTo>
                      <a:pt x="973846" y="315424"/>
                      <a:pt x="882871" y="406400"/>
                      <a:pt x="770647" y="406400"/>
                    </a:cubicBezTo>
                    <a:lnTo>
                      <a:pt x="203200" y="406400"/>
                    </a:lnTo>
                    <a:cubicBezTo>
                      <a:pt x="90976" y="406400"/>
                      <a:pt x="0" y="315424"/>
                      <a:pt x="0" y="203200"/>
                    </a:cubicBezTo>
                    <a:cubicBezTo>
                      <a:pt x="0" y="90976"/>
                      <a:pt x="90976" y="0"/>
                      <a:pt x="203200" y="0"/>
                    </a:cubicBezTo>
                    <a:close/>
                  </a:path>
                </a:pathLst>
              </a:custGeom>
              <a:solidFill>
                <a:srgbClr val="EE2E24"/>
              </a:solidFill>
            </p:spPr>
            <p:txBody>
              <a:bodyPr/>
              <a:lstStyle/>
              <a:p>
                <a:endParaRPr lang="fr-CA"/>
              </a:p>
            </p:txBody>
          </p:sp>
          <p:sp>
            <p:nvSpPr>
              <p:cNvPr id="10" name="TextBox 10"/>
              <p:cNvSpPr txBox="1">
                <a:spLocks noGrp="1" noRot="1" noMove="1" noResize="1" noEditPoints="1" noAdjustHandles="1" noChangeArrowheads="1" noChangeShapeType="1"/>
              </p:cNvSpPr>
              <p:nvPr/>
            </p:nvSpPr>
            <p:spPr>
              <a:xfrm>
                <a:off x="0" y="-38100"/>
                <a:ext cx="973846" cy="444500"/>
              </a:xfrm>
              <a:prstGeom prst="rect">
                <a:avLst/>
              </a:prstGeom>
            </p:spPr>
            <p:txBody>
              <a:bodyPr lIns="50800" tIns="50800" rIns="50800" bIns="50800" rtlCol="0" anchor="ctr"/>
              <a:lstStyle/>
              <a:p>
                <a:pPr algn="ctr">
                  <a:lnSpc>
                    <a:spcPts val="3217"/>
                  </a:lnSpc>
                </a:pPr>
                <a:endParaRPr/>
              </a:p>
            </p:txBody>
          </p:sp>
        </p:grpSp>
        <p:sp>
          <p:nvSpPr>
            <p:cNvPr id="11" name="TextBox 11"/>
            <p:cNvSpPr txBox="1">
              <a:spLocks noGrp="1" noRot="1" noMove="1" noResize="1" noEditPoints="1" noAdjustHandles="1" noChangeArrowheads="1" noChangeShapeType="1"/>
            </p:cNvSpPr>
            <p:nvPr/>
          </p:nvSpPr>
          <p:spPr>
            <a:xfrm>
              <a:off x="111560" y="322069"/>
              <a:ext cx="3546382" cy="900353"/>
            </a:xfrm>
            <a:prstGeom prst="rect">
              <a:avLst/>
            </a:prstGeom>
          </p:spPr>
          <p:txBody>
            <a:bodyPr lIns="0" tIns="0" rIns="0" bIns="0" rtlCol="0" anchor="t">
              <a:spAutoFit/>
            </a:bodyPr>
            <a:lstStyle/>
            <a:p>
              <a:pPr algn="ctr">
                <a:lnSpc>
                  <a:spcPts val="2799"/>
                </a:lnSpc>
              </a:pPr>
              <a:r>
                <a:rPr lang="en-US" sz="1999">
                  <a:solidFill>
                    <a:srgbClr val="FFFFFF"/>
                  </a:solidFill>
                  <a:latin typeface="Playfair Display Bold"/>
                  <a:ea typeface="Playfair Display Bold"/>
                  <a:cs typeface="Playfair Display Bold"/>
                  <a:sym typeface="Playfair Display Bold"/>
                </a:rPr>
                <a:t>Communication au travail</a:t>
              </a:r>
            </a:p>
          </p:txBody>
        </p:sp>
      </p:grpSp>
      <p:grpSp>
        <p:nvGrpSpPr>
          <p:cNvPr id="12" name="Group 12"/>
          <p:cNvGrpSpPr>
            <a:grpSpLocks noGrp="1" noUngrp="1" noRot="1" noMove="1" noResize="1"/>
          </p:cNvGrpSpPr>
          <p:nvPr>
            <p:custDataLst>
              <p:tags r:id="rId5"/>
            </p:custDataLst>
          </p:nvPr>
        </p:nvGrpSpPr>
        <p:grpSpPr>
          <a:xfrm>
            <a:off x="404131" y="6877067"/>
            <a:ext cx="2827126" cy="1179800"/>
            <a:chOff x="0" y="0"/>
            <a:chExt cx="3769501" cy="1573066"/>
          </a:xfrm>
        </p:grpSpPr>
        <p:grpSp>
          <p:nvGrpSpPr>
            <p:cNvPr id="13" name="Group 13"/>
            <p:cNvGrpSpPr>
              <a:grpSpLocks noGrp="1" noUngrp="1" noRot="1" noMove="1" noResize="1"/>
            </p:cNvGrpSpPr>
            <p:nvPr/>
          </p:nvGrpSpPr>
          <p:grpSpPr>
            <a:xfrm>
              <a:off x="0" y="0"/>
              <a:ext cx="3769501" cy="1573066"/>
              <a:chOff x="0" y="0"/>
              <a:chExt cx="973846" cy="406400"/>
            </a:xfrm>
          </p:grpSpPr>
          <p:sp>
            <p:nvSpPr>
              <p:cNvPr id="14" name="Freeform 14"/>
              <p:cNvSpPr>
                <a:spLocks noGrp="1" noRot="1" noMove="1" noResize="1" noEditPoints="1" noAdjustHandles="1" noChangeArrowheads="1" noChangeShapeType="1"/>
              </p:cNvSpPr>
              <p:nvPr/>
            </p:nvSpPr>
            <p:spPr>
              <a:xfrm>
                <a:off x="0" y="0"/>
                <a:ext cx="973846" cy="406400"/>
              </a:xfrm>
              <a:custGeom>
                <a:avLst/>
                <a:gdLst/>
                <a:ahLst/>
                <a:cxnLst/>
                <a:rect l="l" t="t" r="r" b="b"/>
                <a:pathLst>
                  <a:path w="973846" h="406400">
                    <a:moveTo>
                      <a:pt x="770647" y="0"/>
                    </a:moveTo>
                    <a:cubicBezTo>
                      <a:pt x="882871" y="0"/>
                      <a:pt x="973846" y="90976"/>
                      <a:pt x="973846" y="203200"/>
                    </a:cubicBezTo>
                    <a:cubicBezTo>
                      <a:pt x="973846" y="315424"/>
                      <a:pt x="882871" y="406400"/>
                      <a:pt x="770647" y="406400"/>
                    </a:cubicBezTo>
                    <a:lnTo>
                      <a:pt x="203200" y="406400"/>
                    </a:lnTo>
                    <a:cubicBezTo>
                      <a:pt x="90976" y="406400"/>
                      <a:pt x="0" y="315424"/>
                      <a:pt x="0" y="203200"/>
                    </a:cubicBezTo>
                    <a:cubicBezTo>
                      <a:pt x="0" y="90976"/>
                      <a:pt x="90976" y="0"/>
                      <a:pt x="203200" y="0"/>
                    </a:cubicBezTo>
                    <a:close/>
                  </a:path>
                </a:pathLst>
              </a:custGeom>
              <a:solidFill>
                <a:srgbClr val="EE2E24"/>
              </a:solidFill>
            </p:spPr>
            <p:txBody>
              <a:bodyPr/>
              <a:lstStyle/>
              <a:p>
                <a:endParaRPr lang="fr-CA"/>
              </a:p>
            </p:txBody>
          </p:sp>
          <p:sp>
            <p:nvSpPr>
              <p:cNvPr id="15" name="TextBox 15"/>
              <p:cNvSpPr txBox="1">
                <a:spLocks noGrp="1" noRot="1" noMove="1" noResize="1" noEditPoints="1" noAdjustHandles="1" noChangeArrowheads="1" noChangeShapeType="1"/>
              </p:cNvSpPr>
              <p:nvPr/>
            </p:nvSpPr>
            <p:spPr>
              <a:xfrm>
                <a:off x="0" y="-38100"/>
                <a:ext cx="973846" cy="444500"/>
              </a:xfrm>
              <a:prstGeom prst="rect">
                <a:avLst/>
              </a:prstGeom>
            </p:spPr>
            <p:txBody>
              <a:bodyPr lIns="50800" tIns="50800" rIns="50800" bIns="50800" rtlCol="0" anchor="ctr"/>
              <a:lstStyle/>
              <a:p>
                <a:pPr algn="ctr">
                  <a:lnSpc>
                    <a:spcPts val="3217"/>
                  </a:lnSpc>
                </a:pPr>
                <a:endParaRPr/>
              </a:p>
            </p:txBody>
          </p:sp>
        </p:grpSp>
        <p:sp>
          <p:nvSpPr>
            <p:cNvPr id="16" name="TextBox 16"/>
            <p:cNvSpPr txBox="1">
              <a:spLocks noGrp="1" noRot="1" noMove="1" noResize="1" noEditPoints="1" noAdjustHandles="1" noChangeArrowheads="1" noChangeShapeType="1"/>
            </p:cNvSpPr>
            <p:nvPr/>
          </p:nvSpPr>
          <p:spPr>
            <a:xfrm>
              <a:off x="460146" y="556947"/>
              <a:ext cx="2849208" cy="430598"/>
            </a:xfrm>
            <a:prstGeom prst="rect">
              <a:avLst/>
            </a:prstGeom>
          </p:spPr>
          <p:txBody>
            <a:bodyPr lIns="0" tIns="0" rIns="0" bIns="0" rtlCol="0" anchor="t">
              <a:spAutoFit/>
            </a:bodyPr>
            <a:lstStyle/>
            <a:p>
              <a:pPr algn="ctr">
                <a:lnSpc>
                  <a:spcPts val="2799"/>
                </a:lnSpc>
              </a:pPr>
              <a:r>
                <a:rPr lang="en-US" sz="1999">
                  <a:solidFill>
                    <a:srgbClr val="FFFFFF"/>
                  </a:solidFill>
                  <a:latin typeface="Playfair Display Bold"/>
                  <a:ea typeface="Playfair Display Bold"/>
                  <a:cs typeface="Playfair Display Bold"/>
                  <a:sym typeface="Playfair Display Bold"/>
                </a:rPr>
                <a:t>Pratiques vertes</a:t>
              </a:r>
            </a:p>
          </p:txBody>
        </p:sp>
      </p:grpSp>
      <p:sp>
        <p:nvSpPr>
          <p:cNvPr id="17" name="TextBox 17"/>
          <p:cNvSpPr txBox="1"/>
          <p:nvPr>
            <p:custDataLst>
              <p:tags r:id="rId6"/>
            </p:custDataLst>
          </p:nvPr>
        </p:nvSpPr>
        <p:spPr>
          <a:xfrm>
            <a:off x="402560" y="8723616"/>
            <a:ext cx="17072861" cy="748282"/>
          </a:xfrm>
          <a:prstGeom prst="rect">
            <a:avLst/>
          </a:prstGeom>
        </p:spPr>
        <p:txBody>
          <a:bodyPr lIns="0" tIns="0" rIns="0" bIns="0" rtlCol="0" anchor="t">
            <a:spAutoFit/>
          </a:bodyPr>
          <a:lstStyle/>
          <a:p>
            <a:pPr algn="l">
              <a:lnSpc>
                <a:spcPts val="1960"/>
              </a:lnSpc>
              <a:spcBef>
                <a:spcPct val="0"/>
              </a:spcBef>
            </a:pPr>
            <a:r>
              <a:rPr lang="fr-CA" sz="1400">
                <a:solidFill>
                  <a:srgbClr val="000000"/>
                </a:solidFill>
                <a:latin typeface="Inter"/>
                <a:ea typeface="Inter"/>
                <a:cs typeface="Inter"/>
                <a:sym typeface="Inter"/>
              </a:rPr>
              <a:t>Nous travaillons à offrir un milieu de travail respectueux de l’environnement. En effet, nous avons comme engagement d’agir de façon écoresponsable dans toutes nos activités commerciales relatives : </a:t>
            </a:r>
          </a:p>
          <a:p>
            <a:pPr marL="302261" lvl="1" indent="-151130" algn="l">
              <a:lnSpc>
                <a:spcPts val="1960"/>
              </a:lnSpc>
              <a:buFont typeface="Arial"/>
              <a:buChar char="•"/>
            </a:pPr>
            <a:r>
              <a:rPr lang="fr-CA" sz="1400">
                <a:solidFill>
                  <a:srgbClr val="000000"/>
                </a:solidFill>
                <a:latin typeface="Inter"/>
                <a:ea typeface="Inter"/>
                <a:cs typeface="Inter"/>
                <a:sym typeface="Inter"/>
              </a:rPr>
              <a:t>à la protection et à la conservation de l’environnement; </a:t>
            </a:r>
          </a:p>
          <a:p>
            <a:pPr marL="302261" lvl="1" indent="-151130" algn="l">
              <a:lnSpc>
                <a:spcPts val="1960"/>
              </a:lnSpc>
              <a:buFont typeface="Arial"/>
              <a:buChar char="•"/>
            </a:pPr>
            <a:r>
              <a:rPr lang="fr-CA" sz="1400">
                <a:solidFill>
                  <a:srgbClr val="000000"/>
                </a:solidFill>
                <a:latin typeface="Inter"/>
                <a:ea typeface="Inter"/>
                <a:cs typeface="Inter"/>
                <a:sym typeface="Inter"/>
              </a:rPr>
              <a:t>à l’appui de principes de développement durable. </a:t>
            </a:r>
          </a:p>
        </p:txBody>
      </p:sp>
      <p:sp>
        <p:nvSpPr>
          <p:cNvPr id="18" name="TextBox 18"/>
          <p:cNvSpPr txBox="1"/>
          <p:nvPr>
            <p:custDataLst>
              <p:tags r:id="rId7"/>
            </p:custDataLst>
          </p:nvPr>
        </p:nvSpPr>
        <p:spPr>
          <a:xfrm>
            <a:off x="460013" y="2153092"/>
            <a:ext cx="17072861" cy="786562"/>
          </a:xfrm>
          <a:prstGeom prst="rect">
            <a:avLst/>
          </a:prstGeom>
        </p:spPr>
        <p:txBody>
          <a:bodyPr lIns="0" tIns="0" rIns="0" bIns="0" rtlCol="0" anchor="t">
            <a:spAutoFit/>
          </a:bodyPr>
          <a:lstStyle/>
          <a:p>
            <a:pPr algn="just">
              <a:lnSpc>
                <a:spcPts val="2099"/>
              </a:lnSpc>
              <a:spcBef>
                <a:spcPct val="0"/>
              </a:spcBef>
            </a:pPr>
            <a:r>
              <a:rPr lang="fr-CA" sz="1499">
                <a:solidFill>
                  <a:srgbClr val="000000"/>
                </a:solidFill>
                <a:latin typeface="Inter"/>
                <a:ea typeface="Inter"/>
                <a:cs typeface="Inter"/>
                <a:sym typeface="Inter"/>
              </a:rPr>
              <a:t>Nous savons que le bonheur au travail c'est essentiel, c'est ce qui nous permet d'avancer ensemble. Nous nous efforçons de créer un environnement où chacun(e) se sent bien, entendu(e), et motivé(e). Nous comptons sur vous pour apporter votre bonne humeur, partager vos idées, et soutenir vos collègues. Ensemble, faisons de notre espace de travail un endroit où il fait bon vivre.</a:t>
            </a:r>
          </a:p>
        </p:txBody>
      </p:sp>
      <p:sp>
        <p:nvSpPr>
          <p:cNvPr id="30" name="Espace réservé du numéro de diapositive 29">
            <a:extLst>
              <a:ext uri="{FF2B5EF4-FFF2-40B4-BE49-F238E27FC236}">
                <a16:creationId xmlns:a16="http://schemas.microsoft.com/office/drawing/2014/main" id="{5C39C684-4C4D-DE63-F3E2-05A8E658D6F9}"/>
              </a:ext>
            </a:extLst>
          </p:cNvPr>
          <p:cNvSpPr>
            <a:spLocks noGrp="1" noRot="1" noMove="1" noResize="1" noEditPoints="1" noAdjustHandles="1" noChangeArrowheads="1" noChangeShapeType="1"/>
          </p:cNvSpPr>
          <p:nvPr>
            <p:ph type="sldNum" sz="quarter" idx="12"/>
            <p:custDataLst>
              <p:tags r:id="rId8"/>
            </p:custDataLst>
          </p:nvPr>
        </p:nvSpPr>
        <p:spPr/>
        <p:txBody>
          <a:bodyPr/>
          <a:lstStyle/>
          <a:p>
            <a:fld id="{B6F15528-21DE-4FAA-801E-634DDDAF4B2B}" type="slidenum">
              <a:rPr lang="en-US" smtClean="0"/>
              <a:pPr/>
              <a:t>8</a:t>
            </a:fld>
            <a:endParaRPr lang="en-US"/>
          </a:p>
        </p:txBody>
      </p:sp>
      <p:sp>
        <p:nvSpPr>
          <p:cNvPr id="31" name="TextBox 3">
            <a:extLst>
              <a:ext uri="{FF2B5EF4-FFF2-40B4-BE49-F238E27FC236}">
                <a16:creationId xmlns:a16="http://schemas.microsoft.com/office/drawing/2014/main" id="{7719D202-1CAA-A20E-89D3-34E2A612A71B}"/>
              </a:ext>
            </a:extLst>
          </p:cNvPr>
          <p:cNvSpPr txBox="1"/>
          <p:nvPr>
            <p:custDataLst>
              <p:tags r:id="rId9"/>
            </p:custDataLst>
          </p:nvPr>
        </p:nvSpPr>
        <p:spPr>
          <a:xfrm>
            <a:off x="-3429000" y="191698"/>
            <a:ext cx="3155434" cy="4201861"/>
          </a:xfrm>
          <a:prstGeom prst="rect">
            <a:avLst/>
          </a:prstGeom>
          <a:gradFill flip="none" rotWithShape="1">
            <a:gsLst>
              <a:gs pos="0">
                <a:srgbClr val="EE262E">
                  <a:tint val="66000"/>
                  <a:satMod val="160000"/>
                </a:srgbClr>
              </a:gs>
              <a:gs pos="50000">
                <a:srgbClr val="EE262E">
                  <a:tint val="44500"/>
                  <a:satMod val="160000"/>
                </a:srgbClr>
              </a:gs>
              <a:gs pos="100000">
                <a:srgbClr val="EE262E">
                  <a:tint val="23500"/>
                  <a:satMod val="160000"/>
                </a:srgbClr>
              </a:gs>
            </a:gsLst>
            <a:lin ang="2700000" scaled="1"/>
            <a:tileRect/>
          </a:gradFill>
          <a:ln>
            <a:noFill/>
          </a:ln>
        </p:spPr>
        <p:txBody>
          <a:bodyPr wrap="square" lIns="91440" tIns="182880" rIns="91440" bIns="91440" rtlCol="0">
            <a:noAutofit/>
          </a:bodyPr>
          <a:lstStyle/>
          <a:p>
            <a:pPr marL="512064" marR="0">
              <a:lnSpc>
                <a:spcPct val="107000"/>
              </a:lnSpc>
              <a:spcBef>
                <a:spcPts val="0"/>
              </a:spcBef>
              <a:spcAft>
                <a:spcPts val="800"/>
              </a:spcAft>
            </a:pPr>
            <a:endParaRPr lang="en-US" sz="1400">
              <a:solidFill>
                <a:srgbClr val="00A76D"/>
              </a:solidFill>
              <a:effectLst/>
            </a:endParaRPr>
          </a:p>
        </p:txBody>
      </p:sp>
      <p:sp>
        <p:nvSpPr>
          <p:cNvPr id="32" name="ZoneTexte 31">
            <a:extLst>
              <a:ext uri="{FF2B5EF4-FFF2-40B4-BE49-F238E27FC236}">
                <a16:creationId xmlns:a16="http://schemas.microsoft.com/office/drawing/2014/main" id="{4574673D-C1FC-89CC-3C99-03C6940E928C}"/>
              </a:ext>
            </a:extLst>
          </p:cNvPr>
          <p:cNvSpPr txBox="1"/>
          <p:nvPr>
            <p:custDataLst>
              <p:tags r:id="rId10"/>
            </p:custDataLst>
          </p:nvPr>
        </p:nvSpPr>
        <p:spPr>
          <a:xfrm>
            <a:off x="-3362118" y="1100351"/>
            <a:ext cx="3088552" cy="3293209"/>
          </a:xfrm>
          <a:prstGeom prst="rect">
            <a:avLst/>
          </a:prstGeom>
          <a:noFill/>
        </p:spPr>
        <p:txBody>
          <a:bodyPr wrap="square" rtlCol="0">
            <a:spAutoFit/>
          </a:bodyPr>
          <a:lstStyle/>
          <a:p>
            <a:pPr rtl="0" fontAlgn="base">
              <a:lnSpc>
                <a:spcPct val="150000"/>
              </a:lnSpc>
            </a:pPr>
            <a:r>
              <a:rPr lang="fr-CA" sz="1100" b="0" i="0">
                <a:effectLst/>
                <a:latin typeface="Inter" panose="02000503000000020004" pitchFamily="2" charset="0"/>
                <a:ea typeface="Inter" panose="02000503000000020004" pitchFamily="2" charset="0"/>
              </a:rPr>
              <a:t>Tout commerce doit offrir un cadre de vie au travail confortable et bienveillant en mettant en place différentes initiatives visant le bien-être de ses employé(e)s. Ce dernier a en effet un impact favorable sur leur motivation et leur fidélisation.  </a:t>
            </a:r>
          </a:p>
          <a:p>
            <a:pPr rtl="0" fontAlgn="base">
              <a:lnSpc>
                <a:spcPct val="150000"/>
              </a:lnSpc>
            </a:pPr>
            <a:r>
              <a:rPr lang="fr-CA" sz="1100" b="0" i="0">
                <a:effectLst/>
                <a:latin typeface="Inter" panose="02000503000000020004" pitchFamily="2" charset="0"/>
                <a:ea typeface="Inter" panose="02000503000000020004" pitchFamily="2" charset="0"/>
              </a:rPr>
              <a:t>Assurez-vous que les initiatives mises en place soient en adéquation avec les valeurs que vous véhiculez. </a:t>
            </a:r>
          </a:p>
          <a:p>
            <a:pPr rtl="0" fontAlgn="base">
              <a:lnSpc>
                <a:spcPct val="150000"/>
              </a:lnSpc>
            </a:pPr>
            <a:r>
              <a:rPr lang="fr-CA" sz="1100" b="1" i="0">
                <a:effectLst/>
                <a:latin typeface="Inter" panose="02000503000000020004" pitchFamily="2" charset="0"/>
                <a:ea typeface="Inter" panose="02000503000000020004" pitchFamily="2" charset="0"/>
              </a:rPr>
              <a:t>Sonder vos employé(e)s est une bonne façon de rester à l’affût des besoins de votre personnel. </a:t>
            </a:r>
            <a:r>
              <a:rPr lang="fr-CA" sz="1100" b="0" i="0">
                <a:effectLst/>
                <a:latin typeface="Inter" panose="02000503000000020004" pitchFamily="2" charset="0"/>
                <a:ea typeface="Inter" panose="02000503000000020004" pitchFamily="2" charset="0"/>
              </a:rPr>
              <a:t> </a:t>
            </a:r>
          </a:p>
          <a:p>
            <a:endParaRPr lang="fr-CA" sz="1000">
              <a:latin typeface="Inter" panose="02000503000000020004" pitchFamily="2" charset="0"/>
              <a:ea typeface="Inter" panose="02000503000000020004" pitchFamily="2" charset="0"/>
            </a:endParaRPr>
          </a:p>
        </p:txBody>
      </p:sp>
      <p:pic>
        <p:nvPicPr>
          <p:cNvPr id="34" name="Picture 3">
            <a:extLst>
              <a:ext uri="{FF2B5EF4-FFF2-40B4-BE49-F238E27FC236}">
                <a16:creationId xmlns:a16="http://schemas.microsoft.com/office/drawing/2014/main" id="{603FB696-0CA1-C3ED-F7CF-0DA8D04DCAE7}"/>
              </a:ext>
            </a:extLst>
          </p:cNvPr>
          <p:cNvPicPr>
            <a:picLocks noChangeAspect="1" noChangeArrowheads="1"/>
          </p:cNvPicPr>
          <p:nvPr>
            <p:custDataLst>
              <p:tags r:id="rId11"/>
            </p:custDataLst>
          </p:nvPr>
        </p:nvPicPr>
        <p:blipFill>
          <a:blip r:embed="rId14">
            <a:extLst>
              <a:ext uri="{28A0092B-C50C-407E-A947-70E740481C1C}">
                <a14:useLocalDpi xmlns:a14="http://schemas.microsoft.com/office/drawing/2010/main" val="0"/>
              </a:ext>
            </a:extLst>
          </a:blip>
          <a:srcRect/>
          <a:stretch>
            <a:fillRect/>
          </a:stretch>
        </p:blipFill>
        <p:spPr bwMode="auto">
          <a:xfrm>
            <a:off x="-2227421" y="265024"/>
            <a:ext cx="752275" cy="77582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3E1E1"/>
        </a:solidFill>
        <a:effectLst/>
      </p:bgPr>
    </p:bg>
    <p:spTree>
      <p:nvGrpSpPr>
        <p:cNvPr id="1" name=""/>
        <p:cNvGrpSpPr/>
        <p:nvPr/>
      </p:nvGrpSpPr>
      <p:grpSpPr>
        <a:xfrm>
          <a:off x="0" y="0"/>
          <a:ext cx="0" cy="0"/>
          <a:chOff x="0" y="0"/>
          <a:chExt cx="0" cy="0"/>
        </a:xfrm>
      </p:grpSpPr>
      <p:sp>
        <p:nvSpPr>
          <p:cNvPr id="2" name="Freeform 2"/>
          <p:cNvSpPr>
            <a:spLocks noGrp="1" noRot="1" noMove="1" noResize="1" noEditPoints="1" noAdjustHandles="1" noChangeArrowheads="1" noChangeShapeType="1"/>
          </p:cNvSpPr>
          <p:nvPr/>
        </p:nvSpPr>
        <p:spPr>
          <a:xfrm>
            <a:off x="-1059963" y="1028700"/>
            <a:ext cx="5786837" cy="2531741"/>
          </a:xfrm>
          <a:custGeom>
            <a:avLst/>
            <a:gdLst/>
            <a:ahLst/>
            <a:cxnLst/>
            <a:rect l="l" t="t" r="r" b="b"/>
            <a:pathLst>
              <a:path w="5786837" h="2531741">
                <a:moveTo>
                  <a:pt x="0" y="0"/>
                </a:moveTo>
                <a:lnTo>
                  <a:pt x="5786838" y="0"/>
                </a:lnTo>
                <a:lnTo>
                  <a:pt x="5786838" y="2531741"/>
                </a:lnTo>
                <a:lnTo>
                  <a:pt x="0" y="2531741"/>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fr-CA"/>
          </a:p>
        </p:txBody>
      </p:sp>
      <p:sp>
        <p:nvSpPr>
          <p:cNvPr id="3" name="Freeform 3"/>
          <p:cNvSpPr>
            <a:spLocks noGrp="1" noRot="1" noMove="1" noResize="1" noEditPoints="1" noAdjustHandles="1" noChangeArrowheads="1" noChangeShapeType="1"/>
          </p:cNvSpPr>
          <p:nvPr/>
        </p:nvSpPr>
        <p:spPr>
          <a:xfrm>
            <a:off x="11318521" y="1997414"/>
            <a:ext cx="6387991" cy="6292171"/>
          </a:xfrm>
          <a:custGeom>
            <a:avLst/>
            <a:gdLst/>
            <a:ahLst/>
            <a:cxnLst/>
            <a:rect l="l" t="t" r="r" b="b"/>
            <a:pathLst>
              <a:path w="6387991" h="6292171">
                <a:moveTo>
                  <a:pt x="0" y="0"/>
                </a:moveTo>
                <a:lnTo>
                  <a:pt x="6387992" y="0"/>
                </a:lnTo>
                <a:lnTo>
                  <a:pt x="6387992" y="6292172"/>
                </a:lnTo>
                <a:lnTo>
                  <a:pt x="0" y="6292172"/>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fr-CA"/>
          </a:p>
        </p:txBody>
      </p:sp>
      <p:sp>
        <p:nvSpPr>
          <p:cNvPr id="4" name="Freeform 4"/>
          <p:cNvSpPr>
            <a:spLocks noGrp="1" noRot="1" noMove="1" noResize="1" noEditPoints="1" noAdjustHandles="1" noChangeArrowheads="1" noChangeShapeType="1"/>
          </p:cNvSpPr>
          <p:nvPr/>
        </p:nvSpPr>
        <p:spPr>
          <a:xfrm>
            <a:off x="10737034" y="8143605"/>
            <a:ext cx="7550966" cy="3056295"/>
          </a:xfrm>
          <a:custGeom>
            <a:avLst/>
            <a:gdLst/>
            <a:ahLst/>
            <a:cxnLst/>
            <a:rect l="l" t="t" r="r" b="b"/>
            <a:pathLst>
              <a:path w="7550966" h="3056295">
                <a:moveTo>
                  <a:pt x="0" y="0"/>
                </a:moveTo>
                <a:lnTo>
                  <a:pt x="7550966" y="0"/>
                </a:lnTo>
                <a:lnTo>
                  <a:pt x="7550966" y="3056295"/>
                </a:lnTo>
                <a:lnTo>
                  <a:pt x="0" y="3056295"/>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fr-CA"/>
          </a:p>
        </p:txBody>
      </p:sp>
      <p:sp>
        <p:nvSpPr>
          <p:cNvPr id="5" name="Freeform 5"/>
          <p:cNvSpPr>
            <a:spLocks noGrp="1" noRot="1" noMove="1" noResize="1" noEditPoints="1" noAdjustHandles="1" noChangeArrowheads="1" noChangeShapeType="1"/>
          </p:cNvSpPr>
          <p:nvPr/>
        </p:nvSpPr>
        <p:spPr>
          <a:xfrm>
            <a:off x="252804" y="3947631"/>
            <a:ext cx="4474071" cy="1131567"/>
          </a:xfrm>
          <a:custGeom>
            <a:avLst/>
            <a:gdLst/>
            <a:ahLst/>
            <a:cxnLst/>
            <a:rect l="l" t="t" r="r" b="b"/>
            <a:pathLst>
              <a:path w="4474071" h="1131567">
                <a:moveTo>
                  <a:pt x="0" y="0"/>
                </a:moveTo>
                <a:lnTo>
                  <a:pt x="4474071" y="0"/>
                </a:lnTo>
                <a:lnTo>
                  <a:pt x="4474071" y="1131567"/>
                </a:lnTo>
                <a:lnTo>
                  <a:pt x="0" y="1131567"/>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fr-CA"/>
          </a:p>
        </p:txBody>
      </p:sp>
      <p:sp>
        <p:nvSpPr>
          <p:cNvPr id="6" name="TextBox 6"/>
          <p:cNvSpPr txBox="1">
            <a:spLocks noGrp="1" noRot="1" noMove="1" noResize="1" noEditPoints="1" noAdjustHandles="1" noChangeArrowheads="1" noChangeShapeType="1"/>
          </p:cNvSpPr>
          <p:nvPr/>
        </p:nvSpPr>
        <p:spPr>
          <a:xfrm>
            <a:off x="340451" y="1742175"/>
            <a:ext cx="3575722" cy="1047642"/>
          </a:xfrm>
          <a:prstGeom prst="rect">
            <a:avLst/>
          </a:prstGeom>
        </p:spPr>
        <p:txBody>
          <a:bodyPr lIns="0" tIns="0" rIns="0" bIns="0" rtlCol="0" anchor="t">
            <a:spAutoFit/>
          </a:bodyPr>
          <a:lstStyle/>
          <a:p>
            <a:pPr algn="ctr">
              <a:lnSpc>
                <a:spcPts val="4200"/>
              </a:lnSpc>
            </a:pPr>
            <a:r>
              <a:rPr lang="en-US" sz="3000" b="1">
                <a:solidFill>
                  <a:srgbClr val="FFFFFF"/>
                </a:solidFill>
                <a:latin typeface="Playfair Display Heavy"/>
                <a:ea typeface="Playfair Display Heavy"/>
                <a:cs typeface="Playfair Display Heavy"/>
                <a:sym typeface="Playfair Display Heavy"/>
              </a:rPr>
              <a:t>Module 2 : Gestion  des employé(e)s</a:t>
            </a:r>
          </a:p>
        </p:txBody>
      </p:sp>
      <p:sp>
        <p:nvSpPr>
          <p:cNvPr id="7" name="TextBox 7"/>
          <p:cNvSpPr txBox="1">
            <a:spLocks noGrp="1" noRot="1" noMove="1" noResize="1" noEditPoints="1" noAdjustHandles="1" noChangeArrowheads="1" noChangeShapeType="1"/>
          </p:cNvSpPr>
          <p:nvPr/>
        </p:nvSpPr>
        <p:spPr>
          <a:xfrm>
            <a:off x="9139238" y="4793987"/>
            <a:ext cx="9525" cy="622827"/>
          </a:xfrm>
          <a:prstGeom prst="rect">
            <a:avLst/>
          </a:prstGeom>
        </p:spPr>
        <p:txBody>
          <a:bodyPr lIns="0" tIns="0" rIns="0" bIns="0" rtlCol="0" anchor="t">
            <a:spAutoFit/>
          </a:bodyPr>
          <a:lstStyle/>
          <a:p>
            <a:pPr algn="ctr">
              <a:lnSpc>
                <a:spcPts val="5040"/>
              </a:lnSpc>
            </a:pPr>
            <a:endParaRPr/>
          </a:p>
        </p:txBody>
      </p:sp>
      <p:sp>
        <p:nvSpPr>
          <p:cNvPr id="8" name="TextBox 8"/>
          <p:cNvSpPr txBox="1">
            <a:spLocks noGrp="1" noRot="1" noMove="1" noResize="1" noEditPoints="1" noAdjustHandles="1" noChangeArrowheads="1" noChangeShapeType="1"/>
          </p:cNvSpPr>
          <p:nvPr/>
        </p:nvSpPr>
        <p:spPr>
          <a:xfrm>
            <a:off x="568806" y="4172102"/>
            <a:ext cx="3842065" cy="606425"/>
          </a:xfrm>
          <a:prstGeom prst="rect">
            <a:avLst/>
          </a:prstGeom>
        </p:spPr>
        <p:txBody>
          <a:bodyPr lIns="0" tIns="0" rIns="0" bIns="0" rtlCol="0" anchor="t">
            <a:spAutoFit/>
          </a:bodyPr>
          <a:lstStyle/>
          <a:p>
            <a:pPr algn="ctr">
              <a:lnSpc>
                <a:spcPts val="4900"/>
              </a:lnSpc>
            </a:pPr>
            <a:r>
              <a:rPr lang="en-US" sz="3500" b="1">
                <a:solidFill>
                  <a:srgbClr val="000000"/>
                </a:solidFill>
                <a:latin typeface="Playfair Display Bold"/>
                <a:ea typeface="Playfair Display Bold"/>
                <a:cs typeface="Playfair Display Bold"/>
                <a:sym typeface="Playfair Display Bold"/>
              </a:rPr>
              <a:t>Table des matières</a:t>
            </a:r>
          </a:p>
        </p:txBody>
      </p:sp>
      <p:sp>
        <p:nvSpPr>
          <p:cNvPr id="9" name="Freeform 9"/>
          <p:cNvSpPr>
            <a:spLocks noGrp="1" noRot="1" noMove="1" noResize="1" noEditPoints="1" noAdjustHandles="1" noChangeArrowheads="1" noChangeShapeType="1"/>
          </p:cNvSpPr>
          <p:nvPr/>
        </p:nvSpPr>
        <p:spPr>
          <a:xfrm>
            <a:off x="252804" y="5383998"/>
            <a:ext cx="2935783" cy="675230"/>
          </a:xfrm>
          <a:custGeom>
            <a:avLst/>
            <a:gdLst/>
            <a:ahLst/>
            <a:cxnLst/>
            <a:rect l="l" t="t" r="r" b="b"/>
            <a:pathLst>
              <a:path w="2935783" h="675230">
                <a:moveTo>
                  <a:pt x="0" y="0"/>
                </a:moveTo>
                <a:lnTo>
                  <a:pt x="2935782" y="0"/>
                </a:lnTo>
                <a:lnTo>
                  <a:pt x="2935782" y="675230"/>
                </a:lnTo>
                <a:lnTo>
                  <a:pt x="0" y="675230"/>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fr-CA"/>
          </a:p>
        </p:txBody>
      </p:sp>
      <p:sp>
        <p:nvSpPr>
          <p:cNvPr id="10" name="Freeform 10"/>
          <p:cNvSpPr>
            <a:spLocks noGrp="1" noRot="1" noMove="1" noResize="1" noEditPoints="1" noAdjustHandles="1" noChangeArrowheads="1" noChangeShapeType="1"/>
          </p:cNvSpPr>
          <p:nvPr/>
        </p:nvSpPr>
        <p:spPr>
          <a:xfrm>
            <a:off x="3720618" y="5383998"/>
            <a:ext cx="2935783" cy="675230"/>
          </a:xfrm>
          <a:custGeom>
            <a:avLst/>
            <a:gdLst/>
            <a:ahLst/>
            <a:cxnLst/>
            <a:rect l="l" t="t" r="r" b="b"/>
            <a:pathLst>
              <a:path w="2935783" h="675230">
                <a:moveTo>
                  <a:pt x="0" y="0"/>
                </a:moveTo>
                <a:lnTo>
                  <a:pt x="2935783" y="0"/>
                </a:lnTo>
                <a:lnTo>
                  <a:pt x="2935783" y="675230"/>
                </a:lnTo>
                <a:lnTo>
                  <a:pt x="0" y="675230"/>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fr-CA"/>
          </a:p>
        </p:txBody>
      </p:sp>
      <p:sp>
        <p:nvSpPr>
          <p:cNvPr id="11" name="Freeform 11"/>
          <p:cNvSpPr>
            <a:spLocks noGrp="1" noRot="1" noMove="1" noResize="1" noEditPoints="1" noAdjustHandles="1" noChangeArrowheads="1" noChangeShapeType="1"/>
          </p:cNvSpPr>
          <p:nvPr/>
        </p:nvSpPr>
        <p:spPr>
          <a:xfrm>
            <a:off x="252804" y="6364028"/>
            <a:ext cx="2935783" cy="675230"/>
          </a:xfrm>
          <a:custGeom>
            <a:avLst/>
            <a:gdLst/>
            <a:ahLst/>
            <a:cxnLst/>
            <a:rect l="l" t="t" r="r" b="b"/>
            <a:pathLst>
              <a:path w="2935783" h="675230">
                <a:moveTo>
                  <a:pt x="0" y="0"/>
                </a:moveTo>
                <a:lnTo>
                  <a:pt x="2935782" y="0"/>
                </a:lnTo>
                <a:lnTo>
                  <a:pt x="2935782" y="675230"/>
                </a:lnTo>
                <a:lnTo>
                  <a:pt x="0" y="675230"/>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fr-CA"/>
          </a:p>
        </p:txBody>
      </p:sp>
      <p:sp>
        <p:nvSpPr>
          <p:cNvPr id="12" name="Freeform 12"/>
          <p:cNvSpPr>
            <a:spLocks noGrp="1" noRot="1" noMove="1" noResize="1" noEditPoints="1" noAdjustHandles="1" noChangeArrowheads="1" noChangeShapeType="1"/>
          </p:cNvSpPr>
          <p:nvPr/>
        </p:nvSpPr>
        <p:spPr>
          <a:xfrm>
            <a:off x="252804" y="7344058"/>
            <a:ext cx="2935783" cy="675230"/>
          </a:xfrm>
          <a:custGeom>
            <a:avLst/>
            <a:gdLst/>
            <a:ahLst/>
            <a:cxnLst/>
            <a:rect l="l" t="t" r="r" b="b"/>
            <a:pathLst>
              <a:path w="2935783" h="675230">
                <a:moveTo>
                  <a:pt x="0" y="0"/>
                </a:moveTo>
                <a:lnTo>
                  <a:pt x="2935782" y="0"/>
                </a:lnTo>
                <a:lnTo>
                  <a:pt x="2935782" y="675230"/>
                </a:lnTo>
                <a:lnTo>
                  <a:pt x="0" y="675230"/>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fr-CA"/>
          </a:p>
        </p:txBody>
      </p:sp>
      <p:sp>
        <p:nvSpPr>
          <p:cNvPr id="13" name="Freeform 13"/>
          <p:cNvSpPr>
            <a:spLocks noGrp="1" noRot="1" noMove="1" noResize="1" noEditPoints="1" noAdjustHandles="1" noChangeArrowheads="1" noChangeShapeType="1"/>
          </p:cNvSpPr>
          <p:nvPr/>
        </p:nvSpPr>
        <p:spPr>
          <a:xfrm>
            <a:off x="3720618" y="6364028"/>
            <a:ext cx="2935783" cy="675230"/>
          </a:xfrm>
          <a:custGeom>
            <a:avLst/>
            <a:gdLst/>
            <a:ahLst/>
            <a:cxnLst/>
            <a:rect l="l" t="t" r="r" b="b"/>
            <a:pathLst>
              <a:path w="2935783" h="675230">
                <a:moveTo>
                  <a:pt x="0" y="0"/>
                </a:moveTo>
                <a:lnTo>
                  <a:pt x="2935783" y="0"/>
                </a:lnTo>
                <a:lnTo>
                  <a:pt x="2935783" y="675230"/>
                </a:lnTo>
                <a:lnTo>
                  <a:pt x="0" y="675230"/>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fr-CA"/>
          </a:p>
        </p:txBody>
      </p:sp>
      <p:sp>
        <p:nvSpPr>
          <p:cNvPr id="14" name="Freeform 14"/>
          <p:cNvSpPr>
            <a:spLocks noGrp="1" noRot="1" noMove="1" noResize="1" noEditPoints="1" noAdjustHandles="1" noChangeArrowheads="1" noChangeShapeType="1"/>
          </p:cNvSpPr>
          <p:nvPr/>
        </p:nvSpPr>
        <p:spPr>
          <a:xfrm>
            <a:off x="3720618" y="8324088"/>
            <a:ext cx="2935783" cy="675230"/>
          </a:xfrm>
          <a:custGeom>
            <a:avLst/>
            <a:gdLst/>
            <a:ahLst/>
            <a:cxnLst/>
            <a:rect l="l" t="t" r="r" b="b"/>
            <a:pathLst>
              <a:path w="2935783" h="675230">
                <a:moveTo>
                  <a:pt x="0" y="0"/>
                </a:moveTo>
                <a:lnTo>
                  <a:pt x="2935783" y="0"/>
                </a:lnTo>
                <a:lnTo>
                  <a:pt x="2935783" y="675231"/>
                </a:lnTo>
                <a:lnTo>
                  <a:pt x="0" y="675231"/>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fr-CA"/>
          </a:p>
        </p:txBody>
      </p:sp>
      <p:sp>
        <p:nvSpPr>
          <p:cNvPr id="15" name="Freeform 15"/>
          <p:cNvSpPr>
            <a:spLocks noGrp="1" noRot="1" noMove="1" noResize="1" noEditPoints="1" noAdjustHandles="1" noChangeArrowheads="1" noChangeShapeType="1"/>
          </p:cNvSpPr>
          <p:nvPr/>
        </p:nvSpPr>
        <p:spPr>
          <a:xfrm>
            <a:off x="3720618" y="7344058"/>
            <a:ext cx="2935783" cy="675230"/>
          </a:xfrm>
          <a:custGeom>
            <a:avLst/>
            <a:gdLst/>
            <a:ahLst/>
            <a:cxnLst/>
            <a:rect l="l" t="t" r="r" b="b"/>
            <a:pathLst>
              <a:path w="2935783" h="675230">
                <a:moveTo>
                  <a:pt x="0" y="0"/>
                </a:moveTo>
                <a:lnTo>
                  <a:pt x="2935783" y="0"/>
                </a:lnTo>
                <a:lnTo>
                  <a:pt x="2935783" y="675230"/>
                </a:lnTo>
                <a:lnTo>
                  <a:pt x="0" y="675230"/>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fr-CA"/>
          </a:p>
        </p:txBody>
      </p:sp>
      <p:sp>
        <p:nvSpPr>
          <p:cNvPr id="16" name="Freeform 16"/>
          <p:cNvSpPr>
            <a:spLocks noGrp="1" noRot="1" noMove="1" noResize="1" noEditPoints="1" noAdjustHandles="1" noChangeArrowheads="1" noChangeShapeType="1"/>
          </p:cNvSpPr>
          <p:nvPr/>
        </p:nvSpPr>
        <p:spPr>
          <a:xfrm>
            <a:off x="3720618" y="9304119"/>
            <a:ext cx="2935783" cy="675230"/>
          </a:xfrm>
          <a:custGeom>
            <a:avLst/>
            <a:gdLst/>
            <a:ahLst/>
            <a:cxnLst/>
            <a:rect l="l" t="t" r="r" b="b"/>
            <a:pathLst>
              <a:path w="2935783" h="675230">
                <a:moveTo>
                  <a:pt x="0" y="0"/>
                </a:moveTo>
                <a:lnTo>
                  <a:pt x="2935783" y="0"/>
                </a:lnTo>
                <a:lnTo>
                  <a:pt x="2935783" y="675230"/>
                </a:lnTo>
                <a:lnTo>
                  <a:pt x="0" y="675230"/>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fr-CA"/>
          </a:p>
        </p:txBody>
      </p:sp>
      <p:sp>
        <p:nvSpPr>
          <p:cNvPr id="17" name="Freeform 17"/>
          <p:cNvSpPr>
            <a:spLocks noGrp="1" noRot="1" noMove="1" noResize="1" noEditPoints="1" noAdjustHandles="1" noChangeArrowheads="1" noChangeShapeType="1"/>
          </p:cNvSpPr>
          <p:nvPr/>
        </p:nvSpPr>
        <p:spPr>
          <a:xfrm>
            <a:off x="252804" y="8324088"/>
            <a:ext cx="2935783" cy="675230"/>
          </a:xfrm>
          <a:custGeom>
            <a:avLst/>
            <a:gdLst/>
            <a:ahLst/>
            <a:cxnLst/>
            <a:rect l="l" t="t" r="r" b="b"/>
            <a:pathLst>
              <a:path w="2935783" h="675230">
                <a:moveTo>
                  <a:pt x="0" y="0"/>
                </a:moveTo>
                <a:lnTo>
                  <a:pt x="2935782" y="0"/>
                </a:lnTo>
                <a:lnTo>
                  <a:pt x="2935782" y="675231"/>
                </a:lnTo>
                <a:lnTo>
                  <a:pt x="0" y="675231"/>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fr-CA"/>
          </a:p>
        </p:txBody>
      </p:sp>
      <p:sp>
        <p:nvSpPr>
          <p:cNvPr id="18" name="Freeform 18"/>
          <p:cNvSpPr>
            <a:spLocks noGrp="1" noRot="1" noMove="1" noResize="1" noEditPoints="1" noAdjustHandles="1" noChangeArrowheads="1" noChangeShapeType="1"/>
          </p:cNvSpPr>
          <p:nvPr/>
        </p:nvSpPr>
        <p:spPr>
          <a:xfrm>
            <a:off x="252804" y="9304119"/>
            <a:ext cx="2935783" cy="675230"/>
          </a:xfrm>
          <a:custGeom>
            <a:avLst/>
            <a:gdLst/>
            <a:ahLst/>
            <a:cxnLst/>
            <a:rect l="l" t="t" r="r" b="b"/>
            <a:pathLst>
              <a:path w="2935783" h="675230">
                <a:moveTo>
                  <a:pt x="0" y="0"/>
                </a:moveTo>
                <a:lnTo>
                  <a:pt x="2935782" y="0"/>
                </a:lnTo>
                <a:lnTo>
                  <a:pt x="2935782" y="675230"/>
                </a:lnTo>
                <a:lnTo>
                  <a:pt x="0" y="675230"/>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fr-CA"/>
          </a:p>
        </p:txBody>
      </p:sp>
      <p:sp>
        <p:nvSpPr>
          <p:cNvPr id="19" name="TextBox 19"/>
          <p:cNvSpPr txBox="1">
            <a:spLocks noGrp="1" noRot="1" noMove="1" noResize="1" noEditPoints="1" noAdjustHandles="1" noChangeArrowheads="1" noChangeShapeType="1"/>
          </p:cNvSpPr>
          <p:nvPr/>
        </p:nvSpPr>
        <p:spPr>
          <a:xfrm>
            <a:off x="801379" y="5454940"/>
            <a:ext cx="2129119" cy="533346"/>
          </a:xfrm>
          <a:prstGeom prst="rect">
            <a:avLst/>
          </a:prstGeom>
        </p:spPr>
        <p:txBody>
          <a:bodyPr lIns="0" tIns="0" rIns="0" bIns="0" rtlCol="0" anchor="t">
            <a:spAutoFit/>
          </a:bodyPr>
          <a:lstStyle/>
          <a:p>
            <a:pPr algn="ctr">
              <a:lnSpc>
                <a:spcPts val="2100"/>
              </a:lnSpc>
            </a:pPr>
            <a:r>
              <a:rPr lang="en-US" sz="1500" err="1">
                <a:solidFill>
                  <a:srgbClr val="FFFFFF"/>
                </a:solidFill>
                <a:latin typeface="Inter"/>
                <a:ea typeface="Inter"/>
                <a:cs typeface="Inter"/>
                <a:sym typeface="Inter"/>
              </a:rPr>
              <a:t>Recrutement</a:t>
            </a:r>
            <a:r>
              <a:rPr lang="en-US" sz="1500">
                <a:solidFill>
                  <a:srgbClr val="FFFFFF"/>
                </a:solidFill>
                <a:latin typeface="Inter"/>
                <a:ea typeface="Inter"/>
                <a:cs typeface="Inter"/>
                <a:sym typeface="Inter"/>
              </a:rPr>
              <a:t> et </a:t>
            </a:r>
            <a:r>
              <a:rPr lang="en-US" sz="1500" err="1">
                <a:solidFill>
                  <a:srgbClr val="FFFFFF"/>
                </a:solidFill>
                <a:latin typeface="Inter"/>
                <a:ea typeface="Inter"/>
                <a:cs typeface="Inter"/>
                <a:sym typeface="Inter"/>
              </a:rPr>
              <a:t>sélection</a:t>
            </a:r>
            <a:r>
              <a:rPr lang="en-US" sz="1500">
                <a:solidFill>
                  <a:srgbClr val="FFFFFF"/>
                </a:solidFill>
                <a:latin typeface="Inter"/>
                <a:ea typeface="Inter"/>
                <a:cs typeface="Inter"/>
                <a:sym typeface="Inter"/>
              </a:rPr>
              <a:t> de </a:t>
            </a:r>
            <a:r>
              <a:rPr lang="en-US" sz="1500" err="1">
                <a:solidFill>
                  <a:srgbClr val="FFFFFF"/>
                </a:solidFill>
                <a:latin typeface="Inter"/>
                <a:ea typeface="Inter"/>
                <a:cs typeface="Inter"/>
                <a:sym typeface="Inter"/>
              </a:rPr>
              <a:t>l’équipe</a:t>
            </a:r>
            <a:endParaRPr lang="en-US" sz="1500">
              <a:solidFill>
                <a:srgbClr val="FFFFFF"/>
              </a:solidFill>
              <a:latin typeface="Inter"/>
              <a:ea typeface="Inter"/>
              <a:cs typeface="Inter"/>
              <a:sym typeface="Inter"/>
            </a:endParaRPr>
          </a:p>
        </p:txBody>
      </p:sp>
      <p:sp>
        <p:nvSpPr>
          <p:cNvPr id="20" name="TextBox 20"/>
          <p:cNvSpPr txBox="1">
            <a:spLocks noGrp="1" noRot="1" noMove="1" noResize="1" noEditPoints="1" noAdjustHandles="1" noChangeArrowheads="1" noChangeShapeType="1"/>
          </p:cNvSpPr>
          <p:nvPr/>
        </p:nvSpPr>
        <p:spPr>
          <a:xfrm>
            <a:off x="962395" y="6415918"/>
            <a:ext cx="1813868" cy="533346"/>
          </a:xfrm>
          <a:prstGeom prst="rect">
            <a:avLst/>
          </a:prstGeom>
        </p:spPr>
        <p:txBody>
          <a:bodyPr lIns="0" tIns="0" rIns="0" bIns="0" rtlCol="0" anchor="t">
            <a:spAutoFit/>
          </a:bodyPr>
          <a:lstStyle/>
          <a:p>
            <a:pPr algn="ctr">
              <a:lnSpc>
                <a:spcPts val="2100"/>
              </a:lnSpc>
            </a:pPr>
            <a:r>
              <a:rPr lang="en-US" sz="1500">
                <a:solidFill>
                  <a:srgbClr val="FFFFFF"/>
                </a:solidFill>
                <a:latin typeface="Inter"/>
                <a:ea typeface="Inter"/>
                <a:cs typeface="Inter"/>
                <a:sym typeface="Inter"/>
              </a:rPr>
              <a:t>Premiers pas dans </a:t>
            </a:r>
            <a:r>
              <a:rPr lang="en-US" sz="1500" err="1">
                <a:solidFill>
                  <a:srgbClr val="FFFFFF"/>
                </a:solidFill>
                <a:latin typeface="Inter"/>
                <a:ea typeface="Inter"/>
                <a:cs typeface="Inter"/>
                <a:sym typeface="Inter"/>
              </a:rPr>
              <a:t>l’équipe</a:t>
            </a:r>
            <a:endParaRPr lang="en-US" sz="1500">
              <a:solidFill>
                <a:srgbClr val="FFFFFF"/>
              </a:solidFill>
              <a:latin typeface="Inter"/>
              <a:ea typeface="Inter"/>
              <a:cs typeface="Inter"/>
              <a:sym typeface="Inter"/>
            </a:endParaRPr>
          </a:p>
        </p:txBody>
      </p:sp>
      <p:sp>
        <p:nvSpPr>
          <p:cNvPr id="21" name="TextBox 21"/>
          <p:cNvSpPr txBox="1">
            <a:spLocks noGrp="1" noRot="1" noMove="1" noResize="1" noEditPoints="1" noAdjustHandles="1" noChangeArrowheads="1" noChangeShapeType="1"/>
          </p:cNvSpPr>
          <p:nvPr/>
        </p:nvSpPr>
        <p:spPr>
          <a:xfrm>
            <a:off x="783985" y="7415000"/>
            <a:ext cx="2294587" cy="533346"/>
          </a:xfrm>
          <a:prstGeom prst="rect">
            <a:avLst/>
          </a:prstGeom>
        </p:spPr>
        <p:txBody>
          <a:bodyPr lIns="0" tIns="0" rIns="0" bIns="0" rtlCol="0" anchor="t">
            <a:spAutoFit/>
          </a:bodyPr>
          <a:lstStyle/>
          <a:p>
            <a:pPr algn="ctr">
              <a:lnSpc>
                <a:spcPts val="2100"/>
              </a:lnSpc>
            </a:pPr>
            <a:r>
              <a:rPr lang="en-US" sz="1500">
                <a:solidFill>
                  <a:srgbClr val="FFFFFF"/>
                </a:solidFill>
                <a:latin typeface="Inter"/>
                <a:ea typeface="Inter"/>
                <a:cs typeface="Inter"/>
                <a:sym typeface="Inter"/>
              </a:rPr>
              <a:t>Formation et </a:t>
            </a:r>
            <a:r>
              <a:rPr lang="en-US" sz="1500" err="1">
                <a:solidFill>
                  <a:srgbClr val="FFFFFF"/>
                </a:solidFill>
                <a:latin typeface="Inter"/>
                <a:ea typeface="Inter"/>
                <a:cs typeface="Inter"/>
                <a:sym typeface="Inter"/>
              </a:rPr>
              <a:t>développement</a:t>
            </a:r>
            <a:r>
              <a:rPr lang="en-US" sz="1500">
                <a:solidFill>
                  <a:srgbClr val="FFFFFF"/>
                </a:solidFill>
                <a:latin typeface="Inter"/>
                <a:ea typeface="Inter"/>
                <a:cs typeface="Inter"/>
                <a:sym typeface="Inter"/>
              </a:rPr>
              <a:t> </a:t>
            </a:r>
            <a:r>
              <a:rPr lang="en-US" sz="1500" err="1">
                <a:solidFill>
                  <a:srgbClr val="FFFFFF"/>
                </a:solidFill>
                <a:latin typeface="Inter"/>
                <a:ea typeface="Inter"/>
                <a:cs typeface="Inter"/>
                <a:sym typeface="Inter"/>
              </a:rPr>
              <a:t>continu</a:t>
            </a:r>
            <a:endParaRPr lang="en-US" sz="1500">
              <a:solidFill>
                <a:srgbClr val="FFFFFF"/>
              </a:solidFill>
              <a:latin typeface="Inter"/>
              <a:ea typeface="Inter"/>
              <a:cs typeface="Inter"/>
              <a:sym typeface="Inter"/>
            </a:endParaRPr>
          </a:p>
        </p:txBody>
      </p:sp>
      <p:sp>
        <p:nvSpPr>
          <p:cNvPr id="22" name="TextBox 22"/>
          <p:cNvSpPr txBox="1">
            <a:spLocks noGrp="1" noRot="1" noMove="1" noResize="1" noEditPoints="1" noAdjustHandles="1" noChangeArrowheads="1" noChangeShapeType="1"/>
          </p:cNvSpPr>
          <p:nvPr/>
        </p:nvSpPr>
        <p:spPr>
          <a:xfrm>
            <a:off x="908932" y="8506685"/>
            <a:ext cx="2086260" cy="266673"/>
          </a:xfrm>
          <a:prstGeom prst="rect">
            <a:avLst/>
          </a:prstGeom>
        </p:spPr>
        <p:txBody>
          <a:bodyPr lIns="0" tIns="0" rIns="0" bIns="0" rtlCol="0" anchor="t">
            <a:spAutoFit/>
          </a:bodyPr>
          <a:lstStyle/>
          <a:p>
            <a:pPr algn="ctr">
              <a:lnSpc>
                <a:spcPts val="2100"/>
              </a:lnSpc>
            </a:pPr>
            <a:r>
              <a:rPr lang="en-US" sz="1500" err="1">
                <a:solidFill>
                  <a:srgbClr val="FFFFFF"/>
                </a:solidFill>
                <a:latin typeface="Inter"/>
                <a:ea typeface="Inter"/>
                <a:cs typeface="Inter"/>
                <a:sym typeface="Inter"/>
              </a:rPr>
              <a:t>Avancement</a:t>
            </a:r>
            <a:r>
              <a:rPr lang="en-US" sz="1500">
                <a:solidFill>
                  <a:srgbClr val="FFFFFF"/>
                </a:solidFill>
                <a:latin typeface="Inter"/>
                <a:ea typeface="Inter"/>
                <a:cs typeface="Inter"/>
                <a:sym typeface="Inter"/>
              </a:rPr>
              <a:t> au travail</a:t>
            </a:r>
          </a:p>
        </p:txBody>
      </p:sp>
      <p:sp>
        <p:nvSpPr>
          <p:cNvPr id="23" name="TextBox 23"/>
          <p:cNvSpPr txBox="1">
            <a:spLocks noGrp="1" noRot="1" noMove="1" noResize="1" noEditPoints="1" noAdjustHandles="1" noChangeArrowheads="1" noChangeShapeType="1"/>
          </p:cNvSpPr>
          <p:nvPr/>
        </p:nvSpPr>
        <p:spPr>
          <a:xfrm>
            <a:off x="980688" y="9370136"/>
            <a:ext cx="1942749" cy="533346"/>
          </a:xfrm>
          <a:prstGeom prst="rect">
            <a:avLst/>
          </a:prstGeom>
        </p:spPr>
        <p:txBody>
          <a:bodyPr lIns="0" tIns="0" rIns="0" bIns="0" rtlCol="0" anchor="t">
            <a:spAutoFit/>
          </a:bodyPr>
          <a:lstStyle/>
          <a:p>
            <a:pPr algn="ctr">
              <a:lnSpc>
                <a:spcPts val="2100"/>
              </a:lnSpc>
            </a:pPr>
            <a:r>
              <a:rPr lang="en-US" sz="1500" err="1">
                <a:solidFill>
                  <a:srgbClr val="FFFFFF"/>
                </a:solidFill>
                <a:latin typeface="Inter"/>
                <a:ea typeface="Inter"/>
                <a:cs typeface="Inter"/>
                <a:sym typeface="Inter"/>
              </a:rPr>
              <a:t>Appréciation</a:t>
            </a:r>
            <a:r>
              <a:rPr lang="en-US" sz="1500">
                <a:solidFill>
                  <a:srgbClr val="FFFFFF"/>
                </a:solidFill>
                <a:latin typeface="Inter"/>
                <a:ea typeface="Inter"/>
                <a:cs typeface="Inter"/>
                <a:sym typeface="Inter"/>
              </a:rPr>
              <a:t> de la performance</a:t>
            </a:r>
          </a:p>
        </p:txBody>
      </p:sp>
      <p:sp>
        <p:nvSpPr>
          <p:cNvPr id="24" name="TextBox 24"/>
          <p:cNvSpPr txBox="1">
            <a:spLocks noGrp="1" noRot="1" noMove="1" noResize="1" noEditPoints="1" noAdjustHandles="1" noChangeArrowheads="1" noChangeShapeType="1"/>
          </p:cNvSpPr>
          <p:nvPr/>
        </p:nvSpPr>
        <p:spPr>
          <a:xfrm>
            <a:off x="4393416" y="5454940"/>
            <a:ext cx="1921403" cy="533346"/>
          </a:xfrm>
          <a:prstGeom prst="rect">
            <a:avLst/>
          </a:prstGeom>
        </p:spPr>
        <p:txBody>
          <a:bodyPr lIns="0" tIns="0" rIns="0" bIns="0" rtlCol="0" anchor="t">
            <a:spAutoFit/>
          </a:bodyPr>
          <a:lstStyle/>
          <a:p>
            <a:pPr algn="ctr">
              <a:lnSpc>
                <a:spcPts val="2100"/>
              </a:lnSpc>
            </a:pPr>
            <a:r>
              <a:rPr lang="en-US" sz="1500">
                <a:solidFill>
                  <a:srgbClr val="FFFFFF"/>
                </a:solidFill>
                <a:latin typeface="Inter"/>
                <a:ea typeface="Inter"/>
                <a:cs typeface="Inter"/>
                <a:sym typeface="Inter"/>
              </a:rPr>
              <a:t>Reconnaissance au travail</a:t>
            </a:r>
          </a:p>
        </p:txBody>
      </p:sp>
      <p:sp>
        <p:nvSpPr>
          <p:cNvPr id="25" name="TextBox 25"/>
          <p:cNvSpPr txBox="1">
            <a:spLocks noGrp="1" noRot="1" noMove="1" noResize="1" noEditPoints="1" noAdjustHandles="1" noChangeArrowheads="1" noChangeShapeType="1"/>
          </p:cNvSpPr>
          <p:nvPr/>
        </p:nvSpPr>
        <p:spPr>
          <a:xfrm>
            <a:off x="4561523" y="6549255"/>
            <a:ext cx="1524927" cy="266673"/>
          </a:xfrm>
          <a:prstGeom prst="rect">
            <a:avLst/>
          </a:prstGeom>
        </p:spPr>
        <p:txBody>
          <a:bodyPr lIns="0" tIns="0" rIns="0" bIns="0" rtlCol="0" anchor="t">
            <a:spAutoFit/>
          </a:bodyPr>
          <a:lstStyle/>
          <a:p>
            <a:pPr algn="l">
              <a:lnSpc>
                <a:spcPts val="2100"/>
              </a:lnSpc>
            </a:pPr>
            <a:r>
              <a:rPr lang="en-US" sz="1500" err="1">
                <a:solidFill>
                  <a:srgbClr val="FFFFFF"/>
                </a:solidFill>
                <a:latin typeface="Inter"/>
                <a:ea typeface="Inter"/>
                <a:cs typeface="Inter"/>
                <a:sym typeface="Inter"/>
              </a:rPr>
              <a:t>Équité</a:t>
            </a:r>
            <a:r>
              <a:rPr lang="en-US" sz="1500">
                <a:solidFill>
                  <a:srgbClr val="FFFFFF"/>
                </a:solidFill>
                <a:latin typeface="Inter"/>
                <a:ea typeface="Inter"/>
                <a:cs typeface="Inter"/>
                <a:sym typeface="Inter"/>
              </a:rPr>
              <a:t> au travail</a:t>
            </a:r>
          </a:p>
        </p:txBody>
      </p:sp>
      <p:sp>
        <p:nvSpPr>
          <p:cNvPr id="26" name="Freeform 26"/>
          <p:cNvSpPr>
            <a:spLocks noGrp="1" noRot="1" noMove="1" noResize="1" noEditPoints="1" noAdjustHandles="1" noChangeArrowheads="1" noChangeShapeType="1"/>
          </p:cNvSpPr>
          <p:nvPr/>
        </p:nvSpPr>
        <p:spPr>
          <a:xfrm>
            <a:off x="7159090" y="5383998"/>
            <a:ext cx="2935783" cy="675230"/>
          </a:xfrm>
          <a:custGeom>
            <a:avLst/>
            <a:gdLst/>
            <a:ahLst/>
            <a:cxnLst/>
            <a:rect l="l" t="t" r="r" b="b"/>
            <a:pathLst>
              <a:path w="2935783" h="675230">
                <a:moveTo>
                  <a:pt x="0" y="0"/>
                </a:moveTo>
                <a:lnTo>
                  <a:pt x="2935783" y="0"/>
                </a:lnTo>
                <a:lnTo>
                  <a:pt x="2935783" y="675230"/>
                </a:lnTo>
                <a:lnTo>
                  <a:pt x="0" y="675230"/>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fr-CA"/>
          </a:p>
        </p:txBody>
      </p:sp>
      <p:sp>
        <p:nvSpPr>
          <p:cNvPr id="27" name="TextBox 27"/>
          <p:cNvSpPr txBox="1">
            <a:spLocks noGrp="1" noRot="1" noMove="1" noResize="1" noEditPoints="1" noAdjustHandles="1" noChangeArrowheads="1" noChangeShapeType="1"/>
          </p:cNvSpPr>
          <p:nvPr/>
        </p:nvSpPr>
        <p:spPr>
          <a:xfrm>
            <a:off x="4516609" y="7415000"/>
            <a:ext cx="1683472" cy="533346"/>
          </a:xfrm>
          <a:prstGeom prst="rect">
            <a:avLst/>
          </a:prstGeom>
        </p:spPr>
        <p:txBody>
          <a:bodyPr lIns="0" tIns="0" rIns="0" bIns="0" rtlCol="0" anchor="t">
            <a:spAutoFit/>
          </a:bodyPr>
          <a:lstStyle/>
          <a:p>
            <a:pPr algn="ctr">
              <a:lnSpc>
                <a:spcPts val="2100"/>
              </a:lnSpc>
            </a:pPr>
            <a:r>
              <a:rPr lang="en-US" sz="1500" err="1">
                <a:solidFill>
                  <a:srgbClr val="FFFFFF"/>
                </a:solidFill>
                <a:latin typeface="Inter"/>
                <a:ea typeface="Inter"/>
                <a:cs typeface="Inter"/>
                <a:sym typeface="Inter"/>
              </a:rPr>
              <a:t>Ancienneté</a:t>
            </a:r>
            <a:r>
              <a:rPr lang="en-US" sz="1500">
                <a:solidFill>
                  <a:srgbClr val="FFFFFF"/>
                </a:solidFill>
                <a:latin typeface="Inter"/>
                <a:ea typeface="Inter"/>
                <a:cs typeface="Inter"/>
                <a:sym typeface="Inter"/>
              </a:rPr>
              <a:t> au sein de </a:t>
            </a:r>
            <a:r>
              <a:rPr lang="en-US" sz="1500" err="1">
                <a:solidFill>
                  <a:srgbClr val="FFFFFF"/>
                </a:solidFill>
                <a:latin typeface="Inter"/>
                <a:ea typeface="Inter"/>
                <a:cs typeface="Inter"/>
                <a:sym typeface="Inter"/>
              </a:rPr>
              <a:t>l’équipe</a:t>
            </a:r>
            <a:endParaRPr lang="en-US" sz="1500">
              <a:solidFill>
                <a:srgbClr val="FFFFFF"/>
              </a:solidFill>
              <a:latin typeface="Inter"/>
              <a:ea typeface="Inter"/>
              <a:cs typeface="Inter"/>
              <a:sym typeface="Inter"/>
            </a:endParaRPr>
          </a:p>
        </p:txBody>
      </p:sp>
      <p:sp>
        <p:nvSpPr>
          <p:cNvPr id="28" name="TextBox 28"/>
          <p:cNvSpPr txBox="1">
            <a:spLocks noGrp="1" noRot="1" noMove="1" noResize="1" noEditPoints="1" noAdjustHandles="1" noChangeArrowheads="1" noChangeShapeType="1"/>
          </p:cNvSpPr>
          <p:nvPr/>
        </p:nvSpPr>
        <p:spPr>
          <a:xfrm>
            <a:off x="4482251" y="8395030"/>
            <a:ext cx="1683472" cy="533346"/>
          </a:xfrm>
          <a:prstGeom prst="rect">
            <a:avLst/>
          </a:prstGeom>
        </p:spPr>
        <p:txBody>
          <a:bodyPr lIns="0" tIns="0" rIns="0" bIns="0" rtlCol="0" anchor="t">
            <a:spAutoFit/>
          </a:bodyPr>
          <a:lstStyle/>
          <a:p>
            <a:pPr algn="ctr">
              <a:lnSpc>
                <a:spcPts val="2100"/>
              </a:lnSpc>
            </a:pPr>
            <a:r>
              <a:rPr lang="en-US" sz="1500" err="1">
                <a:solidFill>
                  <a:srgbClr val="FFFFFF"/>
                </a:solidFill>
                <a:latin typeface="Inter"/>
                <a:ea typeface="Inter"/>
                <a:cs typeface="Inter"/>
                <a:sym typeface="Inter"/>
              </a:rPr>
              <a:t>Suivi</a:t>
            </a:r>
            <a:r>
              <a:rPr lang="en-US" sz="1500">
                <a:solidFill>
                  <a:srgbClr val="FFFFFF"/>
                </a:solidFill>
                <a:latin typeface="Inter"/>
                <a:ea typeface="Inter"/>
                <a:cs typeface="Inter"/>
                <a:sym typeface="Inter"/>
              </a:rPr>
              <a:t> du dossier personnel</a:t>
            </a:r>
          </a:p>
        </p:txBody>
      </p:sp>
      <p:sp>
        <p:nvSpPr>
          <p:cNvPr id="29" name="TextBox 29"/>
          <p:cNvSpPr txBox="1">
            <a:spLocks noGrp="1" noRot="1" noMove="1" noResize="1" noEditPoints="1" noAdjustHandles="1" noChangeArrowheads="1" noChangeShapeType="1"/>
          </p:cNvSpPr>
          <p:nvPr/>
        </p:nvSpPr>
        <p:spPr>
          <a:xfrm>
            <a:off x="4637049" y="9405079"/>
            <a:ext cx="1373876" cy="533346"/>
          </a:xfrm>
          <a:prstGeom prst="rect">
            <a:avLst/>
          </a:prstGeom>
        </p:spPr>
        <p:txBody>
          <a:bodyPr lIns="0" tIns="0" rIns="0" bIns="0" rtlCol="0" anchor="t">
            <a:spAutoFit/>
          </a:bodyPr>
          <a:lstStyle/>
          <a:p>
            <a:pPr algn="ctr">
              <a:lnSpc>
                <a:spcPts val="2100"/>
              </a:lnSpc>
            </a:pPr>
            <a:r>
              <a:rPr lang="en-US" sz="1500">
                <a:solidFill>
                  <a:srgbClr val="FFFFFF"/>
                </a:solidFill>
                <a:latin typeface="Inter"/>
                <a:ea typeface="Inter"/>
                <a:cs typeface="Inter"/>
                <a:sym typeface="Inter"/>
              </a:rPr>
              <a:t>Interventions </a:t>
            </a:r>
            <a:r>
              <a:rPr lang="en-US" sz="1500" err="1">
                <a:solidFill>
                  <a:srgbClr val="FFFFFF"/>
                </a:solidFill>
                <a:latin typeface="Inter"/>
                <a:ea typeface="Inter"/>
                <a:cs typeface="Inter"/>
                <a:sym typeface="Inter"/>
              </a:rPr>
              <a:t>disciplinaires</a:t>
            </a:r>
            <a:endParaRPr lang="en-US" sz="1500">
              <a:solidFill>
                <a:srgbClr val="FFFFFF"/>
              </a:solidFill>
              <a:latin typeface="Inter"/>
              <a:ea typeface="Inter"/>
              <a:cs typeface="Inter"/>
              <a:sym typeface="Inter"/>
            </a:endParaRPr>
          </a:p>
        </p:txBody>
      </p:sp>
      <p:sp>
        <p:nvSpPr>
          <p:cNvPr id="30" name="TextBox 30"/>
          <p:cNvSpPr txBox="1">
            <a:spLocks noGrp="1" noRot="1" noMove="1" noResize="1" noEditPoints="1" noAdjustHandles="1" noChangeArrowheads="1" noChangeShapeType="1"/>
          </p:cNvSpPr>
          <p:nvPr/>
        </p:nvSpPr>
        <p:spPr>
          <a:xfrm>
            <a:off x="8168908" y="5549211"/>
            <a:ext cx="1567998" cy="266673"/>
          </a:xfrm>
          <a:prstGeom prst="rect">
            <a:avLst/>
          </a:prstGeom>
        </p:spPr>
        <p:txBody>
          <a:bodyPr lIns="0" tIns="0" rIns="0" bIns="0" rtlCol="0" anchor="t">
            <a:spAutoFit/>
          </a:bodyPr>
          <a:lstStyle/>
          <a:p>
            <a:pPr algn="l">
              <a:lnSpc>
                <a:spcPts val="2100"/>
              </a:lnSpc>
            </a:pPr>
            <a:r>
              <a:rPr lang="en-US" sz="1500">
                <a:solidFill>
                  <a:srgbClr val="FFFFFF"/>
                </a:solidFill>
                <a:latin typeface="Inter"/>
                <a:ea typeface="Inter"/>
                <a:cs typeface="Inter"/>
                <a:sym typeface="Inter"/>
              </a:rPr>
              <a:t>Fin de </a:t>
            </a:r>
            <a:r>
              <a:rPr lang="en-US" sz="1500" err="1">
                <a:solidFill>
                  <a:srgbClr val="FFFFFF"/>
                </a:solidFill>
                <a:latin typeface="Inter"/>
                <a:ea typeface="Inter"/>
                <a:cs typeface="Inter"/>
                <a:sym typeface="Inter"/>
              </a:rPr>
              <a:t>l’emploi</a:t>
            </a:r>
            <a:endParaRPr lang="en-US" sz="1500">
              <a:solidFill>
                <a:srgbClr val="FFFFFF"/>
              </a:solidFill>
              <a:latin typeface="Inter"/>
              <a:ea typeface="Inter"/>
              <a:cs typeface="Inter"/>
              <a:sym typeface="Inter"/>
            </a:endParaRPr>
          </a:p>
        </p:txBody>
      </p:sp>
      <p:sp>
        <p:nvSpPr>
          <p:cNvPr id="31" name="TextBox 31"/>
          <p:cNvSpPr txBox="1">
            <a:spLocks noGrp="1" noRot="1" noMove="1" noResize="1" noEditPoints="1" noAdjustHandles="1" noChangeArrowheads="1" noChangeShapeType="1"/>
          </p:cNvSpPr>
          <p:nvPr/>
        </p:nvSpPr>
        <p:spPr>
          <a:xfrm>
            <a:off x="315485" y="5574822"/>
            <a:ext cx="376513" cy="295722"/>
          </a:xfrm>
          <a:prstGeom prst="rect">
            <a:avLst/>
          </a:prstGeom>
        </p:spPr>
        <p:txBody>
          <a:bodyPr wrap="square" lIns="0" tIns="0" rIns="0" bIns="0" rtlCol="0" anchor="t">
            <a:spAutoFit/>
          </a:bodyPr>
          <a:lstStyle/>
          <a:p>
            <a:pPr algn="ctr">
              <a:lnSpc>
                <a:spcPts val="2520"/>
              </a:lnSpc>
            </a:pPr>
            <a:r>
              <a:rPr lang="en-US" b="1">
                <a:solidFill>
                  <a:srgbClr val="FFFFFF"/>
                </a:solidFill>
                <a:latin typeface="Inter Bold"/>
                <a:ea typeface="Inter Bold"/>
                <a:cs typeface="Inter Bold"/>
                <a:sym typeface="Inter Bold"/>
              </a:rPr>
              <a:t>10</a:t>
            </a:r>
            <a:endParaRPr lang="en-US" sz="1800" b="1">
              <a:solidFill>
                <a:srgbClr val="FFFFFF"/>
              </a:solidFill>
              <a:latin typeface="Inter Bold"/>
              <a:ea typeface="Inter Bold"/>
              <a:cs typeface="Inter Bold"/>
              <a:sym typeface="Inter Bold"/>
            </a:endParaRPr>
          </a:p>
        </p:txBody>
      </p:sp>
      <p:sp>
        <p:nvSpPr>
          <p:cNvPr id="33" name="TextBox 33"/>
          <p:cNvSpPr txBox="1">
            <a:spLocks noGrp="1" noRot="1" noMove="1" noResize="1" noEditPoints="1" noAdjustHandles="1" noChangeArrowheads="1" noChangeShapeType="1"/>
          </p:cNvSpPr>
          <p:nvPr/>
        </p:nvSpPr>
        <p:spPr>
          <a:xfrm>
            <a:off x="366891" y="7533812"/>
            <a:ext cx="300313" cy="295722"/>
          </a:xfrm>
          <a:prstGeom prst="rect">
            <a:avLst/>
          </a:prstGeom>
        </p:spPr>
        <p:txBody>
          <a:bodyPr wrap="square" lIns="0" tIns="0" rIns="0" bIns="0" rtlCol="0" anchor="t">
            <a:spAutoFit/>
          </a:bodyPr>
          <a:lstStyle/>
          <a:p>
            <a:pPr algn="ctr">
              <a:lnSpc>
                <a:spcPts val="2520"/>
              </a:lnSpc>
            </a:pPr>
            <a:r>
              <a:rPr lang="en-US" sz="1800" b="1">
                <a:solidFill>
                  <a:srgbClr val="FFFFFF"/>
                </a:solidFill>
                <a:latin typeface="Inter Bold"/>
                <a:ea typeface="Inter Bold"/>
                <a:cs typeface="Inter Bold"/>
                <a:sym typeface="Inter Bold"/>
              </a:rPr>
              <a:t>10</a:t>
            </a:r>
          </a:p>
        </p:txBody>
      </p:sp>
      <p:sp>
        <p:nvSpPr>
          <p:cNvPr id="34" name="TextBox 34"/>
          <p:cNvSpPr txBox="1">
            <a:spLocks noGrp="1" noRot="1" noMove="1" noResize="1" noEditPoints="1" noAdjustHandles="1" noChangeArrowheads="1" noChangeShapeType="1"/>
          </p:cNvSpPr>
          <p:nvPr/>
        </p:nvSpPr>
        <p:spPr>
          <a:xfrm>
            <a:off x="360504" y="8486670"/>
            <a:ext cx="286478" cy="306705"/>
          </a:xfrm>
          <a:prstGeom prst="rect">
            <a:avLst/>
          </a:prstGeom>
        </p:spPr>
        <p:txBody>
          <a:bodyPr wrap="square" lIns="0" tIns="0" rIns="0" bIns="0" rtlCol="0" anchor="t">
            <a:spAutoFit/>
          </a:bodyPr>
          <a:lstStyle/>
          <a:p>
            <a:pPr algn="ctr">
              <a:lnSpc>
                <a:spcPts val="2520"/>
              </a:lnSpc>
            </a:pPr>
            <a:r>
              <a:rPr lang="en-US" sz="1800" b="1">
                <a:solidFill>
                  <a:srgbClr val="FFFFFF"/>
                </a:solidFill>
                <a:latin typeface="Inter Bold"/>
                <a:ea typeface="Inter Bold"/>
                <a:cs typeface="Inter Bold"/>
                <a:sym typeface="Inter Bold"/>
              </a:rPr>
              <a:t>11</a:t>
            </a:r>
          </a:p>
        </p:txBody>
      </p:sp>
      <p:sp>
        <p:nvSpPr>
          <p:cNvPr id="35" name="TextBox 35"/>
          <p:cNvSpPr txBox="1">
            <a:spLocks noGrp="1" noRot="1" noMove="1" noResize="1" noEditPoints="1" noAdjustHandles="1" noChangeArrowheads="1" noChangeShapeType="1"/>
          </p:cNvSpPr>
          <p:nvPr/>
        </p:nvSpPr>
        <p:spPr>
          <a:xfrm>
            <a:off x="311022" y="9483457"/>
            <a:ext cx="364710" cy="306705"/>
          </a:xfrm>
          <a:prstGeom prst="rect">
            <a:avLst/>
          </a:prstGeom>
        </p:spPr>
        <p:txBody>
          <a:bodyPr wrap="square" lIns="0" tIns="0" rIns="0" bIns="0" rtlCol="0" anchor="t">
            <a:spAutoFit/>
          </a:bodyPr>
          <a:lstStyle/>
          <a:p>
            <a:pPr algn="ctr">
              <a:lnSpc>
                <a:spcPts val="2520"/>
              </a:lnSpc>
            </a:pPr>
            <a:r>
              <a:rPr lang="en-US" sz="1800" b="1">
                <a:solidFill>
                  <a:srgbClr val="FFFFFF"/>
                </a:solidFill>
                <a:latin typeface="Inter Bold"/>
                <a:ea typeface="Inter Bold"/>
                <a:cs typeface="Inter Bold"/>
                <a:sym typeface="Inter Bold"/>
              </a:rPr>
              <a:t>11</a:t>
            </a:r>
          </a:p>
        </p:txBody>
      </p:sp>
      <p:sp>
        <p:nvSpPr>
          <p:cNvPr id="36" name="TextBox 36"/>
          <p:cNvSpPr txBox="1">
            <a:spLocks noGrp="1" noRot="1" noMove="1" noResize="1" noEditPoints="1" noAdjustHandles="1" noChangeArrowheads="1" noChangeShapeType="1"/>
          </p:cNvSpPr>
          <p:nvPr/>
        </p:nvSpPr>
        <p:spPr>
          <a:xfrm>
            <a:off x="3792046" y="5549211"/>
            <a:ext cx="368735" cy="306705"/>
          </a:xfrm>
          <a:prstGeom prst="rect">
            <a:avLst/>
          </a:prstGeom>
        </p:spPr>
        <p:txBody>
          <a:bodyPr wrap="square" lIns="0" tIns="0" rIns="0" bIns="0" rtlCol="0" anchor="t">
            <a:spAutoFit/>
          </a:bodyPr>
          <a:lstStyle/>
          <a:p>
            <a:pPr algn="ctr">
              <a:lnSpc>
                <a:spcPts val="2520"/>
              </a:lnSpc>
            </a:pPr>
            <a:r>
              <a:rPr lang="en-US" sz="1800" b="1">
                <a:solidFill>
                  <a:srgbClr val="FFFFFF"/>
                </a:solidFill>
                <a:latin typeface="Inter Bold"/>
                <a:ea typeface="Inter Bold"/>
                <a:cs typeface="Inter Bold"/>
                <a:sym typeface="Inter Bold"/>
              </a:rPr>
              <a:t>11</a:t>
            </a:r>
          </a:p>
        </p:txBody>
      </p:sp>
      <p:sp>
        <p:nvSpPr>
          <p:cNvPr id="37" name="TextBox 37"/>
          <p:cNvSpPr txBox="1">
            <a:spLocks noGrp="1" noRot="1" noMove="1" noResize="1" noEditPoints="1" noAdjustHandles="1" noChangeArrowheads="1" noChangeShapeType="1"/>
          </p:cNvSpPr>
          <p:nvPr/>
        </p:nvSpPr>
        <p:spPr>
          <a:xfrm>
            <a:off x="3830025" y="6529240"/>
            <a:ext cx="292775" cy="306705"/>
          </a:xfrm>
          <a:prstGeom prst="rect">
            <a:avLst/>
          </a:prstGeom>
        </p:spPr>
        <p:txBody>
          <a:bodyPr wrap="square" lIns="0" tIns="0" rIns="0" bIns="0" rtlCol="0" anchor="t">
            <a:spAutoFit/>
          </a:bodyPr>
          <a:lstStyle/>
          <a:p>
            <a:pPr algn="ctr">
              <a:lnSpc>
                <a:spcPts val="2520"/>
              </a:lnSpc>
            </a:pPr>
            <a:r>
              <a:rPr lang="en-US" sz="1800" b="1">
                <a:solidFill>
                  <a:srgbClr val="FFFFFF"/>
                </a:solidFill>
                <a:latin typeface="Inter Bold"/>
                <a:ea typeface="Inter Bold"/>
                <a:cs typeface="Inter Bold"/>
                <a:sym typeface="Inter Bold"/>
              </a:rPr>
              <a:t>12</a:t>
            </a:r>
          </a:p>
        </p:txBody>
      </p:sp>
      <p:sp>
        <p:nvSpPr>
          <p:cNvPr id="38" name="TextBox 38"/>
          <p:cNvSpPr txBox="1">
            <a:spLocks noGrp="1" noRot="1" noMove="1" noResize="1" noEditPoints="1" noAdjustHandles="1" noChangeArrowheads="1" noChangeShapeType="1"/>
          </p:cNvSpPr>
          <p:nvPr/>
        </p:nvSpPr>
        <p:spPr>
          <a:xfrm>
            <a:off x="3840115" y="7510495"/>
            <a:ext cx="272592" cy="295722"/>
          </a:xfrm>
          <a:prstGeom prst="rect">
            <a:avLst/>
          </a:prstGeom>
        </p:spPr>
        <p:txBody>
          <a:bodyPr wrap="square" lIns="0" tIns="0" rIns="0" bIns="0" rtlCol="0" anchor="t">
            <a:spAutoFit/>
          </a:bodyPr>
          <a:lstStyle/>
          <a:p>
            <a:pPr algn="ctr">
              <a:lnSpc>
                <a:spcPts val="2520"/>
              </a:lnSpc>
            </a:pPr>
            <a:r>
              <a:rPr lang="en-US" sz="1800" b="1">
                <a:solidFill>
                  <a:srgbClr val="FFFFFF"/>
                </a:solidFill>
                <a:latin typeface="Inter Bold"/>
                <a:ea typeface="Inter Bold"/>
                <a:cs typeface="Inter Bold"/>
                <a:sym typeface="Inter Bold"/>
              </a:rPr>
              <a:t>12</a:t>
            </a:r>
          </a:p>
        </p:txBody>
      </p:sp>
      <p:sp>
        <p:nvSpPr>
          <p:cNvPr id="39" name="TextBox 39"/>
          <p:cNvSpPr txBox="1">
            <a:spLocks noGrp="1" noRot="1" noMove="1" noResize="1" noEditPoints="1" noAdjustHandles="1" noChangeArrowheads="1" noChangeShapeType="1"/>
          </p:cNvSpPr>
          <p:nvPr/>
        </p:nvSpPr>
        <p:spPr>
          <a:xfrm>
            <a:off x="3821124" y="8497653"/>
            <a:ext cx="310573" cy="295722"/>
          </a:xfrm>
          <a:prstGeom prst="rect">
            <a:avLst/>
          </a:prstGeom>
        </p:spPr>
        <p:txBody>
          <a:bodyPr wrap="square" lIns="0" tIns="0" rIns="0" bIns="0" rtlCol="0" anchor="t">
            <a:spAutoFit/>
          </a:bodyPr>
          <a:lstStyle/>
          <a:p>
            <a:pPr algn="ctr">
              <a:lnSpc>
                <a:spcPts val="2520"/>
              </a:lnSpc>
            </a:pPr>
            <a:r>
              <a:rPr lang="en-US" sz="1800" b="1">
                <a:solidFill>
                  <a:srgbClr val="FFFFFF"/>
                </a:solidFill>
                <a:latin typeface="Inter Bold"/>
                <a:ea typeface="Inter Bold"/>
                <a:cs typeface="Inter Bold"/>
                <a:sym typeface="Inter Bold"/>
              </a:rPr>
              <a:t>12</a:t>
            </a:r>
          </a:p>
        </p:txBody>
      </p:sp>
      <p:sp>
        <p:nvSpPr>
          <p:cNvPr id="40" name="TextBox 40"/>
          <p:cNvSpPr txBox="1">
            <a:spLocks noGrp="1" noRot="1" noMove="1" noResize="1" noEditPoints="1" noAdjustHandles="1" noChangeArrowheads="1" noChangeShapeType="1"/>
          </p:cNvSpPr>
          <p:nvPr/>
        </p:nvSpPr>
        <p:spPr>
          <a:xfrm>
            <a:off x="3785410" y="9483457"/>
            <a:ext cx="382003" cy="306705"/>
          </a:xfrm>
          <a:prstGeom prst="rect">
            <a:avLst/>
          </a:prstGeom>
        </p:spPr>
        <p:txBody>
          <a:bodyPr wrap="square" lIns="0" tIns="0" rIns="0" bIns="0" rtlCol="0" anchor="t">
            <a:spAutoFit/>
          </a:bodyPr>
          <a:lstStyle/>
          <a:p>
            <a:pPr algn="ctr">
              <a:lnSpc>
                <a:spcPts val="2520"/>
              </a:lnSpc>
            </a:pPr>
            <a:r>
              <a:rPr lang="en-US" sz="1800" b="1">
                <a:solidFill>
                  <a:srgbClr val="FFFFFF"/>
                </a:solidFill>
                <a:latin typeface="Inter Bold"/>
                <a:ea typeface="Inter Bold"/>
                <a:cs typeface="Inter Bold"/>
                <a:sym typeface="Inter Bold"/>
              </a:rPr>
              <a:t>13</a:t>
            </a:r>
          </a:p>
        </p:txBody>
      </p:sp>
      <p:sp>
        <p:nvSpPr>
          <p:cNvPr id="41" name="TextBox 41"/>
          <p:cNvSpPr txBox="1">
            <a:spLocks noGrp="1" noRot="1" noMove="1" noResize="1" noEditPoints="1" noAdjustHandles="1" noChangeArrowheads="1" noChangeShapeType="1"/>
          </p:cNvSpPr>
          <p:nvPr/>
        </p:nvSpPr>
        <p:spPr>
          <a:xfrm>
            <a:off x="7256798" y="5557107"/>
            <a:ext cx="310350" cy="306705"/>
          </a:xfrm>
          <a:prstGeom prst="rect">
            <a:avLst/>
          </a:prstGeom>
        </p:spPr>
        <p:txBody>
          <a:bodyPr wrap="square" lIns="0" tIns="0" rIns="0" bIns="0" rtlCol="0" anchor="t">
            <a:spAutoFit/>
          </a:bodyPr>
          <a:lstStyle/>
          <a:p>
            <a:pPr algn="ctr">
              <a:lnSpc>
                <a:spcPts val="2520"/>
              </a:lnSpc>
            </a:pPr>
            <a:r>
              <a:rPr lang="en-US" sz="1800" b="1">
                <a:solidFill>
                  <a:srgbClr val="FFFFFF"/>
                </a:solidFill>
                <a:latin typeface="Inter Bold"/>
                <a:ea typeface="Inter Bold"/>
                <a:cs typeface="Inter Bold"/>
                <a:sym typeface="Inter Bold"/>
              </a:rPr>
              <a:t>13</a:t>
            </a:r>
          </a:p>
        </p:txBody>
      </p:sp>
      <p:sp>
        <p:nvSpPr>
          <p:cNvPr id="42" name="Espace réservé du numéro de diapositive 29">
            <a:extLst>
              <a:ext uri="{FF2B5EF4-FFF2-40B4-BE49-F238E27FC236}">
                <a16:creationId xmlns:a16="http://schemas.microsoft.com/office/drawing/2014/main" id="{A43425EC-7795-5F49-846E-58FADB60B7D0}"/>
              </a:ext>
            </a:extLst>
          </p:cNvPr>
          <p:cNvSpPr>
            <a:spLocks noGrp="1" noRot="1" noMove="1" noResize="1" noEditPoints="1" noAdjustHandles="1" noChangeArrowheads="1" noChangeShapeType="1"/>
          </p:cNvSpPr>
          <p:nvPr>
            <p:ph type="sldNum" sz="quarter" idx="12"/>
            <p:custDataLst>
              <p:tags r:id="rId1"/>
            </p:custDataLst>
          </p:nvPr>
        </p:nvSpPr>
        <p:spPr>
          <a:xfrm>
            <a:off x="15925800" y="9791700"/>
            <a:ext cx="2133600" cy="365125"/>
          </a:xfrm>
        </p:spPr>
        <p:txBody>
          <a:bodyPr/>
          <a:lstStyle/>
          <a:p>
            <a:fld id="{B6F15528-21DE-4FAA-801E-634DDDAF4B2B}" type="slidenum">
              <a:rPr lang="en-US" smtClean="0"/>
              <a:pPr/>
              <a:t>9</a:t>
            </a:fld>
            <a:endParaRPr lang="en-US"/>
          </a:p>
        </p:txBody>
      </p:sp>
      <p:sp>
        <p:nvSpPr>
          <p:cNvPr id="45" name="TextBox 31">
            <a:extLst>
              <a:ext uri="{FF2B5EF4-FFF2-40B4-BE49-F238E27FC236}">
                <a16:creationId xmlns:a16="http://schemas.microsoft.com/office/drawing/2014/main" id="{5971ACBC-FDAB-A49A-6DCE-43E981F4EB4A}"/>
              </a:ext>
            </a:extLst>
          </p:cNvPr>
          <p:cNvSpPr txBox="1">
            <a:spLocks noGrp="1" noRot="1" noMove="1" noResize="1" noEditPoints="1" noAdjustHandles="1" noChangeArrowheads="1" noChangeShapeType="1"/>
          </p:cNvSpPr>
          <p:nvPr/>
        </p:nvSpPr>
        <p:spPr>
          <a:xfrm>
            <a:off x="328792" y="6540223"/>
            <a:ext cx="376513" cy="295722"/>
          </a:xfrm>
          <a:prstGeom prst="rect">
            <a:avLst/>
          </a:prstGeom>
        </p:spPr>
        <p:txBody>
          <a:bodyPr wrap="square" lIns="0" tIns="0" rIns="0" bIns="0" rtlCol="0" anchor="t">
            <a:spAutoFit/>
          </a:bodyPr>
          <a:lstStyle/>
          <a:p>
            <a:pPr algn="ctr">
              <a:lnSpc>
                <a:spcPts val="2520"/>
              </a:lnSpc>
            </a:pPr>
            <a:r>
              <a:rPr lang="en-US" b="1">
                <a:solidFill>
                  <a:srgbClr val="FFFFFF"/>
                </a:solidFill>
                <a:latin typeface="Inter Bold"/>
                <a:ea typeface="Inter Bold"/>
                <a:cs typeface="Inter Bold"/>
                <a:sym typeface="Inter Bold"/>
              </a:rPr>
              <a:t>10</a:t>
            </a:r>
            <a:endParaRPr lang="en-US" sz="1800" b="1">
              <a:solidFill>
                <a:srgbClr val="FFFFFF"/>
              </a:solidFill>
              <a:latin typeface="Inter Bold"/>
              <a:ea typeface="Inter Bold"/>
              <a:cs typeface="Inter Bold"/>
              <a:sym typeface="Inter Bold"/>
            </a:endParaRPr>
          </a:p>
        </p:txBody>
      </p:sp>
    </p:spTree>
    <p:extLst>
      <p:ext uri="{BB962C8B-B14F-4D97-AF65-F5344CB8AC3E}">
        <p14:creationId xmlns:p14="http://schemas.microsoft.com/office/powerpoint/2010/main" val="294181639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10"/>
</p:tagLst>
</file>

<file path=ppt/tags/tag100.xml><?xml version="1.0" encoding="utf-8"?>
<p:tagLst xmlns:a="http://schemas.openxmlformats.org/drawingml/2006/main" xmlns:r="http://schemas.openxmlformats.org/officeDocument/2006/relationships" xmlns:p="http://schemas.openxmlformats.org/presentationml/2006/main">
  <p:tag name="NUM" val="7"/>
</p:tagLst>
</file>

<file path=ppt/tags/tag101.xml><?xml version="1.0" encoding="utf-8"?>
<p:tagLst xmlns:a="http://schemas.openxmlformats.org/drawingml/2006/main" xmlns:r="http://schemas.openxmlformats.org/officeDocument/2006/relationships" xmlns:p="http://schemas.openxmlformats.org/presentationml/2006/main">
  <p:tag name="NUM" val="8"/>
</p:tagLst>
</file>

<file path=ppt/tags/tag102.xml><?xml version="1.0" encoding="utf-8"?>
<p:tagLst xmlns:a="http://schemas.openxmlformats.org/drawingml/2006/main" xmlns:r="http://schemas.openxmlformats.org/officeDocument/2006/relationships" xmlns:p="http://schemas.openxmlformats.org/presentationml/2006/main">
  <p:tag name="NUM" val="9"/>
</p:tagLst>
</file>

<file path=ppt/tags/tag103.xml><?xml version="1.0" encoding="utf-8"?>
<p:tagLst xmlns:a="http://schemas.openxmlformats.org/drawingml/2006/main" xmlns:r="http://schemas.openxmlformats.org/officeDocument/2006/relationships" xmlns:p="http://schemas.openxmlformats.org/presentationml/2006/main">
  <p:tag name="NUM" val="10"/>
</p:tagLst>
</file>

<file path=ppt/tags/tag104.xml><?xml version="1.0" encoding="utf-8"?>
<p:tagLst xmlns:a="http://schemas.openxmlformats.org/drawingml/2006/main" xmlns:r="http://schemas.openxmlformats.org/officeDocument/2006/relationships" xmlns:p="http://schemas.openxmlformats.org/presentationml/2006/main">
  <p:tag name="NUM" val="11"/>
</p:tagLst>
</file>

<file path=ppt/tags/tag105.xml><?xml version="1.0" encoding="utf-8"?>
<p:tagLst xmlns:a="http://schemas.openxmlformats.org/drawingml/2006/main" xmlns:r="http://schemas.openxmlformats.org/officeDocument/2006/relationships" xmlns:p="http://schemas.openxmlformats.org/presentationml/2006/main">
  <p:tag name="NUM" val="1"/>
</p:tagLst>
</file>

<file path=ppt/tags/tag106.xml><?xml version="1.0" encoding="utf-8"?>
<p:tagLst xmlns:a="http://schemas.openxmlformats.org/drawingml/2006/main" xmlns:r="http://schemas.openxmlformats.org/officeDocument/2006/relationships" xmlns:p="http://schemas.openxmlformats.org/presentationml/2006/main">
  <p:tag name="NUM" val="2"/>
</p:tagLst>
</file>

<file path=ppt/tags/tag107.xml><?xml version="1.0" encoding="utf-8"?>
<p:tagLst xmlns:a="http://schemas.openxmlformats.org/drawingml/2006/main" xmlns:r="http://schemas.openxmlformats.org/officeDocument/2006/relationships" xmlns:p="http://schemas.openxmlformats.org/presentationml/2006/main">
  <p:tag name="NUM" val="3"/>
</p:tagLst>
</file>

<file path=ppt/tags/tag108.xml><?xml version="1.0" encoding="utf-8"?>
<p:tagLst xmlns:a="http://schemas.openxmlformats.org/drawingml/2006/main" xmlns:r="http://schemas.openxmlformats.org/officeDocument/2006/relationships" xmlns:p="http://schemas.openxmlformats.org/presentationml/2006/main">
  <p:tag name="NUM" val="4"/>
</p:tagLst>
</file>

<file path=ppt/tags/tag109.xml><?xml version="1.0" encoding="utf-8"?>
<p:tagLst xmlns:a="http://schemas.openxmlformats.org/drawingml/2006/main" xmlns:r="http://schemas.openxmlformats.org/officeDocument/2006/relationships" xmlns:p="http://schemas.openxmlformats.org/presentationml/2006/main">
  <p:tag name="NUM" val="5"/>
</p:tagLst>
</file>

<file path=ppt/tags/tag11.xml><?xml version="1.0" encoding="utf-8"?>
<p:tagLst xmlns:a="http://schemas.openxmlformats.org/drawingml/2006/main" xmlns:r="http://schemas.openxmlformats.org/officeDocument/2006/relationships" xmlns:p="http://schemas.openxmlformats.org/presentationml/2006/main">
  <p:tag name="NUM" val="11"/>
</p:tagLst>
</file>

<file path=ppt/tags/tag110.xml><?xml version="1.0" encoding="utf-8"?>
<p:tagLst xmlns:a="http://schemas.openxmlformats.org/drawingml/2006/main" xmlns:r="http://schemas.openxmlformats.org/officeDocument/2006/relationships" xmlns:p="http://schemas.openxmlformats.org/presentationml/2006/main">
  <p:tag name="NUM" val="6"/>
</p:tagLst>
</file>

<file path=ppt/tags/tag111.xml><?xml version="1.0" encoding="utf-8"?>
<p:tagLst xmlns:a="http://schemas.openxmlformats.org/drawingml/2006/main" xmlns:r="http://schemas.openxmlformats.org/officeDocument/2006/relationships" xmlns:p="http://schemas.openxmlformats.org/presentationml/2006/main">
  <p:tag name="NUM" val="7"/>
</p:tagLst>
</file>

<file path=ppt/tags/tag112.xml><?xml version="1.0" encoding="utf-8"?>
<p:tagLst xmlns:a="http://schemas.openxmlformats.org/drawingml/2006/main" xmlns:r="http://schemas.openxmlformats.org/officeDocument/2006/relationships" xmlns:p="http://schemas.openxmlformats.org/presentationml/2006/main">
  <p:tag name="NUM" val="8"/>
</p:tagLst>
</file>

<file path=ppt/tags/tag113.xml><?xml version="1.0" encoding="utf-8"?>
<p:tagLst xmlns:a="http://schemas.openxmlformats.org/drawingml/2006/main" xmlns:r="http://schemas.openxmlformats.org/officeDocument/2006/relationships" xmlns:p="http://schemas.openxmlformats.org/presentationml/2006/main">
  <p:tag name="NUM" val="9"/>
</p:tagLst>
</file>

<file path=ppt/tags/tag114.xml><?xml version="1.0" encoding="utf-8"?>
<p:tagLst xmlns:a="http://schemas.openxmlformats.org/drawingml/2006/main" xmlns:r="http://schemas.openxmlformats.org/officeDocument/2006/relationships" xmlns:p="http://schemas.openxmlformats.org/presentationml/2006/main">
  <p:tag name="NUM" val="10"/>
</p:tagLst>
</file>

<file path=ppt/tags/tag115.xml><?xml version="1.0" encoding="utf-8"?>
<p:tagLst xmlns:a="http://schemas.openxmlformats.org/drawingml/2006/main" xmlns:r="http://schemas.openxmlformats.org/officeDocument/2006/relationships" xmlns:p="http://schemas.openxmlformats.org/presentationml/2006/main">
  <p:tag name="NUM" val="11"/>
</p:tagLst>
</file>

<file path=ppt/tags/tag116.xml><?xml version="1.0" encoding="utf-8"?>
<p:tagLst xmlns:a="http://schemas.openxmlformats.org/drawingml/2006/main" xmlns:r="http://schemas.openxmlformats.org/officeDocument/2006/relationships" xmlns:p="http://schemas.openxmlformats.org/presentationml/2006/main">
  <p:tag name="NUM" val="12"/>
</p:tagLst>
</file>

<file path=ppt/tags/tag117.xml><?xml version="1.0" encoding="utf-8"?>
<p:tagLst xmlns:a="http://schemas.openxmlformats.org/drawingml/2006/main" xmlns:r="http://schemas.openxmlformats.org/officeDocument/2006/relationships" xmlns:p="http://schemas.openxmlformats.org/presentationml/2006/main">
  <p:tag name="NUM" val="8"/>
</p:tagLst>
</file>

<file path=ppt/tags/tag118.xml><?xml version="1.0" encoding="utf-8"?>
<p:tagLst xmlns:a="http://schemas.openxmlformats.org/drawingml/2006/main" xmlns:r="http://schemas.openxmlformats.org/officeDocument/2006/relationships" xmlns:p="http://schemas.openxmlformats.org/presentationml/2006/main">
  <p:tag name="NUM" val="1"/>
</p:tagLst>
</file>

<file path=ppt/tags/tag119.xml><?xml version="1.0" encoding="utf-8"?>
<p:tagLst xmlns:a="http://schemas.openxmlformats.org/drawingml/2006/main" xmlns:r="http://schemas.openxmlformats.org/officeDocument/2006/relationships" xmlns:p="http://schemas.openxmlformats.org/presentationml/2006/main">
  <p:tag name="NUM" val="2"/>
</p:tagLst>
</file>

<file path=ppt/tags/tag12.xml><?xml version="1.0" encoding="utf-8"?>
<p:tagLst xmlns:a="http://schemas.openxmlformats.org/drawingml/2006/main" xmlns:r="http://schemas.openxmlformats.org/officeDocument/2006/relationships" xmlns:p="http://schemas.openxmlformats.org/presentationml/2006/main">
  <p:tag name="NUM" val="12"/>
</p:tagLst>
</file>

<file path=ppt/tags/tag120.xml><?xml version="1.0" encoding="utf-8"?>
<p:tagLst xmlns:a="http://schemas.openxmlformats.org/drawingml/2006/main" xmlns:r="http://schemas.openxmlformats.org/officeDocument/2006/relationships" xmlns:p="http://schemas.openxmlformats.org/presentationml/2006/main">
  <p:tag name="NUM" val="3"/>
</p:tagLst>
</file>

<file path=ppt/tags/tag121.xml><?xml version="1.0" encoding="utf-8"?>
<p:tagLst xmlns:a="http://schemas.openxmlformats.org/drawingml/2006/main" xmlns:r="http://schemas.openxmlformats.org/officeDocument/2006/relationships" xmlns:p="http://schemas.openxmlformats.org/presentationml/2006/main">
  <p:tag name="NUM" val="4"/>
</p:tagLst>
</file>

<file path=ppt/tags/tag122.xml><?xml version="1.0" encoding="utf-8"?>
<p:tagLst xmlns:a="http://schemas.openxmlformats.org/drawingml/2006/main" xmlns:r="http://schemas.openxmlformats.org/officeDocument/2006/relationships" xmlns:p="http://schemas.openxmlformats.org/presentationml/2006/main">
  <p:tag name="NUM" val="5"/>
</p:tagLst>
</file>

<file path=ppt/tags/tag123.xml><?xml version="1.0" encoding="utf-8"?>
<p:tagLst xmlns:a="http://schemas.openxmlformats.org/drawingml/2006/main" xmlns:r="http://schemas.openxmlformats.org/officeDocument/2006/relationships" xmlns:p="http://schemas.openxmlformats.org/presentationml/2006/main">
  <p:tag name="NUM" val="6"/>
</p:tagLst>
</file>

<file path=ppt/tags/tag124.xml><?xml version="1.0" encoding="utf-8"?>
<p:tagLst xmlns:a="http://schemas.openxmlformats.org/drawingml/2006/main" xmlns:r="http://schemas.openxmlformats.org/officeDocument/2006/relationships" xmlns:p="http://schemas.openxmlformats.org/presentationml/2006/main">
  <p:tag name="NUM" val="7"/>
</p:tagLst>
</file>

<file path=ppt/tags/tag125.xml><?xml version="1.0" encoding="utf-8"?>
<p:tagLst xmlns:a="http://schemas.openxmlformats.org/drawingml/2006/main" xmlns:r="http://schemas.openxmlformats.org/officeDocument/2006/relationships" xmlns:p="http://schemas.openxmlformats.org/presentationml/2006/main">
  <p:tag name="NUM" val="8"/>
</p:tagLst>
</file>

<file path=ppt/tags/tag126.xml><?xml version="1.0" encoding="utf-8"?>
<p:tagLst xmlns:a="http://schemas.openxmlformats.org/drawingml/2006/main" xmlns:r="http://schemas.openxmlformats.org/officeDocument/2006/relationships" xmlns:p="http://schemas.openxmlformats.org/presentationml/2006/main">
  <p:tag name="NUM" val="9"/>
</p:tagLst>
</file>

<file path=ppt/tags/tag127.xml><?xml version="1.0" encoding="utf-8"?>
<p:tagLst xmlns:a="http://schemas.openxmlformats.org/drawingml/2006/main" xmlns:r="http://schemas.openxmlformats.org/officeDocument/2006/relationships" xmlns:p="http://schemas.openxmlformats.org/presentationml/2006/main">
  <p:tag name="NUM" val="10"/>
</p:tagLst>
</file>

<file path=ppt/tags/tag128.xml><?xml version="1.0" encoding="utf-8"?>
<p:tagLst xmlns:a="http://schemas.openxmlformats.org/drawingml/2006/main" xmlns:r="http://schemas.openxmlformats.org/officeDocument/2006/relationships" xmlns:p="http://schemas.openxmlformats.org/presentationml/2006/main">
  <p:tag name="NUM" val="11"/>
</p:tagLst>
</file>

<file path=ppt/tags/tag129.xml><?xml version="1.0" encoding="utf-8"?>
<p:tagLst xmlns:a="http://schemas.openxmlformats.org/drawingml/2006/main" xmlns:r="http://schemas.openxmlformats.org/officeDocument/2006/relationships" xmlns:p="http://schemas.openxmlformats.org/presentationml/2006/main">
  <p:tag name="NUM" val="12"/>
</p:tagLst>
</file>

<file path=ppt/tags/tag13.xml><?xml version="1.0" encoding="utf-8"?>
<p:tagLst xmlns:a="http://schemas.openxmlformats.org/drawingml/2006/main" xmlns:r="http://schemas.openxmlformats.org/officeDocument/2006/relationships" xmlns:p="http://schemas.openxmlformats.org/presentationml/2006/main">
  <p:tag name="NUM" val="13"/>
</p:tagLst>
</file>

<file path=ppt/tags/tag130.xml><?xml version="1.0" encoding="utf-8"?>
<p:tagLst xmlns:a="http://schemas.openxmlformats.org/drawingml/2006/main" xmlns:r="http://schemas.openxmlformats.org/officeDocument/2006/relationships" xmlns:p="http://schemas.openxmlformats.org/presentationml/2006/main">
  <p:tag name="NUM" val="13"/>
</p:tagLst>
</file>

<file path=ppt/tags/tag131.xml><?xml version="1.0" encoding="utf-8"?>
<p:tagLst xmlns:a="http://schemas.openxmlformats.org/drawingml/2006/main" xmlns:r="http://schemas.openxmlformats.org/officeDocument/2006/relationships" xmlns:p="http://schemas.openxmlformats.org/presentationml/2006/main">
  <p:tag name="NUM" val="14"/>
</p:tagLst>
</file>

<file path=ppt/tags/tag132.xml><?xml version="1.0" encoding="utf-8"?>
<p:tagLst xmlns:a="http://schemas.openxmlformats.org/drawingml/2006/main" xmlns:r="http://schemas.openxmlformats.org/officeDocument/2006/relationships" xmlns:p="http://schemas.openxmlformats.org/presentationml/2006/main">
  <p:tag name="NUM" val="15"/>
</p:tagLst>
</file>

<file path=ppt/tags/tag133.xml><?xml version="1.0" encoding="utf-8"?>
<p:tagLst xmlns:a="http://schemas.openxmlformats.org/drawingml/2006/main" xmlns:r="http://schemas.openxmlformats.org/officeDocument/2006/relationships" xmlns:p="http://schemas.openxmlformats.org/presentationml/2006/main">
  <p:tag name="NUM" val="16"/>
</p:tagLst>
</file>

<file path=ppt/tags/tag134.xml><?xml version="1.0" encoding="utf-8"?>
<p:tagLst xmlns:a="http://schemas.openxmlformats.org/drawingml/2006/main" xmlns:r="http://schemas.openxmlformats.org/officeDocument/2006/relationships" xmlns:p="http://schemas.openxmlformats.org/presentationml/2006/main">
  <p:tag name="NUM" val="17"/>
</p:tagLst>
</file>

<file path=ppt/tags/tag135.xml><?xml version="1.0" encoding="utf-8"?>
<p:tagLst xmlns:a="http://schemas.openxmlformats.org/drawingml/2006/main" xmlns:r="http://schemas.openxmlformats.org/officeDocument/2006/relationships" xmlns:p="http://schemas.openxmlformats.org/presentationml/2006/main">
  <p:tag name="NUM" val="18"/>
</p:tagLst>
</file>

<file path=ppt/tags/tag136.xml><?xml version="1.0" encoding="utf-8"?>
<p:tagLst xmlns:a="http://schemas.openxmlformats.org/drawingml/2006/main" xmlns:r="http://schemas.openxmlformats.org/officeDocument/2006/relationships" xmlns:p="http://schemas.openxmlformats.org/presentationml/2006/main">
  <p:tag name="NUM" val="8"/>
</p:tagLst>
</file>

<file path=ppt/tags/tag137.xml><?xml version="1.0" encoding="utf-8"?>
<p:tagLst xmlns:a="http://schemas.openxmlformats.org/drawingml/2006/main" xmlns:r="http://schemas.openxmlformats.org/officeDocument/2006/relationships" xmlns:p="http://schemas.openxmlformats.org/presentationml/2006/main">
  <p:tag name="NUM" val="1"/>
</p:tagLst>
</file>

<file path=ppt/tags/tag138.xml><?xml version="1.0" encoding="utf-8"?>
<p:tagLst xmlns:a="http://schemas.openxmlformats.org/drawingml/2006/main" xmlns:r="http://schemas.openxmlformats.org/officeDocument/2006/relationships" xmlns:p="http://schemas.openxmlformats.org/presentationml/2006/main">
  <p:tag name="NUM" val="2"/>
</p:tagLst>
</file>

<file path=ppt/tags/tag139.xml><?xml version="1.0" encoding="utf-8"?>
<p:tagLst xmlns:a="http://schemas.openxmlformats.org/drawingml/2006/main" xmlns:r="http://schemas.openxmlformats.org/officeDocument/2006/relationships" xmlns:p="http://schemas.openxmlformats.org/presentationml/2006/main">
  <p:tag name="NUM" val="3"/>
</p:tagLst>
</file>

<file path=ppt/tags/tag14.xml><?xml version="1.0" encoding="utf-8"?>
<p:tagLst xmlns:a="http://schemas.openxmlformats.org/drawingml/2006/main" xmlns:r="http://schemas.openxmlformats.org/officeDocument/2006/relationships" xmlns:p="http://schemas.openxmlformats.org/presentationml/2006/main">
  <p:tag name="NUM" val="3"/>
</p:tagLst>
</file>

<file path=ppt/tags/tag140.xml><?xml version="1.0" encoding="utf-8"?>
<p:tagLst xmlns:a="http://schemas.openxmlformats.org/drawingml/2006/main" xmlns:r="http://schemas.openxmlformats.org/officeDocument/2006/relationships" xmlns:p="http://schemas.openxmlformats.org/presentationml/2006/main">
  <p:tag name="NUM" val="4"/>
</p:tagLst>
</file>

<file path=ppt/tags/tag141.xml><?xml version="1.0" encoding="utf-8"?>
<p:tagLst xmlns:a="http://schemas.openxmlformats.org/drawingml/2006/main" xmlns:r="http://schemas.openxmlformats.org/officeDocument/2006/relationships" xmlns:p="http://schemas.openxmlformats.org/presentationml/2006/main">
  <p:tag name="NUM" val="5"/>
</p:tagLst>
</file>

<file path=ppt/tags/tag142.xml><?xml version="1.0" encoding="utf-8"?>
<p:tagLst xmlns:a="http://schemas.openxmlformats.org/drawingml/2006/main" xmlns:r="http://schemas.openxmlformats.org/officeDocument/2006/relationships" xmlns:p="http://schemas.openxmlformats.org/presentationml/2006/main">
  <p:tag name="NUM" val="6"/>
</p:tagLst>
</file>

<file path=ppt/tags/tag143.xml><?xml version="1.0" encoding="utf-8"?>
<p:tagLst xmlns:a="http://schemas.openxmlformats.org/drawingml/2006/main" xmlns:r="http://schemas.openxmlformats.org/officeDocument/2006/relationships" xmlns:p="http://schemas.openxmlformats.org/presentationml/2006/main">
  <p:tag name="NUM" val="7"/>
</p:tagLst>
</file>

<file path=ppt/tags/tag144.xml><?xml version="1.0" encoding="utf-8"?>
<p:tagLst xmlns:a="http://schemas.openxmlformats.org/drawingml/2006/main" xmlns:r="http://schemas.openxmlformats.org/officeDocument/2006/relationships" xmlns:p="http://schemas.openxmlformats.org/presentationml/2006/main">
  <p:tag name="NUM" val="8"/>
</p:tagLst>
</file>

<file path=ppt/tags/tag145.xml><?xml version="1.0" encoding="utf-8"?>
<p:tagLst xmlns:a="http://schemas.openxmlformats.org/drawingml/2006/main" xmlns:r="http://schemas.openxmlformats.org/officeDocument/2006/relationships" xmlns:p="http://schemas.openxmlformats.org/presentationml/2006/main">
  <p:tag name="NUM" val="9"/>
</p:tagLst>
</file>

<file path=ppt/tags/tag146.xml><?xml version="1.0" encoding="utf-8"?>
<p:tagLst xmlns:a="http://schemas.openxmlformats.org/drawingml/2006/main" xmlns:r="http://schemas.openxmlformats.org/officeDocument/2006/relationships" xmlns:p="http://schemas.openxmlformats.org/presentationml/2006/main">
  <p:tag name="NUM" val="10"/>
</p:tagLst>
</file>

<file path=ppt/tags/tag147.xml><?xml version="1.0" encoding="utf-8"?>
<p:tagLst xmlns:a="http://schemas.openxmlformats.org/drawingml/2006/main" xmlns:r="http://schemas.openxmlformats.org/officeDocument/2006/relationships" xmlns:p="http://schemas.openxmlformats.org/presentationml/2006/main">
  <p:tag name="NUM" val="11"/>
</p:tagLst>
</file>

<file path=ppt/tags/tag148.xml><?xml version="1.0" encoding="utf-8"?>
<p:tagLst xmlns:a="http://schemas.openxmlformats.org/drawingml/2006/main" xmlns:r="http://schemas.openxmlformats.org/officeDocument/2006/relationships" xmlns:p="http://schemas.openxmlformats.org/presentationml/2006/main">
  <p:tag name="NUM" val="12"/>
</p:tagLst>
</file>

<file path=ppt/tags/tag149.xml><?xml version="1.0" encoding="utf-8"?>
<p:tagLst xmlns:a="http://schemas.openxmlformats.org/drawingml/2006/main" xmlns:r="http://schemas.openxmlformats.org/officeDocument/2006/relationships" xmlns:p="http://schemas.openxmlformats.org/presentationml/2006/main">
  <p:tag name="NUM" val="13"/>
</p:tagLst>
</file>

<file path=ppt/tags/tag15.xml><?xml version="1.0" encoding="utf-8"?>
<p:tagLst xmlns:a="http://schemas.openxmlformats.org/drawingml/2006/main" xmlns:r="http://schemas.openxmlformats.org/officeDocument/2006/relationships" xmlns:p="http://schemas.openxmlformats.org/presentationml/2006/main">
  <p:tag name="NUM" val="5"/>
</p:tagLst>
</file>

<file path=ppt/tags/tag150.xml><?xml version="1.0" encoding="utf-8"?>
<p:tagLst xmlns:a="http://schemas.openxmlformats.org/drawingml/2006/main" xmlns:r="http://schemas.openxmlformats.org/officeDocument/2006/relationships" xmlns:p="http://schemas.openxmlformats.org/presentationml/2006/main">
  <p:tag name="NUM" val="14"/>
</p:tagLst>
</file>

<file path=ppt/tags/tag151.xml><?xml version="1.0" encoding="utf-8"?>
<p:tagLst xmlns:a="http://schemas.openxmlformats.org/drawingml/2006/main" xmlns:r="http://schemas.openxmlformats.org/officeDocument/2006/relationships" xmlns:p="http://schemas.openxmlformats.org/presentationml/2006/main">
  <p:tag name="NUM" val="15"/>
</p:tagLst>
</file>

<file path=ppt/tags/tag152.xml><?xml version="1.0" encoding="utf-8"?>
<p:tagLst xmlns:a="http://schemas.openxmlformats.org/drawingml/2006/main" xmlns:r="http://schemas.openxmlformats.org/officeDocument/2006/relationships" xmlns:p="http://schemas.openxmlformats.org/presentationml/2006/main">
  <p:tag name="NUM" val="16"/>
</p:tagLst>
</file>

<file path=ppt/tags/tag153.xml><?xml version="1.0" encoding="utf-8"?>
<p:tagLst xmlns:a="http://schemas.openxmlformats.org/drawingml/2006/main" xmlns:r="http://schemas.openxmlformats.org/officeDocument/2006/relationships" xmlns:p="http://schemas.openxmlformats.org/presentationml/2006/main">
  <p:tag name="NUM" val="8"/>
</p:tagLst>
</file>

<file path=ppt/tags/tag154.xml><?xml version="1.0" encoding="utf-8"?>
<p:tagLst xmlns:a="http://schemas.openxmlformats.org/drawingml/2006/main" xmlns:r="http://schemas.openxmlformats.org/officeDocument/2006/relationships" xmlns:p="http://schemas.openxmlformats.org/presentationml/2006/main">
  <p:tag name="NUM" val="1"/>
</p:tagLst>
</file>

<file path=ppt/tags/tag155.xml><?xml version="1.0" encoding="utf-8"?>
<p:tagLst xmlns:a="http://schemas.openxmlformats.org/drawingml/2006/main" xmlns:r="http://schemas.openxmlformats.org/officeDocument/2006/relationships" xmlns:p="http://schemas.openxmlformats.org/presentationml/2006/main">
  <p:tag name="NUM" val="2"/>
</p:tagLst>
</file>

<file path=ppt/tags/tag156.xml><?xml version="1.0" encoding="utf-8"?>
<p:tagLst xmlns:a="http://schemas.openxmlformats.org/drawingml/2006/main" xmlns:r="http://schemas.openxmlformats.org/officeDocument/2006/relationships" xmlns:p="http://schemas.openxmlformats.org/presentationml/2006/main">
  <p:tag name="NUM" val="3"/>
</p:tagLst>
</file>

<file path=ppt/tags/tag157.xml><?xml version="1.0" encoding="utf-8"?>
<p:tagLst xmlns:a="http://schemas.openxmlformats.org/drawingml/2006/main" xmlns:r="http://schemas.openxmlformats.org/officeDocument/2006/relationships" xmlns:p="http://schemas.openxmlformats.org/presentationml/2006/main">
  <p:tag name="NUM" val="4"/>
</p:tagLst>
</file>

<file path=ppt/tags/tag158.xml><?xml version="1.0" encoding="utf-8"?>
<p:tagLst xmlns:a="http://schemas.openxmlformats.org/drawingml/2006/main" xmlns:r="http://schemas.openxmlformats.org/officeDocument/2006/relationships" xmlns:p="http://schemas.openxmlformats.org/presentationml/2006/main">
  <p:tag name="NUM" val="5"/>
</p:tagLst>
</file>

<file path=ppt/tags/tag159.xml><?xml version="1.0" encoding="utf-8"?>
<p:tagLst xmlns:a="http://schemas.openxmlformats.org/drawingml/2006/main" xmlns:r="http://schemas.openxmlformats.org/officeDocument/2006/relationships" xmlns:p="http://schemas.openxmlformats.org/presentationml/2006/main">
  <p:tag name="NUM" val="6"/>
</p:tagLst>
</file>

<file path=ppt/tags/tag16.xml><?xml version="1.0" encoding="utf-8"?>
<p:tagLst xmlns:a="http://schemas.openxmlformats.org/drawingml/2006/main" xmlns:r="http://schemas.openxmlformats.org/officeDocument/2006/relationships" xmlns:p="http://schemas.openxmlformats.org/presentationml/2006/main">
  <p:tag name="NUM" val="1"/>
</p:tagLst>
</file>

<file path=ppt/tags/tag160.xml><?xml version="1.0" encoding="utf-8"?>
<p:tagLst xmlns:a="http://schemas.openxmlformats.org/drawingml/2006/main" xmlns:r="http://schemas.openxmlformats.org/officeDocument/2006/relationships" xmlns:p="http://schemas.openxmlformats.org/presentationml/2006/main">
  <p:tag name="NUM" val="7"/>
</p:tagLst>
</file>

<file path=ppt/tags/tag161.xml><?xml version="1.0" encoding="utf-8"?>
<p:tagLst xmlns:a="http://schemas.openxmlformats.org/drawingml/2006/main" xmlns:r="http://schemas.openxmlformats.org/officeDocument/2006/relationships" xmlns:p="http://schemas.openxmlformats.org/presentationml/2006/main">
  <p:tag name="NUM" val="8"/>
</p:tagLst>
</file>

<file path=ppt/tags/tag162.xml><?xml version="1.0" encoding="utf-8"?>
<p:tagLst xmlns:a="http://schemas.openxmlformats.org/drawingml/2006/main" xmlns:r="http://schemas.openxmlformats.org/officeDocument/2006/relationships" xmlns:p="http://schemas.openxmlformats.org/presentationml/2006/main">
  <p:tag name="NUM" val="9"/>
</p:tagLst>
</file>

<file path=ppt/tags/tag163.xml><?xml version="1.0" encoding="utf-8"?>
<p:tagLst xmlns:a="http://schemas.openxmlformats.org/drawingml/2006/main" xmlns:r="http://schemas.openxmlformats.org/officeDocument/2006/relationships" xmlns:p="http://schemas.openxmlformats.org/presentationml/2006/main">
  <p:tag name="NUM" val="10"/>
</p:tagLst>
</file>

<file path=ppt/tags/tag164.xml><?xml version="1.0" encoding="utf-8"?>
<p:tagLst xmlns:a="http://schemas.openxmlformats.org/drawingml/2006/main" xmlns:r="http://schemas.openxmlformats.org/officeDocument/2006/relationships" xmlns:p="http://schemas.openxmlformats.org/presentationml/2006/main">
  <p:tag name="NUM" val="11"/>
</p:tagLst>
</file>

<file path=ppt/tags/tag165.xml><?xml version="1.0" encoding="utf-8"?>
<p:tagLst xmlns:a="http://schemas.openxmlformats.org/drawingml/2006/main" xmlns:r="http://schemas.openxmlformats.org/officeDocument/2006/relationships" xmlns:p="http://schemas.openxmlformats.org/presentationml/2006/main">
  <p:tag name="NUM" val="12"/>
</p:tagLst>
</file>

<file path=ppt/tags/tag166.xml><?xml version="1.0" encoding="utf-8"?>
<p:tagLst xmlns:a="http://schemas.openxmlformats.org/drawingml/2006/main" xmlns:r="http://schemas.openxmlformats.org/officeDocument/2006/relationships" xmlns:p="http://schemas.openxmlformats.org/presentationml/2006/main">
  <p:tag name="NUM" val="13"/>
</p:tagLst>
</file>

<file path=ppt/tags/tag167.xml><?xml version="1.0" encoding="utf-8"?>
<p:tagLst xmlns:a="http://schemas.openxmlformats.org/drawingml/2006/main" xmlns:r="http://schemas.openxmlformats.org/officeDocument/2006/relationships" xmlns:p="http://schemas.openxmlformats.org/presentationml/2006/main">
  <p:tag name="NUM" val="1"/>
</p:tagLst>
</file>

<file path=ppt/tags/tag168.xml><?xml version="1.0" encoding="utf-8"?>
<p:tagLst xmlns:a="http://schemas.openxmlformats.org/drawingml/2006/main" xmlns:r="http://schemas.openxmlformats.org/officeDocument/2006/relationships" xmlns:p="http://schemas.openxmlformats.org/presentationml/2006/main">
  <p:tag name="NUM" val="2"/>
</p:tagLst>
</file>

<file path=ppt/tags/tag169.xml><?xml version="1.0" encoding="utf-8"?>
<p:tagLst xmlns:a="http://schemas.openxmlformats.org/drawingml/2006/main" xmlns:r="http://schemas.openxmlformats.org/officeDocument/2006/relationships" xmlns:p="http://schemas.openxmlformats.org/presentationml/2006/main">
  <p:tag name="NUM" val="3"/>
</p:tagLst>
</file>

<file path=ppt/tags/tag17.xml><?xml version="1.0" encoding="utf-8"?>
<p:tagLst xmlns:a="http://schemas.openxmlformats.org/drawingml/2006/main" xmlns:r="http://schemas.openxmlformats.org/officeDocument/2006/relationships" xmlns:p="http://schemas.openxmlformats.org/presentationml/2006/main">
  <p:tag name="NUM" val="2"/>
</p:tagLst>
</file>

<file path=ppt/tags/tag170.xml><?xml version="1.0" encoding="utf-8"?>
<p:tagLst xmlns:a="http://schemas.openxmlformats.org/drawingml/2006/main" xmlns:r="http://schemas.openxmlformats.org/officeDocument/2006/relationships" xmlns:p="http://schemas.openxmlformats.org/presentationml/2006/main">
  <p:tag name="NUM" val="4"/>
</p:tagLst>
</file>

<file path=ppt/tags/tag171.xml><?xml version="1.0" encoding="utf-8"?>
<p:tagLst xmlns:a="http://schemas.openxmlformats.org/drawingml/2006/main" xmlns:r="http://schemas.openxmlformats.org/officeDocument/2006/relationships" xmlns:p="http://schemas.openxmlformats.org/presentationml/2006/main">
  <p:tag name="NUM" val="5"/>
</p:tagLst>
</file>

<file path=ppt/tags/tag172.xml><?xml version="1.0" encoding="utf-8"?>
<p:tagLst xmlns:a="http://schemas.openxmlformats.org/drawingml/2006/main" xmlns:r="http://schemas.openxmlformats.org/officeDocument/2006/relationships" xmlns:p="http://schemas.openxmlformats.org/presentationml/2006/main">
  <p:tag name="NUM" val="6"/>
</p:tagLst>
</file>

<file path=ppt/tags/tag173.xml><?xml version="1.0" encoding="utf-8"?>
<p:tagLst xmlns:a="http://schemas.openxmlformats.org/drawingml/2006/main" xmlns:r="http://schemas.openxmlformats.org/officeDocument/2006/relationships" xmlns:p="http://schemas.openxmlformats.org/presentationml/2006/main">
  <p:tag name="NUM" val="7"/>
</p:tagLst>
</file>

<file path=ppt/tags/tag174.xml><?xml version="1.0" encoding="utf-8"?>
<p:tagLst xmlns:a="http://schemas.openxmlformats.org/drawingml/2006/main" xmlns:r="http://schemas.openxmlformats.org/officeDocument/2006/relationships" xmlns:p="http://schemas.openxmlformats.org/presentationml/2006/main">
  <p:tag name="NUM" val="8"/>
</p:tagLst>
</file>

<file path=ppt/tags/tag175.xml><?xml version="1.0" encoding="utf-8"?>
<p:tagLst xmlns:a="http://schemas.openxmlformats.org/drawingml/2006/main" xmlns:r="http://schemas.openxmlformats.org/officeDocument/2006/relationships" xmlns:p="http://schemas.openxmlformats.org/presentationml/2006/main">
  <p:tag name="NUM" val="1"/>
</p:tagLst>
</file>

<file path=ppt/tags/tag176.xml><?xml version="1.0" encoding="utf-8"?>
<p:tagLst xmlns:a="http://schemas.openxmlformats.org/drawingml/2006/main" xmlns:r="http://schemas.openxmlformats.org/officeDocument/2006/relationships" xmlns:p="http://schemas.openxmlformats.org/presentationml/2006/main">
  <p:tag name="NUM" val="2"/>
</p:tagLst>
</file>

<file path=ppt/tags/tag177.xml><?xml version="1.0" encoding="utf-8"?>
<p:tagLst xmlns:a="http://schemas.openxmlformats.org/drawingml/2006/main" xmlns:r="http://schemas.openxmlformats.org/officeDocument/2006/relationships" xmlns:p="http://schemas.openxmlformats.org/presentationml/2006/main">
  <p:tag name="NUM" val="3"/>
</p:tagLst>
</file>

<file path=ppt/tags/tag178.xml><?xml version="1.0" encoding="utf-8"?>
<p:tagLst xmlns:a="http://schemas.openxmlformats.org/drawingml/2006/main" xmlns:r="http://schemas.openxmlformats.org/officeDocument/2006/relationships" xmlns:p="http://schemas.openxmlformats.org/presentationml/2006/main">
  <p:tag name="NUM" val="4"/>
</p:tagLst>
</file>

<file path=ppt/tags/tag179.xml><?xml version="1.0" encoding="utf-8"?>
<p:tagLst xmlns:a="http://schemas.openxmlformats.org/drawingml/2006/main" xmlns:r="http://schemas.openxmlformats.org/officeDocument/2006/relationships" xmlns:p="http://schemas.openxmlformats.org/presentationml/2006/main">
  <p:tag name="NUM" val="5"/>
</p:tagLst>
</file>

<file path=ppt/tags/tag18.xml><?xml version="1.0" encoding="utf-8"?>
<p:tagLst xmlns:a="http://schemas.openxmlformats.org/drawingml/2006/main" xmlns:r="http://schemas.openxmlformats.org/officeDocument/2006/relationships" xmlns:p="http://schemas.openxmlformats.org/presentationml/2006/main">
  <p:tag name="NUM" val="3"/>
</p:tagLst>
</file>

<file path=ppt/tags/tag180.xml><?xml version="1.0" encoding="utf-8"?>
<p:tagLst xmlns:a="http://schemas.openxmlformats.org/drawingml/2006/main" xmlns:r="http://schemas.openxmlformats.org/officeDocument/2006/relationships" xmlns:p="http://schemas.openxmlformats.org/presentationml/2006/main">
  <p:tag name="NUM" val="6"/>
</p:tagLst>
</file>

<file path=ppt/tags/tag181.xml><?xml version="1.0" encoding="utf-8"?>
<p:tagLst xmlns:a="http://schemas.openxmlformats.org/drawingml/2006/main" xmlns:r="http://schemas.openxmlformats.org/officeDocument/2006/relationships" xmlns:p="http://schemas.openxmlformats.org/presentationml/2006/main">
  <p:tag name="NUM" val="1"/>
</p:tagLst>
</file>

<file path=ppt/tags/tag182.xml><?xml version="1.0" encoding="utf-8"?>
<p:tagLst xmlns:a="http://schemas.openxmlformats.org/drawingml/2006/main" xmlns:r="http://schemas.openxmlformats.org/officeDocument/2006/relationships" xmlns:p="http://schemas.openxmlformats.org/presentationml/2006/main">
  <p:tag name="NUM" val="2"/>
</p:tagLst>
</file>

<file path=ppt/tags/tag183.xml><?xml version="1.0" encoding="utf-8"?>
<p:tagLst xmlns:a="http://schemas.openxmlformats.org/drawingml/2006/main" xmlns:r="http://schemas.openxmlformats.org/officeDocument/2006/relationships" xmlns:p="http://schemas.openxmlformats.org/presentationml/2006/main">
  <p:tag name="NUM" val="3"/>
</p:tagLst>
</file>

<file path=ppt/tags/tag184.xml><?xml version="1.0" encoding="utf-8"?>
<p:tagLst xmlns:a="http://schemas.openxmlformats.org/drawingml/2006/main" xmlns:r="http://schemas.openxmlformats.org/officeDocument/2006/relationships" xmlns:p="http://schemas.openxmlformats.org/presentationml/2006/main">
  <p:tag name="NUM" val="4"/>
</p:tagLst>
</file>

<file path=ppt/tags/tag185.xml><?xml version="1.0" encoding="utf-8"?>
<p:tagLst xmlns:a="http://schemas.openxmlformats.org/drawingml/2006/main" xmlns:r="http://schemas.openxmlformats.org/officeDocument/2006/relationships" xmlns:p="http://schemas.openxmlformats.org/presentationml/2006/main">
  <p:tag name="NUM" val="5"/>
</p:tagLst>
</file>

<file path=ppt/tags/tag186.xml><?xml version="1.0" encoding="utf-8"?>
<p:tagLst xmlns:a="http://schemas.openxmlformats.org/drawingml/2006/main" xmlns:r="http://schemas.openxmlformats.org/officeDocument/2006/relationships" xmlns:p="http://schemas.openxmlformats.org/presentationml/2006/main">
  <p:tag name="NUM" val="6"/>
</p:tagLst>
</file>

<file path=ppt/tags/tag187.xml><?xml version="1.0" encoding="utf-8"?>
<p:tagLst xmlns:a="http://schemas.openxmlformats.org/drawingml/2006/main" xmlns:r="http://schemas.openxmlformats.org/officeDocument/2006/relationships" xmlns:p="http://schemas.openxmlformats.org/presentationml/2006/main">
  <p:tag name="NUM" val="1"/>
</p:tagLst>
</file>

<file path=ppt/tags/tag188.xml><?xml version="1.0" encoding="utf-8"?>
<p:tagLst xmlns:a="http://schemas.openxmlformats.org/drawingml/2006/main" xmlns:r="http://schemas.openxmlformats.org/officeDocument/2006/relationships" xmlns:p="http://schemas.openxmlformats.org/presentationml/2006/main">
  <p:tag name="NUM" val="2"/>
</p:tagLst>
</file>

<file path=ppt/tags/tag189.xml><?xml version="1.0" encoding="utf-8"?>
<p:tagLst xmlns:a="http://schemas.openxmlformats.org/drawingml/2006/main" xmlns:r="http://schemas.openxmlformats.org/officeDocument/2006/relationships" xmlns:p="http://schemas.openxmlformats.org/presentationml/2006/main">
  <p:tag name="NUM" val="3"/>
</p:tagLst>
</file>

<file path=ppt/tags/tag19.xml><?xml version="1.0" encoding="utf-8"?>
<p:tagLst xmlns:a="http://schemas.openxmlformats.org/drawingml/2006/main" xmlns:r="http://schemas.openxmlformats.org/officeDocument/2006/relationships" xmlns:p="http://schemas.openxmlformats.org/presentationml/2006/main">
  <p:tag name="NUM" val="4"/>
</p:tagLst>
</file>

<file path=ppt/tags/tag190.xml><?xml version="1.0" encoding="utf-8"?>
<p:tagLst xmlns:a="http://schemas.openxmlformats.org/drawingml/2006/main" xmlns:r="http://schemas.openxmlformats.org/officeDocument/2006/relationships" xmlns:p="http://schemas.openxmlformats.org/presentationml/2006/main">
  <p:tag name="NUM" val="4"/>
</p:tagLst>
</file>

<file path=ppt/tags/tag191.xml><?xml version="1.0" encoding="utf-8"?>
<p:tagLst xmlns:a="http://schemas.openxmlformats.org/drawingml/2006/main" xmlns:r="http://schemas.openxmlformats.org/officeDocument/2006/relationships" xmlns:p="http://schemas.openxmlformats.org/presentationml/2006/main">
  <p:tag name="NUM" val="5"/>
</p:tagLst>
</file>

<file path=ppt/tags/tag192.xml><?xml version="1.0" encoding="utf-8"?>
<p:tagLst xmlns:a="http://schemas.openxmlformats.org/drawingml/2006/main" xmlns:r="http://schemas.openxmlformats.org/officeDocument/2006/relationships" xmlns:p="http://schemas.openxmlformats.org/presentationml/2006/main">
  <p:tag name="NUM" val="6"/>
</p:tagLst>
</file>

<file path=ppt/tags/tag193.xml><?xml version="1.0" encoding="utf-8"?>
<p:tagLst xmlns:a="http://schemas.openxmlformats.org/drawingml/2006/main" xmlns:r="http://schemas.openxmlformats.org/officeDocument/2006/relationships" xmlns:p="http://schemas.openxmlformats.org/presentationml/2006/main">
  <p:tag name="NUM" val="7"/>
</p:tagLst>
</file>

<file path=ppt/tags/tag194.xml><?xml version="1.0" encoding="utf-8"?>
<p:tagLst xmlns:a="http://schemas.openxmlformats.org/drawingml/2006/main" xmlns:r="http://schemas.openxmlformats.org/officeDocument/2006/relationships" xmlns:p="http://schemas.openxmlformats.org/presentationml/2006/main">
  <p:tag name="NUM" val="8"/>
</p:tagLst>
</file>

<file path=ppt/tags/tag195.xml><?xml version="1.0" encoding="utf-8"?>
<p:tagLst xmlns:a="http://schemas.openxmlformats.org/drawingml/2006/main" xmlns:r="http://schemas.openxmlformats.org/officeDocument/2006/relationships" xmlns:p="http://schemas.openxmlformats.org/presentationml/2006/main">
  <p:tag name="NUM" val="9"/>
</p:tagLst>
</file>

<file path=ppt/tags/tag196.xml><?xml version="1.0" encoding="utf-8"?>
<p:tagLst xmlns:a="http://schemas.openxmlformats.org/drawingml/2006/main" xmlns:r="http://schemas.openxmlformats.org/officeDocument/2006/relationships" xmlns:p="http://schemas.openxmlformats.org/presentationml/2006/main">
  <p:tag name="NUM" val="10"/>
</p:tagLst>
</file>

<file path=ppt/tags/tag197.xml><?xml version="1.0" encoding="utf-8"?>
<p:tagLst xmlns:a="http://schemas.openxmlformats.org/drawingml/2006/main" xmlns:r="http://schemas.openxmlformats.org/officeDocument/2006/relationships" xmlns:p="http://schemas.openxmlformats.org/presentationml/2006/main">
  <p:tag name="NUM" val="11"/>
</p:tagLst>
</file>

<file path=ppt/tags/tag198.xml><?xml version="1.0" encoding="utf-8"?>
<p:tagLst xmlns:a="http://schemas.openxmlformats.org/drawingml/2006/main" xmlns:r="http://schemas.openxmlformats.org/officeDocument/2006/relationships" xmlns:p="http://schemas.openxmlformats.org/presentationml/2006/main">
  <p:tag name="NUM" val="12"/>
</p:tagLst>
</file>

<file path=ppt/tags/tag199.xml><?xml version="1.0" encoding="utf-8"?>
<p:tagLst xmlns:a="http://schemas.openxmlformats.org/drawingml/2006/main" xmlns:r="http://schemas.openxmlformats.org/officeDocument/2006/relationships" xmlns:p="http://schemas.openxmlformats.org/presentationml/2006/main">
  <p:tag name="NUM" val="13"/>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5"/>
</p:tagLst>
</file>

<file path=ppt/tags/tag200.xml><?xml version="1.0" encoding="utf-8"?>
<p:tagLst xmlns:a="http://schemas.openxmlformats.org/drawingml/2006/main" xmlns:r="http://schemas.openxmlformats.org/officeDocument/2006/relationships" xmlns:p="http://schemas.openxmlformats.org/presentationml/2006/main">
  <p:tag name="NUM" val="14"/>
</p:tagLst>
</file>

<file path=ppt/tags/tag201.xml><?xml version="1.0" encoding="utf-8"?>
<p:tagLst xmlns:a="http://schemas.openxmlformats.org/drawingml/2006/main" xmlns:r="http://schemas.openxmlformats.org/officeDocument/2006/relationships" xmlns:p="http://schemas.openxmlformats.org/presentationml/2006/main">
  <p:tag name="NUM" val="15"/>
</p:tagLst>
</file>

<file path=ppt/tags/tag202.xml><?xml version="1.0" encoding="utf-8"?>
<p:tagLst xmlns:a="http://schemas.openxmlformats.org/drawingml/2006/main" xmlns:r="http://schemas.openxmlformats.org/officeDocument/2006/relationships" xmlns:p="http://schemas.openxmlformats.org/presentationml/2006/main">
  <p:tag name="NUM" val="16"/>
</p:tagLst>
</file>

<file path=ppt/tags/tag203.xml><?xml version="1.0" encoding="utf-8"?>
<p:tagLst xmlns:a="http://schemas.openxmlformats.org/drawingml/2006/main" xmlns:r="http://schemas.openxmlformats.org/officeDocument/2006/relationships" xmlns:p="http://schemas.openxmlformats.org/presentationml/2006/main">
  <p:tag name="NUM" val="17"/>
</p:tagLst>
</file>

<file path=ppt/tags/tag204.xml><?xml version="1.0" encoding="utf-8"?>
<p:tagLst xmlns:a="http://schemas.openxmlformats.org/drawingml/2006/main" xmlns:r="http://schemas.openxmlformats.org/officeDocument/2006/relationships" xmlns:p="http://schemas.openxmlformats.org/presentationml/2006/main">
  <p:tag name="NUM" val="8"/>
</p:tagLst>
</file>

<file path=ppt/tags/tag205.xml><?xml version="1.0" encoding="utf-8"?>
<p:tagLst xmlns:a="http://schemas.openxmlformats.org/drawingml/2006/main" xmlns:r="http://schemas.openxmlformats.org/officeDocument/2006/relationships" xmlns:p="http://schemas.openxmlformats.org/presentationml/2006/main">
  <p:tag name="NUM" val="1"/>
</p:tagLst>
</file>

<file path=ppt/tags/tag206.xml><?xml version="1.0" encoding="utf-8"?>
<p:tagLst xmlns:a="http://schemas.openxmlformats.org/drawingml/2006/main" xmlns:r="http://schemas.openxmlformats.org/officeDocument/2006/relationships" xmlns:p="http://schemas.openxmlformats.org/presentationml/2006/main">
  <p:tag name="NUM" val="2"/>
</p:tagLst>
</file>

<file path=ppt/tags/tag207.xml><?xml version="1.0" encoding="utf-8"?>
<p:tagLst xmlns:a="http://schemas.openxmlformats.org/drawingml/2006/main" xmlns:r="http://schemas.openxmlformats.org/officeDocument/2006/relationships" xmlns:p="http://schemas.openxmlformats.org/presentationml/2006/main">
  <p:tag name="NUM" val="3"/>
</p:tagLst>
</file>

<file path=ppt/tags/tag208.xml><?xml version="1.0" encoding="utf-8"?>
<p:tagLst xmlns:a="http://schemas.openxmlformats.org/drawingml/2006/main" xmlns:r="http://schemas.openxmlformats.org/officeDocument/2006/relationships" xmlns:p="http://schemas.openxmlformats.org/presentationml/2006/main">
  <p:tag name="NUM" val="4"/>
</p:tagLst>
</file>

<file path=ppt/tags/tag209.xml><?xml version="1.0" encoding="utf-8"?>
<p:tagLst xmlns:a="http://schemas.openxmlformats.org/drawingml/2006/main" xmlns:r="http://schemas.openxmlformats.org/officeDocument/2006/relationships" xmlns:p="http://schemas.openxmlformats.org/presentationml/2006/main">
  <p:tag name="NUM" val="5"/>
</p:tagLst>
</file>

<file path=ppt/tags/tag21.xml><?xml version="1.0" encoding="utf-8"?>
<p:tagLst xmlns:a="http://schemas.openxmlformats.org/drawingml/2006/main" xmlns:r="http://schemas.openxmlformats.org/officeDocument/2006/relationships" xmlns:p="http://schemas.openxmlformats.org/presentationml/2006/main">
  <p:tag name="NUM" val="3"/>
</p:tagLst>
</file>

<file path=ppt/tags/tag210.xml><?xml version="1.0" encoding="utf-8"?>
<p:tagLst xmlns:a="http://schemas.openxmlformats.org/drawingml/2006/main" xmlns:r="http://schemas.openxmlformats.org/officeDocument/2006/relationships" xmlns:p="http://schemas.openxmlformats.org/presentationml/2006/main">
  <p:tag name="NUM" val="6"/>
</p:tagLst>
</file>

<file path=ppt/tags/tag211.xml><?xml version="1.0" encoding="utf-8"?>
<p:tagLst xmlns:a="http://schemas.openxmlformats.org/drawingml/2006/main" xmlns:r="http://schemas.openxmlformats.org/officeDocument/2006/relationships" xmlns:p="http://schemas.openxmlformats.org/presentationml/2006/main">
  <p:tag name="NUM" val="7"/>
</p:tagLst>
</file>

<file path=ppt/tags/tag212.xml><?xml version="1.0" encoding="utf-8"?>
<p:tagLst xmlns:a="http://schemas.openxmlformats.org/drawingml/2006/main" xmlns:r="http://schemas.openxmlformats.org/officeDocument/2006/relationships" xmlns:p="http://schemas.openxmlformats.org/presentationml/2006/main">
  <p:tag name="NUM" val="8"/>
</p:tagLst>
</file>

<file path=ppt/tags/tag213.xml><?xml version="1.0" encoding="utf-8"?>
<p:tagLst xmlns:a="http://schemas.openxmlformats.org/drawingml/2006/main" xmlns:r="http://schemas.openxmlformats.org/officeDocument/2006/relationships" xmlns:p="http://schemas.openxmlformats.org/presentationml/2006/main">
  <p:tag name="NUM" val="9"/>
</p:tagLst>
</file>

<file path=ppt/tags/tag214.xml><?xml version="1.0" encoding="utf-8"?>
<p:tagLst xmlns:a="http://schemas.openxmlformats.org/drawingml/2006/main" xmlns:r="http://schemas.openxmlformats.org/officeDocument/2006/relationships" xmlns:p="http://schemas.openxmlformats.org/presentationml/2006/main">
  <p:tag name="NUM" val="10"/>
</p:tagLst>
</file>

<file path=ppt/tags/tag215.xml><?xml version="1.0" encoding="utf-8"?>
<p:tagLst xmlns:a="http://schemas.openxmlformats.org/drawingml/2006/main" xmlns:r="http://schemas.openxmlformats.org/officeDocument/2006/relationships" xmlns:p="http://schemas.openxmlformats.org/presentationml/2006/main">
  <p:tag name="NUM" val="11"/>
</p:tagLst>
</file>

<file path=ppt/tags/tag216.xml><?xml version="1.0" encoding="utf-8"?>
<p:tagLst xmlns:a="http://schemas.openxmlformats.org/drawingml/2006/main" xmlns:r="http://schemas.openxmlformats.org/officeDocument/2006/relationships" xmlns:p="http://schemas.openxmlformats.org/presentationml/2006/main">
  <p:tag name="NUM" val="12"/>
</p:tagLst>
</file>

<file path=ppt/tags/tag217.xml><?xml version="1.0" encoding="utf-8"?>
<p:tagLst xmlns:a="http://schemas.openxmlformats.org/drawingml/2006/main" xmlns:r="http://schemas.openxmlformats.org/officeDocument/2006/relationships" xmlns:p="http://schemas.openxmlformats.org/presentationml/2006/main">
  <p:tag name="NUM" val="13"/>
</p:tagLst>
</file>

<file path=ppt/tags/tag218.xml><?xml version="1.0" encoding="utf-8"?>
<p:tagLst xmlns:a="http://schemas.openxmlformats.org/drawingml/2006/main" xmlns:r="http://schemas.openxmlformats.org/officeDocument/2006/relationships" xmlns:p="http://schemas.openxmlformats.org/presentationml/2006/main">
  <p:tag name="NUM" val="14"/>
</p:tagLst>
</file>

<file path=ppt/tags/tag219.xml><?xml version="1.0" encoding="utf-8"?>
<p:tagLst xmlns:a="http://schemas.openxmlformats.org/drawingml/2006/main" xmlns:r="http://schemas.openxmlformats.org/officeDocument/2006/relationships" xmlns:p="http://schemas.openxmlformats.org/presentationml/2006/main">
  <p:tag name="NUM" val="15"/>
</p:tagLst>
</file>

<file path=ppt/tags/tag22.xml><?xml version="1.0" encoding="utf-8"?>
<p:tagLst xmlns:a="http://schemas.openxmlformats.org/drawingml/2006/main" xmlns:r="http://schemas.openxmlformats.org/officeDocument/2006/relationships" xmlns:p="http://schemas.openxmlformats.org/presentationml/2006/main">
  <p:tag name="NUM" val="3"/>
</p:tagLst>
</file>

<file path=ppt/tags/tag220.xml><?xml version="1.0" encoding="utf-8"?>
<p:tagLst xmlns:a="http://schemas.openxmlformats.org/drawingml/2006/main" xmlns:r="http://schemas.openxmlformats.org/officeDocument/2006/relationships" xmlns:p="http://schemas.openxmlformats.org/presentationml/2006/main">
  <p:tag name="NUM" val="1"/>
</p:tagLst>
</file>

<file path=ppt/tags/tag221.xml><?xml version="1.0" encoding="utf-8"?>
<p:tagLst xmlns:a="http://schemas.openxmlformats.org/drawingml/2006/main" xmlns:r="http://schemas.openxmlformats.org/officeDocument/2006/relationships" xmlns:p="http://schemas.openxmlformats.org/presentationml/2006/main">
  <p:tag name="NUM" val="2"/>
</p:tagLst>
</file>

<file path=ppt/tags/tag222.xml><?xml version="1.0" encoding="utf-8"?>
<p:tagLst xmlns:a="http://schemas.openxmlformats.org/drawingml/2006/main" xmlns:r="http://schemas.openxmlformats.org/officeDocument/2006/relationships" xmlns:p="http://schemas.openxmlformats.org/presentationml/2006/main">
  <p:tag name="NUM" val="3"/>
</p:tagLst>
</file>

<file path=ppt/tags/tag223.xml><?xml version="1.0" encoding="utf-8"?>
<p:tagLst xmlns:a="http://schemas.openxmlformats.org/drawingml/2006/main" xmlns:r="http://schemas.openxmlformats.org/officeDocument/2006/relationships" xmlns:p="http://schemas.openxmlformats.org/presentationml/2006/main">
  <p:tag name="NUM" val="4"/>
</p:tagLst>
</file>

<file path=ppt/tags/tag224.xml><?xml version="1.0" encoding="utf-8"?>
<p:tagLst xmlns:a="http://schemas.openxmlformats.org/drawingml/2006/main" xmlns:r="http://schemas.openxmlformats.org/officeDocument/2006/relationships" xmlns:p="http://schemas.openxmlformats.org/presentationml/2006/main">
  <p:tag name="NUM" val="5"/>
</p:tagLst>
</file>

<file path=ppt/tags/tag225.xml><?xml version="1.0" encoding="utf-8"?>
<p:tagLst xmlns:a="http://schemas.openxmlformats.org/drawingml/2006/main" xmlns:r="http://schemas.openxmlformats.org/officeDocument/2006/relationships" xmlns:p="http://schemas.openxmlformats.org/presentationml/2006/main">
  <p:tag name="NUM" val="6"/>
</p:tagLst>
</file>

<file path=ppt/tags/tag226.xml><?xml version="1.0" encoding="utf-8"?>
<p:tagLst xmlns:a="http://schemas.openxmlformats.org/drawingml/2006/main" xmlns:r="http://schemas.openxmlformats.org/officeDocument/2006/relationships" xmlns:p="http://schemas.openxmlformats.org/presentationml/2006/main">
  <p:tag name="NUM" val="7"/>
</p:tagLst>
</file>

<file path=ppt/tags/tag227.xml><?xml version="1.0" encoding="utf-8"?>
<p:tagLst xmlns:a="http://schemas.openxmlformats.org/drawingml/2006/main" xmlns:r="http://schemas.openxmlformats.org/officeDocument/2006/relationships" xmlns:p="http://schemas.openxmlformats.org/presentationml/2006/main">
  <p:tag name="NUM" val="8"/>
</p:tagLst>
</file>

<file path=ppt/tags/tag228.xml><?xml version="1.0" encoding="utf-8"?>
<p:tagLst xmlns:a="http://schemas.openxmlformats.org/drawingml/2006/main" xmlns:r="http://schemas.openxmlformats.org/officeDocument/2006/relationships" xmlns:p="http://schemas.openxmlformats.org/presentationml/2006/main">
  <p:tag name="NUM" val="9"/>
</p:tagLst>
</file>

<file path=ppt/tags/tag229.xml><?xml version="1.0" encoding="utf-8"?>
<p:tagLst xmlns:a="http://schemas.openxmlformats.org/drawingml/2006/main" xmlns:r="http://schemas.openxmlformats.org/officeDocument/2006/relationships" xmlns:p="http://schemas.openxmlformats.org/presentationml/2006/main">
  <p:tag name="NUM" val="10"/>
</p:tagLst>
</file>

<file path=ppt/tags/tag23.xml><?xml version="1.0" encoding="utf-8"?>
<p:tagLst xmlns:a="http://schemas.openxmlformats.org/drawingml/2006/main" xmlns:r="http://schemas.openxmlformats.org/officeDocument/2006/relationships" xmlns:p="http://schemas.openxmlformats.org/presentationml/2006/main">
  <p:tag name="NUM" val="5"/>
</p:tagLst>
</file>

<file path=ppt/tags/tag230.xml><?xml version="1.0" encoding="utf-8"?>
<p:tagLst xmlns:a="http://schemas.openxmlformats.org/drawingml/2006/main" xmlns:r="http://schemas.openxmlformats.org/officeDocument/2006/relationships" xmlns:p="http://schemas.openxmlformats.org/presentationml/2006/main">
  <p:tag name="NUM" val="11"/>
</p:tagLst>
</file>

<file path=ppt/tags/tag231.xml><?xml version="1.0" encoding="utf-8"?>
<p:tagLst xmlns:a="http://schemas.openxmlformats.org/drawingml/2006/main" xmlns:r="http://schemas.openxmlformats.org/officeDocument/2006/relationships" xmlns:p="http://schemas.openxmlformats.org/presentationml/2006/main">
  <p:tag name="NUM" val="12"/>
</p:tagLst>
</file>

<file path=ppt/tags/tag232.xml><?xml version="1.0" encoding="utf-8"?>
<p:tagLst xmlns:a="http://schemas.openxmlformats.org/drawingml/2006/main" xmlns:r="http://schemas.openxmlformats.org/officeDocument/2006/relationships" xmlns:p="http://schemas.openxmlformats.org/presentationml/2006/main">
  <p:tag name="NUM" val="1"/>
</p:tagLst>
</file>

<file path=ppt/tags/tag233.xml><?xml version="1.0" encoding="utf-8"?>
<p:tagLst xmlns:a="http://schemas.openxmlformats.org/drawingml/2006/main" xmlns:r="http://schemas.openxmlformats.org/officeDocument/2006/relationships" xmlns:p="http://schemas.openxmlformats.org/presentationml/2006/main">
  <p:tag name="NUM" val="2"/>
</p:tagLst>
</file>

<file path=ppt/tags/tag234.xml><?xml version="1.0" encoding="utf-8"?>
<p:tagLst xmlns:a="http://schemas.openxmlformats.org/drawingml/2006/main" xmlns:r="http://schemas.openxmlformats.org/officeDocument/2006/relationships" xmlns:p="http://schemas.openxmlformats.org/presentationml/2006/main">
  <p:tag name="NUM" val="3"/>
</p:tagLst>
</file>

<file path=ppt/tags/tag235.xml><?xml version="1.0" encoding="utf-8"?>
<p:tagLst xmlns:a="http://schemas.openxmlformats.org/drawingml/2006/main" xmlns:r="http://schemas.openxmlformats.org/officeDocument/2006/relationships" xmlns:p="http://schemas.openxmlformats.org/presentationml/2006/main">
  <p:tag name="NUM" val="4"/>
</p:tagLst>
</file>

<file path=ppt/tags/tag236.xml><?xml version="1.0" encoding="utf-8"?>
<p:tagLst xmlns:a="http://schemas.openxmlformats.org/drawingml/2006/main" xmlns:r="http://schemas.openxmlformats.org/officeDocument/2006/relationships" xmlns:p="http://schemas.openxmlformats.org/presentationml/2006/main">
  <p:tag name="NUM" val="5"/>
</p:tagLst>
</file>

<file path=ppt/tags/tag237.xml><?xml version="1.0" encoding="utf-8"?>
<p:tagLst xmlns:a="http://schemas.openxmlformats.org/drawingml/2006/main" xmlns:r="http://schemas.openxmlformats.org/officeDocument/2006/relationships" xmlns:p="http://schemas.openxmlformats.org/presentationml/2006/main">
  <p:tag name="NUM" val="6"/>
</p:tagLst>
</file>

<file path=ppt/tags/tag238.xml><?xml version="1.0" encoding="utf-8"?>
<p:tagLst xmlns:a="http://schemas.openxmlformats.org/drawingml/2006/main" xmlns:r="http://schemas.openxmlformats.org/officeDocument/2006/relationships" xmlns:p="http://schemas.openxmlformats.org/presentationml/2006/main">
  <p:tag name="NUM" val="7"/>
</p:tagLst>
</file>

<file path=ppt/tags/tag239.xml><?xml version="1.0" encoding="utf-8"?>
<p:tagLst xmlns:a="http://schemas.openxmlformats.org/drawingml/2006/main" xmlns:r="http://schemas.openxmlformats.org/officeDocument/2006/relationships" xmlns:p="http://schemas.openxmlformats.org/presentationml/2006/main">
  <p:tag name="NUM" val="8"/>
</p:tagLst>
</file>

<file path=ppt/tags/tag24.xml><?xml version="1.0" encoding="utf-8"?>
<p:tagLst xmlns:a="http://schemas.openxmlformats.org/drawingml/2006/main" xmlns:r="http://schemas.openxmlformats.org/officeDocument/2006/relationships" xmlns:p="http://schemas.openxmlformats.org/presentationml/2006/main">
  <p:tag name="NUM" val="6"/>
</p:tagLst>
</file>

<file path=ppt/tags/tag240.xml><?xml version="1.0" encoding="utf-8"?>
<p:tagLst xmlns:a="http://schemas.openxmlformats.org/drawingml/2006/main" xmlns:r="http://schemas.openxmlformats.org/officeDocument/2006/relationships" xmlns:p="http://schemas.openxmlformats.org/presentationml/2006/main">
  <p:tag name="NUM" val="9"/>
</p:tagLst>
</file>

<file path=ppt/tags/tag241.xml><?xml version="1.0" encoding="utf-8"?>
<p:tagLst xmlns:a="http://schemas.openxmlformats.org/drawingml/2006/main" xmlns:r="http://schemas.openxmlformats.org/officeDocument/2006/relationships" xmlns:p="http://schemas.openxmlformats.org/presentationml/2006/main">
  <p:tag name="NUM" val="10"/>
</p:tagLst>
</file>

<file path=ppt/tags/tag242.xml><?xml version="1.0" encoding="utf-8"?>
<p:tagLst xmlns:a="http://schemas.openxmlformats.org/drawingml/2006/main" xmlns:r="http://schemas.openxmlformats.org/officeDocument/2006/relationships" xmlns:p="http://schemas.openxmlformats.org/presentationml/2006/main">
  <p:tag name="NUM" val="11"/>
</p:tagLst>
</file>

<file path=ppt/tags/tag243.xml><?xml version="1.0" encoding="utf-8"?>
<p:tagLst xmlns:a="http://schemas.openxmlformats.org/drawingml/2006/main" xmlns:r="http://schemas.openxmlformats.org/officeDocument/2006/relationships" xmlns:p="http://schemas.openxmlformats.org/presentationml/2006/main">
  <p:tag name="NUM" val="8"/>
</p:tagLst>
</file>

<file path=ppt/tags/tag244.xml><?xml version="1.0" encoding="utf-8"?>
<p:tagLst xmlns:a="http://schemas.openxmlformats.org/drawingml/2006/main" xmlns:r="http://schemas.openxmlformats.org/officeDocument/2006/relationships" xmlns:p="http://schemas.openxmlformats.org/presentationml/2006/main">
  <p:tag name="NUM" val="1"/>
</p:tagLst>
</file>

<file path=ppt/tags/tag245.xml><?xml version="1.0" encoding="utf-8"?>
<p:tagLst xmlns:a="http://schemas.openxmlformats.org/drawingml/2006/main" xmlns:r="http://schemas.openxmlformats.org/officeDocument/2006/relationships" xmlns:p="http://schemas.openxmlformats.org/presentationml/2006/main">
  <p:tag name="NUM" val="2"/>
</p:tagLst>
</file>

<file path=ppt/tags/tag246.xml><?xml version="1.0" encoding="utf-8"?>
<p:tagLst xmlns:a="http://schemas.openxmlformats.org/drawingml/2006/main" xmlns:r="http://schemas.openxmlformats.org/officeDocument/2006/relationships" xmlns:p="http://schemas.openxmlformats.org/presentationml/2006/main">
  <p:tag name="NUM" val="3"/>
</p:tagLst>
</file>

<file path=ppt/tags/tag247.xml><?xml version="1.0" encoding="utf-8"?>
<p:tagLst xmlns:a="http://schemas.openxmlformats.org/drawingml/2006/main" xmlns:r="http://schemas.openxmlformats.org/officeDocument/2006/relationships" xmlns:p="http://schemas.openxmlformats.org/presentationml/2006/main">
  <p:tag name="NUM" val="4"/>
</p:tagLst>
</file>

<file path=ppt/tags/tag248.xml><?xml version="1.0" encoding="utf-8"?>
<p:tagLst xmlns:a="http://schemas.openxmlformats.org/drawingml/2006/main" xmlns:r="http://schemas.openxmlformats.org/officeDocument/2006/relationships" xmlns:p="http://schemas.openxmlformats.org/presentationml/2006/main">
  <p:tag name="NUM" val="5"/>
</p:tagLst>
</file>

<file path=ppt/tags/tag249.xml><?xml version="1.0" encoding="utf-8"?>
<p:tagLst xmlns:a="http://schemas.openxmlformats.org/drawingml/2006/main" xmlns:r="http://schemas.openxmlformats.org/officeDocument/2006/relationships" xmlns:p="http://schemas.openxmlformats.org/presentationml/2006/main">
  <p:tag name="NUM" val="6"/>
</p:tagLst>
</file>

<file path=ppt/tags/tag25.xml><?xml version="1.0" encoding="utf-8"?>
<p:tagLst xmlns:a="http://schemas.openxmlformats.org/drawingml/2006/main" xmlns:r="http://schemas.openxmlformats.org/officeDocument/2006/relationships" xmlns:p="http://schemas.openxmlformats.org/presentationml/2006/main">
  <p:tag name="NUM" val="3"/>
</p:tagLst>
</file>

<file path=ppt/tags/tag250.xml><?xml version="1.0" encoding="utf-8"?>
<p:tagLst xmlns:a="http://schemas.openxmlformats.org/drawingml/2006/main" xmlns:r="http://schemas.openxmlformats.org/officeDocument/2006/relationships" xmlns:p="http://schemas.openxmlformats.org/presentationml/2006/main">
  <p:tag name="NUM" val="7"/>
</p:tagLst>
</file>

<file path=ppt/tags/tag251.xml><?xml version="1.0" encoding="utf-8"?>
<p:tagLst xmlns:a="http://schemas.openxmlformats.org/drawingml/2006/main" xmlns:r="http://schemas.openxmlformats.org/officeDocument/2006/relationships" xmlns:p="http://schemas.openxmlformats.org/presentationml/2006/main">
  <p:tag name="NUM" val="8"/>
</p:tagLst>
</file>

<file path=ppt/tags/tag252.xml><?xml version="1.0" encoding="utf-8"?>
<p:tagLst xmlns:a="http://schemas.openxmlformats.org/drawingml/2006/main" xmlns:r="http://schemas.openxmlformats.org/officeDocument/2006/relationships" xmlns:p="http://schemas.openxmlformats.org/presentationml/2006/main">
  <p:tag name="NUM" val="9"/>
</p:tagLst>
</file>

<file path=ppt/tags/tag253.xml><?xml version="1.0" encoding="utf-8"?>
<p:tagLst xmlns:a="http://schemas.openxmlformats.org/drawingml/2006/main" xmlns:r="http://schemas.openxmlformats.org/officeDocument/2006/relationships" xmlns:p="http://schemas.openxmlformats.org/presentationml/2006/main">
  <p:tag name="NUM" val="10"/>
</p:tagLst>
</file>

<file path=ppt/tags/tag254.xml><?xml version="1.0" encoding="utf-8"?>
<p:tagLst xmlns:a="http://schemas.openxmlformats.org/drawingml/2006/main" xmlns:r="http://schemas.openxmlformats.org/officeDocument/2006/relationships" xmlns:p="http://schemas.openxmlformats.org/presentationml/2006/main">
  <p:tag name="NUM" val="11"/>
</p:tagLst>
</file>

<file path=ppt/tags/tag255.xml><?xml version="1.0" encoding="utf-8"?>
<p:tagLst xmlns:a="http://schemas.openxmlformats.org/drawingml/2006/main" xmlns:r="http://schemas.openxmlformats.org/officeDocument/2006/relationships" xmlns:p="http://schemas.openxmlformats.org/presentationml/2006/main">
  <p:tag name="NUM" val="12"/>
</p:tagLst>
</file>

<file path=ppt/tags/tag256.xml><?xml version="1.0" encoding="utf-8"?>
<p:tagLst xmlns:a="http://schemas.openxmlformats.org/drawingml/2006/main" xmlns:r="http://schemas.openxmlformats.org/officeDocument/2006/relationships" xmlns:p="http://schemas.openxmlformats.org/presentationml/2006/main">
  <p:tag name="NUM" val="1"/>
</p:tagLst>
</file>

<file path=ppt/tags/tag257.xml><?xml version="1.0" encoding="utf-8"?>
<p:tagLst xmlns:a="http://schemas.openxmlformats.org/drawingml/2006/main" xmlns:r="http://schemas.openxmlformats.org/officeDocument/2006/relationships" xmlns:p="http://schemas.openxmlformats.org/presentationml/2006/main">
  <p:tag name="NUM" val="2"/>
</p:tagLst>
</file>

<file path=ppt/tags/tag258.xml><?xml version="1.0" encoding="utf-8"?>
<p:tagLst xmlns:a="http://schemas.openxmlformats.org/drawingml/2006/main" xmlns:r="http://schemas.openxmlformats.org/officeDocument/2006/relationships" xmlns:p="http://schemas.openxmlformats.org/presentationml/2006/main">
  <p:tag name="NUM" val="3"/>
</p:tagLst>
</file>

<file path=ppt/tags/tag259.xml><?xml version="1.0" encoding="utf-8"?>
<p:tagLst xmlns:a="http://schemas.openxmlformats.org/drawingml/2006/main" xmlns:r="http://schemas.openxmlformats.org/officeDocument/2006/relationships" xmlns:p="http://schemas.openxmlformats.org/presentationml/2006/main">
  <p:tag name="NUM" val="4"/>
</p:tagLst>
</file>

<file path=ppt/tags/tag26.xml><?xml version="1.0" encoding="utf-8"?>
<p:tagLst xmlns:a="http://schemas.openxmlformats.org/drawingml/2006/main" xmlns:r="http://schemas.openxmlformats.org/officeDocument/2006/relationships" xmlns:p="http://schemas.openxmlformats.org/presentationml/2006/main">
  <p:tag name="NUM" val="8"/>
</p:tagLst>
</file>

<file path=ppt/tags/tag260.xml><?xml version="1.0" encoding="utf-8"?>
<p:tagLst xmlns:a="http://schemas.openxmlformats.org/drawingml/2006/main" xmlns:r="http://schemas.openxmlformats.org/officeDocument/2006/relationships" xmlns:p="http://schemas.openxmlformats.org/presentationml/2006/main">
  <p:tag name="NUM" val="5"/>
</p:tagLst>
</file>

<file path=ppt/tags/tag261.xml><?xml version="1.0" encoding="utf-8"?>
<p:tagLst xmlns:a="http://schemas.openxmlformats.org/drawingml/2006/main" xmlns:r="http://schemas.openxmlformats.org/officeDocument/2006/relationships" xmlns:p="http://schemas.openxmlformats.org/presentationml/2006/main">
  <p:tag name="NUM" val="6"/>
</p:tagLst>
</file>

<file path=ppt/tags/tag262.xml><?xml version="1.0" encoding="utf-8"?>
<p:tagLst xmlns:a="http://schemas.openxmlformats.org/drawingml/2006/main" xmlns:r="http://schemas.openxmlformats.org/officeDocument/2006/relationships" xmlns:p="http://schemas.openxmlformats.org/presentationml/2006/main">
  <p:tag name="NUM" val="7"/>
</p:tagLst>
</file>

<file path=ppt/tags/tag263.xml><?xml version="1.0" encoding="utf-8"?>
<p:tagLst xmlns:a="http://schemas.openxmlformats.org/drawingml/2006/main" xmlns:r="http://schemas.openxmlformats.org/officeDocument/2006/relationships" xmlns:p="http://schemas.openxmlformats.org/presentationml/2006/main">
  <p:tag name="NUM" val="8"/>
</p:tagLst>
</file>

<file path=ppt/tags/tag264.xml><?xml version="1.0" encoding="utf-8"?>
<p:tagLst xmlns:a="http://schemas.openxmlformats.org/drawingml/2006/main" xmlns:r="http://schemas.openxmlformats.org/officeDocument/2006/relationships" xmlns:p="http://schemas.openxmlformats.org/presentationml/2006/main">
  <p:tag name="NUM" val="8"/>
</p:tagLst>
</file>

<file path=ppt/tags/tag265.xml><?xml version="1.0" encoding="utf-8"?>
<p:tagLst xmlns:a="http://schemas.openxmlformats.org/drawingml/2006/main" xmlns:r="http://schemas.openxmlformats.org/officeDocument/2006/relationships" xmlns:p="http://schemas.openxmlformats.org/presentationml/2006/main">
  <p:tag name="NUM" val="1"/>
</p:tagLst>
</file>

<file path=ppt/tags/tag266.xml><?xml version="1.0" encoding="utf-8"?>
<p:tagLst xmlns:a="http://schemas.openxmlformats.org/drawingml/2006/main" xmlns:r="http://schemas.openxmlformats.org/officeDocument/2006/relationships" xmlns:p="http://schemas.openxmlformats.org/presentationml/2006/main">
  <p:tag name="NUM" val="2"/>
</p:tagLst>
</file>

<file path=ppt/tags/tag267.xml><?xml version="1.0" encoding="utf-8"?>
<p:tagLst xmlns:a="http://schemas.openxmlformats.org/drawingml/2006/main" xmlns:r="http://schemas.openxmlformats.org/officeDocument/2006/relationships" xmlns:p="http://schemas.openxmlformats.org/presentationml/2006/main">
  <p:tag name="NUM" val="3"/>
</p:tagLst>
</file>

<file path=ppt/tags/tag268.xml><?xml version="1.0" encoding="utf-8"?>
<p:tagLst xmlns:a="http://schemas.openxmlformats.org/drawingml/2006/main" xmlns:r="http://schemas.openxmlformats.org/officeDocument/2006/relationships" xmlns:p="http://schemas.openxmlformats.org/presentationml/2006/main">
  <p:tag name="NUM" val="4"/>
</p:tagLst>
</file>

<file path=ppt/tags/tag269.xml><?xml version="1.0" encoding="utf-8"?>
<p:tagLst xmlns:a="http://schemas.openxmlformats.org/drawingml/2006/main" xmlns:r="http://schemas.openxmlformats.org/officeDocument/2006/relationships" xmlns:p="http://schemas.openxmlformats.org/presentationml/2006/main">
  <p:tag name="NUM" val="5"/>
</p:tagLst>
</file>

<file path=ppt/tags/tag27.xml><?xml version="1.0" encoding="utf-8"?>
<p:tagLst xmlns:a="http://schemas.openxmlformats.org/drawingml/2006/main" xmlns:r="http://schemas.openxmlformats.org/officeDocument/2006/relationships" xmlns:p="http://schemas.openxmlformats.org/presentationml/2006/main">
  <p:tag name="NUM" val="1"/>
</p:tagLst>
</file>

<file path=ppt/tags/tag270.xml><?xml version="1.0" encoding="utf-8"?>
<p:tagLst xmlns:a="http://schemas.openxmlformats.org/drawingml/2006/main" xmlns:r="http://schemas.openxmlformats.org/officeDocument/2006/relationships" xmlns:p="http://schemas.openxmlformats.org/presentationml/2006/main">
  <p:tag name="NUM" val="6"/>
</p:tagLst>
</file>

<file path=ppt/tags/tag271.xml><?xml version="1.0" encoding="utf-8"?>
<p:tagLst xmlns:a="http://schemas.openxmlformats.org/drawingml/2006/main" xmlns:r="http://schemas.openxmlformats.org/officeDocument/2006/relationships" xmlns:p="http://schemas.openxmlformats.org/presentationml/2006/main">
  <p:tag name="NUM" val="7"/>
</p:tagLst>
</file>

<file path=ppt/tags/tag272.xml><?xml version="1.0" encoding="utf-8"?>
<p:tagLst xmlns:a="http://schemas.openxmlformats.org/drawingml/2006/main" xmlns:r="http://schemas.openxmlformats.org/officeDocument/2006/relationships" xmlns:p="http://schemas.openxmlformats.org/presentationml/2006/main">
  <p:tag name="NUM" val="8"/>
</p:tagLst>
</file>

<file path=ppt/tags/tag273.xml><?xml version="1.0" encoding="utf-8"?>
<p:tagLst xmlns:a="http://schemas.openxmlformats.org/drawingml/2006/main" xmlns:r="http://schemas.openxmlformats.org/officeDocument/2006/relationships" xmlns:p="http://schemas.openxmlformats.org/presentationml/2006/main">
  <p:tag name="NUM" val="9"/>
</p:tagLst>
</file>

<file path=ppt/tags/tag274.xml><?xml version="1.0" encoding="utf-8"?>
<p:tagLst xmlns:a="http://schemas.openxmlformats.org/drawingml/2006/main" xmlns:r="http://schemas.openxmlformats.org/officeDocument/2006/relationships" xmlns:p="http://schemas.openxmlformats.org/presentationml/2006/main">
  <p:tag name="NUM" val="10"/>
</p:tagLst>
</file>

<file path=ppt/tags/tag275.xml><?xml version="1.0" encoding="utf-8"?>
<p:tagLst xmlns:a="http://schemas.openxmlformats.org/drawingml/2006/main" xmlns:r="http://schemas.openxmlformats.org/officeDocument/2006/relationships" xmlns:p="http://schemas.openxmlformats.org/presentationml/2006/main">
  <p:tag name="NUM" val="11"/>
</p:tagLst>
</file>

<file path=ppt/tags/tag276.xml><?xml version="1.0" encoding="utf-8"?>
<p:tagLst xmlns:a="http://schemas.openxmlformats.org/drawingml/2006/main" xmlns:r="http://schemas.openxmlformats.org/officeDocument/2006/relationships" xmlns:p="http://schemas.openxmlformats.org/presentationml/2006/main">
  <p:tag name="NUM" val="12"/>
</p:tagLst>
</file>

<file path=ppt/tags/tag277.xml><?xml version="1.0" encoding="utf-8"?>
<p:tagLst xmlns:a="http://schemas.openxmlformats.org/drawingml/2006/main" xmlns:r="http://schemas.openxmlformats.org/officeDocument/2006/relationships" xmlns:p="http://schemas.openxmlformats.org/presentationml/2006/main">
  <p:tag name="NUM" val="13"/>
</p:tagLst>
</file>

<file path=ppt/tags/tag278.xml><?xml version="1.0" encoding="utf-8"?>
<p:tagLst xmlns:a="http://schemas.openxmlformats.org/drawingml/2006/main" xmlns:r="http://schemas.openxmlformats.org/officeDocument/2006/relationships" xmlns:p="http://schemas.openxmlformats.org/presentationml/2006/main">
  <p:tag name="NUM" val="3"/>
</p:tagLst>
</file>

<file path=ppt/tags/tag279.xml><?xml version="1.0" encoding="utf-8"?>
<p:tagLst xmlns:a="http://schemas.openxmlformats.org/drawingml/2006/main" xmlns:r="http://schemas.openxmlformats.org/officeDocument/2006/relationships" xmlns:p="http://schemas.openxmlformats.org/presentationml/2006/main">
  <p:tag name="NUM" val="6"/>
</p:tagLst>
</file>

<file path=ppt/tags/tag28.xml><?xml version="1.0" encoding="utf-8"?>
<p:tagLst xmlns:a="http://schemas.openxmlformats.org/drawingml/2006/main" xmlns:r="http://schemas.openxmlformats.org/officeDocument/2006/relationships" xmlns:p="http://schemas.openxmlformats.org/presentationml/2006/main">
  <p:tag name="NUM" val="2"/>
</p:tagLst>
</file>

<file path=ppt/tags/tag280.xml><?xml version="1.0" encoding="utf-8"?>
<p:tagLst xmlns:a="http://schemas.openxmlformats.org/drawingml/2006/main" xmlns:r="http://schemas.openxmlformats.org/officeDocument/2006/relationships" xmlns:p="http://schemas.openxmlformats.org/presentationml/2006/main">
  <p:tag name="NUM" val="2"/>
</p:tagLst>
</file>

<file path=ppt/tags/tag281.xml><?xml version="1.0" encoding="utf-8"?>
<p:tagLst xmlns:a="http://schemas.openxmlformats.org/drawingml/2006/main" xmlns:r="http://schemas.openxmlformats.org/officeDocument/2006/relationships" xmlns:p="http://schemas.openxmlformats.org/presentationml/2006/main">
  <p:tag name="NUM" val="1"/>
</p:tagLst>
</file>

<file path=ppt/tags/tag282.xml><?xml version="1.0" encoding="utf-8"?>
<p:tagLst xmlns:a="http://schemas.openxmlformats.org/drawingml/2006/main" xmlns:r="http://schemas.openxmlformats.org/officeDocument/2006/relationships" xmlns:p="http://schemas.openxmlformats.org/presentationml/2006/main">
  <p:tag name="NUM" val="3"/>
</p:tagLst>
</file>

<file path=ppt/tags/tag283.xml><?xml version="1.0" encoding="utf-8"?>
<p:tagLst xmlns:a="http://schemas.openxmlformats.org/drawingml/2006/main" xmlns:r="http://schemas.openxmlformats.org/officeDocument/2006/relationships" xmlns:p="http://schemas.openxmlformats.org/presentationml/2006/main">
  <p:tag name="NUM" val="4"/>
</p:tagLst>
</file>

<file path=ppt/tags/tag284.xml><?xml version="1.0" encoding="utf-8"?>
<p:tagLst xmlns:a="http://schemas.openxmlformats.org/drawingml/2006/main" xmlns:r="http://schemas.openxmlformats.org/officeDocument/2006/relationships" xmlns:p="http://schemas.openxmlformats.org/presentationml/2006/main">
  <p:tag name="NUM" val="5"/>
</p:tagLst>
</file>

<file path=ppt/tags/tag285.xml><?xml version="1.0" encoding="utf-8"?>
<p:tagLst xmlns:a="http://schemas.openxmlformats.org/drawingml/2006/main" xmlns:r="http://schemas.openxmlformats.org/officeDocument/2006/relationships" xmlns:p="http://schemas.openxmlformats.org/presentationml/2006/main">
  <p:tag name="NUM" val="6"/>
</p:tagLst>
</file>

<file path=ppt/tags/tag286.xml><?xml version="1.0" encoding="utf-8"?>
<p:tagLst xmlns:a="http://schemas.openxmlformats.org/drawingml/2006/main" xmlns:r="http://schemas.openxmlformats.org/officeDocument/2006/relationships" xmlns:p="http://schemas.openxmlformats.org/presentationml/2006/main">
  <p:tag name="NUM" val="7"/>
</p:tagLst>
</file>

<file path=ppt/tags/tag287.xml><?xml version="1.0" encoding="utf-8"?>
<p:tagLst xmlns:a="http://schemas.openxmlformats.org/drawingml/2006/main" xmlns:r="http://schemas.openxmlformats.org/officeDocument/2006/relationships" xmlns:p="http://schemas.openxmlformats.org/presentationml/2006/main">
  <p:tag name="NUM" val="8"/>
</p:tagLst>
</file>

<file path=ppt/tags/tag288.xml><?xml version="1.0" encoding="utf-8"?>
<p:tagLst xmlns:a="http://schemas.openxmlformats.org/drawingml/2006/main" xmlns:r="http://schemas.openxmlformats.org/officeDocument/2006/relationships" xmlns:p="http://schemas.openxmlformats.org/presentationml/2006/main">
  <p:tag name="NUM" val="9"/>
</p:tagLst>
</file>

<file path=ppt/tags/tag289.xml><?xml version="1.0" encoding="utf-8"?>
<p:tagLst xmlns:a="http://schemas.openxmlformats.org/drawingml/2006/main" xmlns:r="http://schemas.openxmlformats.org/officeDocument/2006/relationships" xmlns:p="http://schemas.openxmlformats.org/presentationml/2006/main">
  <p:tag name="NUM" val="10"/>
</p:tagLst>
</file>

<file path=ppt/tags/tag29.xml><?xml version="1.0" encoding="utf-8"?>
<p:tagLst xmlns:a="http://schemas.openxmlformats.org/drawingml/2006/main" xmlns:r="http://schemas.openxmlformats.org/officeDocument/2006/relationships" xmlns:p="http://schemas.openxmlformats.org/presentationml/2006/main">
  <p:tag name="NUM" val="3"/>
</p:tagLst>
</file>

<file path=ppt/tags/tag290.xml><?xml version="1.0" encoding="utf-8"?>
<p:tagLst xmlns:a="http://schemas.openxmlformats.org/drawingml/2006/main" xmlns:r="http://schemas.openxmlformats.org/officeDocument/2006/relationships" xmlns:p="http://schemas.openxmlformats.org/presentationml/2006/main">
  <p:tag name="NUM" val="11"/>
</p:tagLst>
</file>

<file path=ppt/tags/tag291.xml><?xml version="1.0" encoding="utf-8"?>
<p:tagLst xmlns:a="http://schemas.openxmlformats.org/drawingml/2006/main" xmlns:r="http://schemas.openxmlformats.org/officeDocument/2006/relationships" xmlns:p="http://schemas.openxmlformats.org/presentationml/2006/main">
  <p:tag name="NUM" val="1"/>
</p:tagLst>
</file>

<file path=ppt/tags/tag292.xml><?xml version="1.0" encoding="utf-8"?>
<p:tagLst xmlns:a="http://schemas.openxmlformats.org/drawingml/2006/main" xmlns:r="http://schemas.openxmlformats.org/officeDocument/2006/relationships" xmlns:p="http://schemas.openxmlformats.org/presentationml/2006/main">
  <p:tag name="NUM" val="2"/>
</p:tagLst>
</file>

<file path=ppt/tags/tag293.xml><?xml version="1.0" encoding="utf-8"?>
<p:tagLst xmlns:a="http://schemas.openxmlformats.org/drawingml/2006/main" xmlns:r="http://schemas.openxmlformats.org/officeDocument/2006/relationships" xmlns:p="http://schemas.openxmlformats.org/presentationml/2006/main">
  <p:tag name="NUM" val="3"/>
</p:tagLst>
</file>

<file path=ppt/tags/tag294.xml><?xml version="1.0" encoding="utf-8"?>
<p:tagLst xmlns:a="http://schemas.openxmlformats.org/drawingml/2006/main" xmlns:r="http://schemas.openxmlformats.org/officeDocument/2006/relationships" xmlns:p="http://schemas.openxmlformats.org/presentationml/2006/main">
  <p:tag name="NUM" val="4"/>
</p:tagLst>
</file>

<file path=ppt/tags/tag295.xml><?xml version="1.0" encoding="utf-8"?>
<p:tagLst xmlns:a="http://schemas.openxmlformats.org/drawingml/2006/main" xmlns:r="http://schemas.openxmlformats.org/officeDocument/2006/relationships" xmlns:p="http://schemas.openxmlformats.org/presentationml/2006/main">
  <p:tag name="NUM" val="5"/>
</p:tagLst>
</file>

<file path=ppt/tags/tag296.xml><?xml version="1.0" encoding="utf-8"?>
<p:tagLst xmlns:a="http://schemas.openxmlformats.org/drawingml/2006/main" xmlns:r="http://schemas.openxmlformats.org/officeDocument/2006/relationships" xmlns:p="http://schemas.openxmlformats.org/presentationml/2006/main">
  <p:tag name="NUM" val="6"/>
</p:tagLst>
</file>

<file path=ppt/tags/tag297.xml><?xml version="1.0" encoding="utf-8"?>
<p:tagLst xmlns:a="http://schemas.openxmlformats.org/drawingml/2006/main" xmlns:r="http://schemas.openxmlformats.org/officeDocument/2006/relationships" xmlns:p="http://schemas.openxmlformats.org/presentationml/2006/main">
  <p:tag name="NUM" val="7"/>
</p:tagLst>
</file>

<file path=ppt/tags/tag298.xml><?xml version="1.0" encoding="utf-8"?>
<p:tagLst xmlns:a="http://schemas.openxmlformats.org/drawingml/2006/main" xmlns:r="http://schemas.openxmlformats.org/officeDocument/2006/relationships" xmlns:p="http://schemas.openxmlformats.org/presentationml/2006/main">
  <p:tag name="NUM" val="3"/>
</p:tagLst>
</file>

<file path=ppt/tags/tag299.xml><?xml version="1.0" encoding="utf-8"?>
<p:tagLst xmlns:a="http://schemas.openxmlformats.org/drawingml/2006/main" xmlns:r="http://schemas.openxmlformats.org/officeDocument/2006/relationships" xmlns:p="http://schemas.openxmlformats.org/presentationml/2006/main">
  <p:tag name="NUM" val="11"/>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4"/>
</p:tagLst>
</file>

<file path=ppt/tags/tag31.xml><?xml version="1.0" encoding="utf-8"?>
<p:tagLst xmlns:a="http://schemas.openxmlformats.org/drawingml/2006/main" xmlns:r="http://schemas.openxmlformats.org/officeDocument/2006/relationships" xmlns:p="http://schemas.openxmlformats.org/presentationml/2006/main">
  <p:tag name="NUM" val="5"/>
</p:tagLst>
</file>

<file path=ppt/tags/tag32.xml><?xml version="1.0" encoding="utf-8"?>
<p:tagLst xmlns:a="http://schemas.openxmlformats.org/drawingml/2006/main" xmlns:r="http://schemas.openxmlformats.org/officeDocument/2006/relationships" xmlns:p="http://schemas.openxmlformats.org/presentationml/2006/main">
  <p:tag name="NUM" val="6"/>
</p:tagLst>
</file>

<file path=ppt/tags/tag33.xml><?xml version="1.0" encoding="utf-8"?>
<p:tagLst xmlns:a="http://schemas.openxmlformats.org/drawingml/2006/main" xmlns:r="http://schemas.openxmlformats.org/officeDocument/2006/relationships" xmlns:p="http://schemas.openxmlformats.org/presentationml/2006/main">
  <p:tag name="NUM" val="7"/>
</p:tagLst>
</file>

<file path=ppt/tags/tag34.xml><?xml version="1.0" encoding="utf-8"?>
<p:tagLst xmlns:a="http://schemas.openxmlformats.org/drawingml/2006/main" xmlns:r="http://schemas.openxmlformats.org/officeDocument/2006/relationships" xmlns:p="http://schemas.openxmlformats.org/presentationml/2006/main">
  <p:tag name="NUM" val="8"/>
</p:tagLst>
</file>

<file path=ppt/tags/tag35.xml><?xml version="1.0" encoding="utf-8"?>
<p:tagLst xmlns:a="http://schemas.openxmlformats.org/drawingml/2006/main" xmlns:r="http://schemas.openxmlformats.org/officeDocument/2006/relationships" xmlns:p="http://schemas.openxmlformats.org/presentationml/2006/main">
  <p:tag name="NUM" val="9"/>
</p:tagLst>
</file>

<file path=ppt/tags/tag36.xml><?xml version="1.0" encoding="utf-8"?>
<p:tagLst xmlns:a="http://schemas.openxmlformats.org/drawingml/2006/main" xmlns:r="http://schemas.openxmlformats.org/officeDocument/2006/relationships" xmlns:p="http://schemas.openxmlformats.org/presentationml/2006/main">
  <p:tag name="NUM" val="10"/>
</p:tagLst>
</file>

<file path=ppt/tags/tag37.xml><?xml version="1.0" encoding="utf-8"?>
<p:tagLst xmlns:a="http://schemas.openxmlformats.org/drawingml/2006/main" xmlns:r="http://schemas.openxmlformats.org/officeDocument/2006/relationships" xmlns:p="http://schemas.openxmlformats.org/presentationml/2006/main">
  <p:tag name="NUM" val="11"/>
</p:tagLst>
</file>

<file path=ppt/tags/tag38.xml><?xml version="1.0" encoding="utf-8"?>
<p:tagLst xmlns:a="http://schemas.openxmlformats.org/drawingml/2006/main" xmlns:r="http://schemas.openxmlformats.org/officeDocument/2006/relationships" xmlns:p="http://schemas.openxmlformats.org/presentationml/2006/main">
  <p:tag name="NUM" val="12"/>
</p:tagLst>
</file>

<file path=ppt/tags/tag39.xml><?xml version="1.0" encoding="utf-8"?>
<p:tagLst xmlns:a="http://schemas.openxmlformats.org/drawingml/2006/main" xmlns:r="http://schemas.openxmlformats.org/officeDocument/2006/relationships" xmlns:p="http://schemas.openxmlformats.org/presentationml/2006/main">
  <p:tag name="NUM" val="13"/>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40.xml><?xml version="1.0" encoding="utf-8"?>
<p:tagLst xmlns:a="http://schemas.openxmlformats.org/drawingml/2006/main" xmlns:r="http://schemas.openxmlformats.org/officeDocument/2006/relationships" xmlns:p="http://schemas.openxmlformats.org/presentationml/2006/main">
  <p:tag name="NUM" val="14"/>
</p:tagLst>
</file>

<file path=ppt/tags/tag41.xml><?xml version="1.0" encoding="utf-8"?>
<p:tagLst xmlns:a="http://schemas.openxmlformats.org/drawingml/2006/main" xmlns:r="http://schemas.openxmlformats.org/officeDocument/2006/relationships" xmlns:p="http://schemas.openxmlformats.org/presentationml/2006/main">
  <p:tag name="NUM" val="15"/>
</p:tagLst>
</file>

<file path=ppt/tags/tag42.xml><?xml version="1.0" encoding="utf-8"?>
<p:tagLst xmlns:a="http://schemas.openxmlformats.org/drawingml/2006/main" xmlns:r="http://schemas.openxmlformats.org/officeDocument/2006/relationships" xmlns:p="http://schemas.openxmlformats.org/presentationml/2006/main">
  <p:tag name="NUM" val="16"/>
</p:tagLst>
</file>

<file path=ppt/tags/tag43.xml><?xml version="1.0" encoding="utf-8"?>
<p:tagLst xmlns:a="http://schemas.openxmlformats.org/drawingml/2006/main" xmlns:r="http://schemas.openxmlformats.org/officeDocument/2006/relationships" xmlns:p="http://schemas.openxmlformats.org/presentationml/2006/main">
  <p:tag name="NUM" val="17"/>
</p:tagLst>
</file>

<file path=ppt/tags/tag44.xml><?xml version="1.0" encoding="utf-8"?>
<p:tagLst xmlns:a="http://schemas.openxmlformats.org/drawingml/2006/main" xmlns:r="http://schemas.openxmlformats.org/officeDocument/2006/relationships" xmlns:p="http://schemas.openxmlformats.org/presentationml/2006/main">
  <p:tag name="NUM" val="18"/>
</p:tagLst>
</file>

<file path=ppt/tags/tag45.xml><?xml version="1.0" encoding="utf-8"?>
<p:tagLst xmlns:a="http://schemas.openxmlformats.org/drawingml/2006/main" xmlns:r="http://schemas.openxmlformats.org/officeDocument/2006/relationships" xmlns:p="http://schemas.openxmlformats.org/presentationml/2006/main">
  <p:tag name="NUM" val="19"/>
</p:tagLst>
</file>

<file path=ppt/tags/tag46.xml><?xml version="1.0" encoding="utf-8"?>
<p:tagLst xmlns:a="http://schemas.openxmlformats.org/drawingml/2006/main" xmlns:r="http://schemas.openxmlformats.org/officeDocument/2006/relationships" xmlns:p="http://schemas.openxmlformats.org/presentationml/2006/main">
  <p:tag name="NUM" val="20"/>
</p:tagLst>
</file>

<file path=ppt/tags/tag47.xml><?xml version="1.0" encoding="utf-8"?>
<p:tagLst xmlns:a="http://schemas.openxmlformats.org/drawingml/2006/main" xmlns:r="http://schemas.openxmlformats.org/officeDocument/2006/relationships" xmlns:p="http://schemas.openxmlformats.org/presentationml/2006/main">
  <p:tag name="NUM" val="21"/>
</p:tagLst>
</file>

<file path=ppt/tags/tag48.xml><?xml version="1.0" encoding="utf-8"?>
<p:tagLst xmlns:a="http://schemas.openxmlformats.org/drawingml/2006/main" xmlns:r="http://schemas.openxmlformats.org/officeDocument/2006/relationships" xmlns:p="http://schemas.openxmlformats.org/presentationml/2006/main">
  <p:tag name="NUM" val="22"/>
</p:tagLst>
</file>

<file path=ppt/tags/tag49.xml><?xml version="1.0" encoding="utf-8"?>
<p:tagLst xmlns:a="http://schemas.openxmlformats.org/drawingml/2006/main" xmlns:r="http://schemas.openxmlformats.org/officeDocument/2006/relationships" xmlns:p="http://schemas.openxmlformats.org/presentationml/2006/main">
  <p:tag name="NUM" val="23"/>
</p:tagLst>
</file>

<file path=ppt/tags/tag5.xml><?xml version="1.0" encoding="utf-8"?>
<p:tagLst xmlns:a="http://schemas.openxmlformats.org/drawingml/2006/main" xmlns:r="http://schemas.openxmlformats.org/officeDocument/2006/relationships" xmlns:p="http://schemas.openxmlformats.org/presentationml/2006/main">
  <p:tag name="NUM" val="5"/>
</p:tagLst>
</file>

<file path=ppt/tags/tag50.xml><?xml version="1.0" encoding="utf-8"?>
<p:tagLst xmlns:a="http://schemas.openxmlformats.org/drawingml/2006/main" xmlns:r="http://schemas.openxmlformats.org/officeDocument/2006/relationships" xmlns:p="http://schemas.openxmlformats.org/presentationml/2006/main">
  <p:tag name="NUM" val="24"/>
</p:tagLst>
</file>

<file path=ppt/tags/tag51.xml><?xml version="1.0" encoding="utf-8"?>
<p:tagLst xmlns:a="http://schemas.openxmlformats.org/drawingml/2006/main" xmlns:r="http://schemas.openxmlformats.org/officeDocument/2006/relationships" xmlns:p="http://schemas.openxmlformats.org/presentationml/2006/main">
  <p:tag name="NUM" val="42"/>
</p:tagLst>
</file>

<file path=ppt/tags/tag52.xml><?xml version="1.0" encoding="utf-8"?>
<p:tagLst xmlns:a="http://schemas.openxmlformats.org/drawingml/2006/main" xmlns:r="http://schemas.openxmlformats.org/officeDocument/2006/relationships" xmlns:p="http://schemas.openxmlformats.org/presentationml/2006/main">
  <p:tag name="NUM" val="43"/>
</p:tagLst>
</file>

<file path=ppt/tags/tag53.xml><?xml version="1.0" encoding="utf-8"?>
<p:tagLst xmlns:a="http://schemas.openxmlformats.org/drawingml/2006/main" xmlns:r="http://schemas.openxmlformats.org/officeDocument/2006/relationships" xmlns:p="http://schemas.openxmlformats.org/presentationml/2006/main">
  <p:tag name="NUM" val="44"/>
</p:tagLst>
</file>

<file path=ppt/tags/tag54.xml><?xml version="1.0" encoding="utf-8"?>
<p:tagLst xmlns:a="http://schemas.openxmlformats.org/drawingml/2006/main" xmlns:r="http://schemas.openxmlformats.org/officeDocument/2006/relationships" xmlns:p="http://schemas.openxmlformats.org/presentationml/2006/main">
  <p:tag name="NUM" val="3"/>
</p:tagLst>
</file>

<file path=ppt/tags/tag55.xml><?xml version="1.0" encoding="utf-8"?>
<p:tagLst xmlns:a="http://schemas.openxmlformats.org/drawingml/2006/main" xmlns:r="http://schemas.openxmlformats.org/officeDocument/2006/relationships" xmlns:p="http://schemas.openxmlformats.org/presentationml/2006/main">
  <p:tag name="NUM" val="1"/>
</p:tagLst>
</file>

<file path=ppt/tags/tag56.xml><?xml version="1.0" encoding="utf-8"?>
<p:tagLst xmlns:a="http://schemas.openxmlformats.org/drawingml/2006/main" xmlns:r="http://schemas.openxmlformats.org/officeDocument/2006/relationships" xmlns:p="http://schemas.openxmlformats.org/presentationml/2006/main">
  <p:tag name="NUM" val="2"/>
</p:tagLst>
</file>

<file path=ppt/tags/tag57.xml><?xml version="1.0" encoding="utf-8"?>
<p:tagLst xmlns:a="http://schemas.openxmlformats.org/drawingml/2006/main" xmlns:r="http://schemas.openxmlformats.org/officeDocument/2006/relationships" xmlns:p="http://schemas.openxmlformats.org/presentationml/2006/main">
  <p:tag name="NUM" val="3"/>
</p:tagLst>
</file>

<file path=ppt/tags/tag58.xml><?xml version="1.0" encoding="utf-8"?>
<p:tagLst xmlns:a="http://schemas.openxmlformats.org/drawingml/2006/main" xmlns:r="http://schemas.openxmlformats.org/officeDocument/2006/relationships" xmlns:p="http://schemas.openxmlformats.org/presentationml/2006/main">
  <p:tag name="NUM" val="4"/>
</p:tagLst>
</file>

<file path=ppt/tags/tag59.xml><?xml version="1.0" encoding="utf-8"?>
<p:tagLst xmlns:a="http://schemas.openxmlformats.org/drawingml/2006/main" xmlns:r="http://schemas.openxmlformats.org/officeDocument/2006/relationships" xmlns:p="http://schemas.openxmlformats.org/presentationml/2006/main">
  <p:tag name="NUM" val="5"/>
</p:tagLst>
</file>

<file path=ppt/tags/tag6.xml><?xml version="1.0" encoding="utf-8"?>
<p:tagLst xmlns:a="http://schemas.openxmlformats.org/drawingml/2006/main" xmlns:r="http://schemas.openxmlformats.org/officeDocument/2006/relationships" xmlns:p="http://schemas.openxmlformats.org/presentationml/2006/main">
  <p:tag name="NUM" val="6"/>
</p:tagLst>
</file>

<file path=ppt/tags/tag60.xml><?xml version="1.0" encoding="utf-8"?>
<p:tagLst xmlns:a="http://schemas.openxmlformats.org/drawingml/2006/main" xmlns:r="http://schemas.openxmlformats.org/officeDocument/2006/relationships" xmlns:p="http://schemas.openxmlformats.org/presentationml/2006/main">
  <p:tag name="NUM" val="6"/>
</p:tagLst>
</file>

<file path=ppt/tags/tag61.xml><?xml version="1.0" encoding="utf-8"?>
<p:tagLst xmlns:a="http://schemas.openxmlformats.org/drawingml/2006/main" xmlns:r="http://schemas.openxmlformats.org/officeDocument/2006/relationships" xmlns:p="http://schemas.openxmlformats.org/presentationml/2006/main">
  <p:tag name="NUM" val="7"/>
</p:tagLst>
</file>

<file path=ppt/tags/tag62.xml><?xml version="1.0" encoding="utf-8"?>
<p:tagLst xmlns:a="http://schemas.openxmlformats.org/drawingml/2006/main" xmlns:r="http://schemas.openxmlformats.org/officeDocument/2006/relationships" xmlns:p="http://schemas.openxmlformats.org/presentationml/2006/main">
  <p:tag name="NUM" val="8"/>
</p:tagLst>
</file>

<file path=ppt/tags/tag63.xml><?xml version="1.0" encoding="utf-8"?>
<p:tagLst xmlns:a="http://schemas.openxmlformats.org/drawingml/2006/main" xmlns:r="http://schemas.openxmlformats.org/officeDocument/2006/relationships" xmlns:p="http://schemas.openxmlformats.org/presentationml/2006/main">
  <p:tag name="NUM" val="9"/>
</p:tagLst>
</file>

<file path=ppt/tags/tag64.xml><?xml version="1.0" encoding="utf-8"?>
<p:tagLst xmlns:a="http://schemas.openxmlformats.org/drawingml/2006/main" xmlns:r="http://schemas.openxmlformats.org/officeDocument/2006/relationships" xmlns:p="http://schemas.openxmlformats.org/presentationml/2006/main">
  <p:tag name="NUM" val="10"/>
</p:tagLst>
</file>

<file path=ppt/tags/tag65.xml><?xml version="1.0" encoding="utf-8"?>
<p:tagLst xmlns:a="http://schemas.openxmlformats.org/drawingml/2006/main" xmlns:r="http://schemas.openxmlformats.org/officeDocument/2006/relationships" xmlns:p="http://schemas.openxmlformats.org/presentationml/2006/main">
  <p:tag name="NUM" val="11"/>
</p:tagLst>
</file>

<file path=ppt/tags/tag66.xml><?xml version="1.0" encoding="utf-8"?>
<p:tagLst xmlns:a="http://schemas.openxmlformats.org/drawingml/2006/main" xmlns:r="http://schemas.openxmlformats.org/officeDocument/2006/relationships" xmlns:p="http://schemas.openxmlformats.org/presentationml/2006/main">
  <p:tag name="NUM" val="8"/>
</p:tagLst>
</file>

<file path=ppt/tags/tag67.xml><?xml version="1.0" encoding="utf-8"?>
<p:tagLst xmlns:a="http://schemas.openxmlformats.org/drawingml/2006/main" xmlns:r="http://schemas.openxmlformats.org/officeDocument/2006/relationships" xmlns:p="http://schemas.openxmlformats.org/presentationml/2006/main">
  <p:tag name="NUM" val="1"/>
</p:tagLst>
</file>

<file path=ppt/tags/tag68.xml><?xml version="1.0" encoding="utf-8"?>
<p:tagLst xmlns:a="http://schemas.openxmlformats.org/drawingml/2006/main" xmlns:r="http://schemas.openxmlformats.org/officeDocument/2006/relationships" xmlns:p="http://schemas.openxmlformats.org/presentationml/2006/main">
  <p:tag name="NUM" val="2"/>
</p:tagLst>
</file>

<file path=ppt/tags/tag69.xml><?xml version="1.0" encoding="utf-8"?>
<p:tagLst xmlns:a="http://schemas.openxmlformats.org/drawingml/2006/main" xmlns:r="http://schemas.openxmlformats.org/officeDocument/2006/relationships" xmlns:p="http://schemas.openxmlformats.org/presentationml/2006/main">
  <p:tag name="NUM" val="3"/>
</p:tagLst>
</file>

<file path=ppt/tags/tag7.xml><?xml version="1.0" encoding="utf-8"?>
<p:tagLst xmlns:a="http://schemas.openxmlformats.org/drawingml/2006/main" xmlns:r="http://schemas.openxmlformats.org/officeDocument/2006/relationships" xmlns:p="http://schemas.openxmlformats.org/presentationml/2006/main">
  <p:tag name="NUM" val="7"/>
</p:tagLst>
</file>

<file path=ppt/tags/tag70.xml><?xml version="1.0" encoding="utf-8"?>
<p:tagLst xmlns:a="http://schemas.openxmlformats.org/drawingml/2006/main" xmlns:r="http://schemas.openxmlformats.org/officeDocument/2006/relationships" xmlns:p="http://schemas.openxmlformats.org/presentationml/2006/main">
  <p:tag name="NUM" val="4"/>
</p:tagLst>
</file>

<file path=ppt/tags/tag71.xml><?xml version="1.0" encoding="utf-8"?>
<p:tagLst xmlns:a="http://schemas.openxmlformats.org/drawingml/2006/main" xmlns:r="http://schemas.openxmlformats.org/officeDocument/2006/relationships" xmlns:p="http://schemas.openxmlformats.org/presentationml/2006/main">
  <p:tag name="NUM" val="5"/>
</p:tagLst>
</file>

<file path=ppt/tags/tag72.xml><?xml version="1.0" encoding="utf-8"?>
<p:tagLst xmlns:a="http://schemas.openxmlformats.org/drawingml/2006/main" xmlns:r="http://schemas.openxmlformats.org/officeDocument/2006/relationships" xmlns:p="http://schemas.openxmlformats.org/presentationml/2006/main">
  <p:tag name="NUM" val="6"/>
</p:tagLst>
</file>

<file path=ppt/tags/tag73.xml><?xml version="1.0" encoding="utf-8"?>
<p:tagLst xmlns:a="http://schemas.openxmlformats.org/drawingml/2006/main" xmlns:r="http://schemas.openxmlformats.org/officeDocument/2006/relationships" xmlns:p="http://schemas.openxmlformats.org/presentationml/2006/main">
  <p:tag name="NUM" val="7"/>
</p:tagLst>
</file>

<file path=ppt/tags/tag74.xml><?xml version="1.0" encoding="utf-8"?>
<p:tagLst xmlns:a="http://schemas.openxmlformats.org/drawingml/2006/main" xmlns:r="http://schemas.openxmlformats.org/officeDocument/2006/relationships" xmlns:p="http://schemas.openxmlformats.org/presentationml/2006/main">
  <p:tag name="NUM" val="8"/>
</p:tagLst>
</file>

<file path=ppt/tags/tag75.xml><?xml version="1.0" encoding="utf-8"?>
<p:tagLst xmlns:a="http://schemas.openxmlformats.org/drawingml/2006/main" xmlns:r="http://schemas.openxmlformats.org/officeDocument/2006/relationships" xmlns:p="http://schemas.openxmlformats.org/presentationml/2006/main">
  <p:tag name="NUM" val="9"/>
</p:tagLst>
</file>

<file path=ppt/tags/tag76.xml><?xml version="1.0" encoding="utf-8"?>
<p:tagLst xmlns:a="http://schemas.openxmlformats.org/drawingml/2006/main" xmlns:r="http://schemas.openxmlformats.org/officeDocument/2006/relationships" xmlns:p="http://schemas.openxmlformats.org/presentationml/2006/main">
  <p:tag name="NUM" val="10"/>
</p:tagLst>
</file>

<file path=ppt/tags/tag77.xml><?xml version="1.0" encoding="utf-8"?>
<p:tagLst xmlns:a="http://schemas.openxmlformats.org/drawingml/2006/main" xmlns:r="http://schemas.openxmlformats.org/officeDocument/2006/relationships" xmlns:p="http://schemas.openxmlformats.org/presentationml/2006/main">
  <p:tag name="NUM" val="11"/>
</p:tagLst>
</file>

<file path=ppt/tags/tag78.xml><?xml version="1.0" encoding="utf-8"?>
<p:tagLst xmlns:a="http://schemas.openxmlformats.org/drawingml/2006/main" xmlns:r="http://schemas.openxmlformats.org/officeDocument/2006/relationships" xmlns:p="http://schemas.openxmlformats.org/presentationml/2006/main">
  <p:tag name="NUM" val="12"/>
</p:tagLst>
</file>

<file path=ppt/tags/tag79.xml><?xml version="1.0" encoding="utf-8"?>
<p:tagLst xmlns:a="http://schemas.openxmlformats.org/drawingml/2006/main" xmlns:r="http://schemas.openxmlformats.org/officeDocument/2006/relationships" xmlns:p="http://schemas.openxmlformats.org/presentationml/2006/main">
  <p:tag name="NUM" val="13"/>
</p:tagLst>
</file>

<file path=ppt/tags/tag8.xml><?xml version="1.0" encoding="utf-8"?>
<p:tagLst xmlns:a="http://schemas.openxmlformats.org/drawingml/2006/main" xmlns:r="http://schemas.openxmlformats.org/officeDocument/2006/relationships" xmlns:p="http://schemas.openxmlformats.org/presentationml/2006/main">
  <p:tag name="NUM" val="8"/>
</p:tagLst>
</file>

<file path=ppt/tags/tag80.xml><?xml version="1.0" encoding="utf-8"?>
<p:tagLst xmlns:a="http://schemas.openxmlformats.org/drawingml/2006/main" xmlns:r="http://schemas.openxmlformats.org/officeDocument/2006/relationships" xmlns:p="http://schemas.openxmlformats.org/presentationml/2006/main">
  <p:tag name="NUM" val="14"/>
</p:tagLst>
</file>

<file path=ppt/tags/tag81.xml><?xml version="1.0" encoding="utf-8"?>
<p:tagLst xmlns:a="http://schemas.openxmlformats.org/drawingml/2006/main" xmlns:r="http://schemas.openxmlformats.org/officeDocument/2006/relationships" xmlns:p="http://schemas.openxmlformats.org/presentationml/2006/main">
  <p:tag name="NUM" val="1"/>
</p:tagLst>
</file>

<file path=ppt/tags/tag82.xml><?xml version="1.0" encoding="utf-8"?>
<p:tagLst xmlns:a="http://schemas.openxmlformats.org/drawingml/2006/main" xmlns:r="http://schemas.openxmlformats.org/officeDocument/2006/relationships" xmlns:p="http://schemas.openxmlformats.org/presentationml/2006/main">
  <p:tag name="NUM" val="2"/>
</p:tagLst>
</file>

<file path=ppt/tags/tag83.xml><?xml version="1.0" encoding="utf-8"?>
<p:tagLst xmlns:a="http://schemas.openxmlformats.org/drawingml/2006/main" xmlns:r="http://schemas.openxmlformats.org/officeDocument/2006/relationships" xmlns:p="http://schemas.openxmlformats.org/presentationml/2006/main">
  <p:tag name="NUM" val="3"/>
</p:tagLst>
</file>

<file path=ppt/tags/tag84.xml><?xml version="1.0" encoding="utf-8"?>
<p:tagLst xmlns:a="http://schemas.openxmlformats.org/drawingml/2006/main" xmlns:r="http://schemas.openxmlformats.org/officeDocument/2006/relationships" xmlns:p="http://schemas.openxmlformats.org/presentationml/2006/main">
  <p:tag name="NUM" val="4"/>
</p:tagLst>
</file>

<file path=ppt/tags/tag85.xml><?xml version="1.0" encoding="utf-8"?>
<p:tagLst xmlns:a="http://schemas.openxmlformats.org/drawingml/2006/main" xmlns:r="http://schemas.openxmlformats.org/officeDocument/2006/relationships" xmlns:p="http://schemas.openxmlformats.org/presentationml/2006/main">
  <p:tag name="NUM" val="5"/>
</p:tagLst>
</file>

<file path=ppt/tags/tag86.xml><?xml version="1.0" encoding="utf-8"?>
<p:tagLst xmlns:a="http://schemas.openxmlformats.org/drawingml/2006/main" xmlns:r="http://schemas.openxmlformats.org/officeDocument/2006/relationships" xmlns:p="http://schemas.openxmlformats.org/presentationml/2006/main">
  <p:tag name="NUM" val="6"/>
</p:tagLst>
</file>

<file path=ppt/tags/tag87.xml><?xml version="1.0" encoding="utf-8"?>
<p:tagLst xmlns:a="http://schemas.openxmlformats.org/drawingml/2006/main" xmlns:r="http://schemas.openxmlformats.org/officeDocument/2006/relationships" xmlns:p="http://schemas.openxmlformats.org/presentationml/2006/main">
  <p:tag name="NUM" val="7"/>
</p:tagLst>
</file>

<file path=ppt/tags/tag88.xml><?xml version="1.0" encoding="utf-8"?>
<p:tagLst xmlns:a="http://schemas.openxmlformats.org/drawingml/2006/main" xmlns:r="http://schemas.openxmlformats.org/officeDocument/2006/relationships" xmlns:p="http://schemas.openxmlformats.org/presentationml/2006/main">
  <p:tag name="NUM" val="8"/>
</p:tagLst>
</file>

<file path=ppt/tags/tag89.xml><?xml version="1.0" encoding="utf-8"?>
<p:tagLst xmlns:a="http://schemas.openxmlformats.org/drawingml/2006/main" xmlns:r="http://schemas.openxmlformats.org/officeDocument/2006/relationships" xmlns:p="http://schemas.openxmlformats.org/presentationml/2006/main">
  <p:tag name="NUM" val="9"/>
</p:tagLst>
</file>

<file path=ppt/tags/tag9.xml><?xml version="1.0" encoding="utf-8"?>
<p:tagLst xmlns:a="http://schemas.openxmlformats.org/drawingml/2006/main" xmlns:r="http://schemas.openxmlformats.org/officeDocument/2006/relationships" xmlns:p="http://schemas.openxmlformats.org/presentationml/2006/main">
  <p:tag name="NUM" val="9"/>
</p:tagLst>
</file>

<file path=ppt/tags/tag90.xml><?xml version="1.0" encoding="utf-8"?>
<p:tagLst xmlns:a="http://schemas.openxmlformats.org/drawingml/2006/main" xmlns:r="http://schemas.openxmlformats.org/officeDocument/2006/relationships" xmlns:p="http://schemas.openxmlformats.org/presentationml/2006/main">
  <p:tag name="NUM" val="10"/>
</p:tagLst>
</file>

<file path=ppt/tags/tag91.xml><?xml version="1.0" encoding="utf-8"?>
<p:tagLst xmlns:a="http://schemas.openxmlformats.org/drawingml/2006/main" xmlns:r="http://schemas.openxmlformats.org/officeDocument/2006/relationships" xmlns:p="http://schemas.openxmlformats.org/presentationml/2006/main">
  <p:tag name="NUM" val="11"/>
</p:tagLst>
</file>

<file path=ppt/tags/tag92.xml><?xml version="1.0" encoding="utf-8"?>
<p:tagLst xmlns:a="http://schemas.openxmlformats.org/drawingml/2006/main" xmlns:r="http://schemas.openxmlformats.org/officeDocument/2006/relationships" xmlns:p="http://schemas.openxmlformats.org/presentationml/2006/main">
  <p:tag name="NUM" val="12"/>
</p:tagLst>
</file>

<file path=ppt/tags/tag93.xml><?xml version="1.0" encoding="utf-8"?>
<p:tagLst xmlns:a="http://schemas.openxmlformats.org/drawingml/2006/main" xmlns:r="http://schemas.openxmlformats.org/officeDocument/2006/relationships" xmlns:p="http://schemas.openxmlformats.org/presentationml/2006/main">
  <p:tag name="NUM" val="13"/>
</p:tagLst>
</file>

<file path=ppt/tags/tag94.xml><?xml version="1.0" encoding="utf-8"?>
<p:tagLst xmlns:a="http://schemas.openxmlformats.org/drawingml/2006/main" xmlns:r="http://schemas.openxmlformats.org/officeDocument/2006/relationships" xmlns:p="http://schemas.openxmlformats.org/presentationml/2006/main">
  <p:tag name="NUM" val="1"/>
</p:tagLst>
</file>

<file path=ppt/tags/tag95.xml><?xml version="1.0" encoding="utf-8"?>
<p:tagLst xmlns:a="http://schemas.openxmlformats.org/drawingml/2006/main" xmlns:r="http://schemas.openxmlformats.org/officeDocument/2006/relationships" xmlns:p="http://schemas.openxmlformats.org/presentationml/2006/main">
  <p:tag name="NUM" val="2"/>
</p:tagLst>
</file>

<file path=ppt/tags/tag96.xml><?xml version="1.0" encoding="utf-8"?>
<p:tagLst xmlns:a="http://schemas.openxmlformats.org/drawingml/2006/main" xmlns:r="http://schemas.openxmlformats.org/officeDocument/2006/relationships" xmlns:p="http://schemas.openxmlformats.org/presentationml/2006/main">
  <p:tag name="NUM" val="3"/>
</p:tagLst>
</file>

<file path=ppt/tags/tag97.xml><?xml version="1.0" encoding="utf-8"?>
<p:tagLst xmlns:a="http://schemas.openxmlformats.org/drawingml/2006/main" xmlns:r="http://schemas.openxmlformats.org/officeDocument/2006/relationships" xmlns:p="http://schemas.openxmlformats.org/presentationml/2006/main">
  <p:tag name="NUM" val="4"/>
</p:tagLst>
</file>

<file path=ppt/tags/tag98.xml><?xml version="1.0" encoding="utf-8"?>
<p:tagLst xmlns:a="http://schemas.openxmlformats.org/drawingml/2006/main" xmlns:r="http://schemas.openxmlformats.org/officeDocument/2006/relationships" xmlns:p="http://schemas.openxmlformats.org/presentationml/2006/main">
  <p:tag name="NUM" val="5"/>
</p:tagLst>
</file>

<file path=ppt/tags/tag99.xml><?xml version="1.0" encoding="utf-8"?>
<p:tagLst xmlns:a="http://schemas.openxmlformats.org/drawingml/2006/main" xmlns:r="http://schemas.openxmlformats.org/officeDocument/2006/relationships" xmlns:p="http://schemas.openxmlformats.org/presentationml/2006/main">
  <p:tag name="NUM" val="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A2E4FA09A252C498F47177E5DB92A2C" ma:contentTypeVersion="16" ma:contentTypeDescription="Crée un document." ma:contentTypeScope="" ma:versionID="9dbb93b9cf7ed4644b621738bdbe5cda">
  <xsd:schema xmlns:xsd="http://www.w3.org/2001/XMLSchema" xmlns:xs="http://www.w3.org/2001/XMLSchema" xmlns:p="http://schemas.microsoft.com/office/2006/metadata/properties" xmlns:ns2="1e3d8e61-3805-4e3b-989c-c9dbb16032ff" xmlns:ns3="118722f5-5eb5-436b-bce4-573ea7225d21" targetNamespace="http://schemas.microsoft.com/office/2006/metadata/properties" ma:root="true" ma:fieldsID="561fbe338af24de9126c40e411039897" ns2:_="" ns3:_="">
    <xsd:import namespace="1e3d8e61-3805-4e3b-989c-c9dbb16032ff"/>
    <xsd:import namespace="118722f5-5eb5-436b-bce4-573ea7225d21"/>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DateTaken" minOccurs="0"/>
                <xsd:element ref="ns3:SharedWithUsers" minOccurs="0"/>
                <xsd:element ref="ns3:SharedWithDetails" minOccurs="0"/>
                <xsd:element ref="ns2:MediaServiceSearchPropertie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3d8e61-3805-4e3b-989c-c9dbb16032f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Balises d’images" ma:readOnly="false" ma:fieldId="{5cf76f15-5ced-4ddc-b409-7134ff3c332f}" ma:taxonomyMulti="true" ma:sspId="786dfb48-fad6-452a-8f9e-4bbfbecaae98"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18722f5-5eb5-436b-bce4-573ea7225d21"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2ddfb60d-4a88-484a-a6a0-4914e2e32a37}" ma:internalName="TaxCatchAll" ma:showField="CatchAllData" ma:web="118722f5-5eb5-436b-bce4-573ea7225d21">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118722f5-5eb5-436b-bce4-573ea7225d21" xsi:nil="true"/>
    <lcf76f155ced4ddcb4097134ff3c332f xmlns="1e3d8e61-3805-4e3b-989c-c9dbb16032f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B957431-3F9D-4442-A27E-4A12CD43246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3d8e61-3805-4e3b-989c-c9dbb16032ff"/>
    <ds:schemaRef ds:uri="118722f5-5eb5-436b-bce4-573ea7225d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43CFEAF-50A0-44AE-810E-9C23C20F60DD}">
  <ds:schemaRefs>
    <ds:schemaRef ds:uri="http://schemas.microsoft.com/sharepoint/v3/contenttype/forms"/>
  </ds:schemaRefs>
</ds:datastoreItem>
</file>

<file path=customXml/itemProps3.xml><?xml version="1.0" encoding="utf-8"?>
<ds:datastoreItem xmlns:ds="http://schemas.openxmlformats.org/officeDocument/2006/customXml" ds:itemID="{F151C622-102B-4619-BD5B-7F0BF63BC2BB}">
  <ds:schemaRefs>
    <ds:schemaRef ds:uri="http://purl.org/dc/elements/1.1/"/>
    <ds:schemaRef ds:uri="http://www.w3.org/XML/1998/namespace"/>
    <ds:schemaRef ds:uri="http://schemas.openxmlformats.org/package/2006/metadata/core-properties"/>
    <ds:schemaRef ds:uri="http://schemas.microsoft.com/office/2006/metadata/properties"/>
    <ds:schemaRef ds:uri="http://schemas.microsoft.com/office/infopath/2007/PartnerControls"/>
    <ds:schemaRef ds:uri="http://schemas.microsoft.com/office/2006/documentManagement/types"/>
    <ds:schemaRef ds:uri="http://purl.org/dc/dcmitype/"/>
    <ds:schemaRef ds:uri="http://purl.org/dc/terms/"/>
    <ds:schemaRef ds:uri="118722f5-5eb5-436b-bce4-573ea7225d21"/>
    <ds:schemaRef ds:uri="1e3d8e61-3805-4e3b-989c-c9dbb16032ff"/>
  </ds:schemaRefs>
</ds:datastoreItem>
</file>

<file path=docMetadata/LabelInfo.xml><?xml version="1.0" encoding="utf-8"?>
<clbl:labelList xmlns:clbl="http://schemas.microsoft.com/office/2020/mipLabelMetadata">
  <clbl:label id="{f225a183-0953-4bf8-a35a-ce08e94c3edf}" enabled="1" method="Standard" siteId="{fd2fc120-332e-4289-ace6-add2160b50d0}" removed="0"/>
</clbl:labelList>
</file>

<file path=docProps/app.xml><?xml version="1.0" encoding="utf-8"?>
<Properties xmlns="http://schemas.openxmlformats.org/officeDocument/2006/extended-properties" xmlns:vt="http://schemas.openxmlformats.org/officeDocument/2006/docPropsVTypes">
  <TotalTime>657</TotalTime>
  <Words>8202</Words>
  <Application>Microsoft Office PowerPoint</Application>
  <PresentationFormat>Personnalisé</PresentationFormat>
  <Paragraphs>624</Paragraphs>
  <Slides>34</Slides>
  <Notes>1</Notes>
  <HiddenSlides>0</HiddenSlides>
  <MMClips>0</MMClips>
  <ScaleCrop>false</ScaleCrop>
  <HeadingPairs>
    <vt:vector size="6" baseType="variant">
      <vt:variant>
        <vt:lpstr>Polices utilisées</vt:lpstr>
      </vt:variant>
      <vt:variant>
        <vt:i4>10</vt:i4>
      </vt:variant>
      <vt:variant>
        <vt:lpstr>Thème</vt:lpstr>
      </vt:variant>
      <vt:variant>
        <vt:i4>2</vt:i4>
      </vt:variant>
      <vt:variant>
        <vt:lpstr>Titres des diapositives</vt:lpstr>
      </vt:variant>
      <vt:variant>
        <vt:i4>34</vt:i4>
      </vt:variant>
    </vt:vector>
  </HeadingPairs>
  <TitlesOfParts>
    <vt:vector size="46" baseType="lpstr">
      <vt:lpstr>Playfair Display Bold</vt:lpstr>
      <vt:lpstr>Aptos</vt:lpstr>
      <vt:lpstr>Inter Italics</vt:lpstr>
      <vt:lpstr>Playfair Display Heavy</vt:lpstr>
      <vt:lpstr>Inter Bold</vt:lpstr>
      <vt:lpstr>Playfair Display Semi-Bold</vt:lpstr>
      <vt:lpstr>Inter</vt:lpstr>
      <vt:lpstr>Playfair Display</vt:lpstr>
      <vt:lpstr>Calibri</vt:lpstr>
      <vt:lpstr>Arial</vt:lpstr>
      <vt:lpstr>Office Theme</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Manuel d'employé.e</dc:title>
  <dc:creator>Janie Leclerc</dc:creator>
  <cp:lastModifiedBy>Janie Leclerc</cp:lastModifiedBy>
  <cp:revision>1</cp:revision>
  <dcterms:created xsi:type="dcterms:W3CDTF">2006-08-16T00:00:00Z</dcterms:created>
  <dcterms:modified xsi:type="dcterms:W3CDTF">2026-04-23T20:50:55Z</dcterms:modified>
  <dc:identifier>DAGN8ziRNQ4</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0x0101005A2E4FA09A252C498F47177E5DB92A2C</vt:lpwstr>
  </property>
  <property fmtid="{D5CDD505-2E9C-101B-9397-08002B2CF9AE}" pid="3" name="MediaServiceImageTags">
    <vt:lpwstr/>
  </property>
</Properties>
</file>